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5"/>
  </p:notesMasterIdLst>
  <p:sldIdLst>
    <p:sldId id="350" r:id="rId2"/>
    <p:sldId id="302" r:id="rId3"/>
    <p:sldId id="358" r:id="rId4"/>
    <p:sldId id="364" r:id="rId5"/>
    <p:sldId id="307" r:id="rId6"/>
    <p:sldId id="367" r:id="rId7"/>
    <p:sldId id="613" r:id="rId8"/>
    <p:sldId id="370" r:id="rId9"/>
    <p:sldId id="430" r:id="rId10"/>
    <p:sldId id="431" r:id="rId11"/>
    <p:sldId id="420" r:id="rId12"/>
    <p:sldId id="432" r:id="rId13"/>
    <p:sldId id="693" r:id="rId14"/>
    <p:sldId id="622" r:id="rId15"/>
    <p:sldId id="551" r:id="rId16"/>
    <p:sldId id="553" r:id="rId17"/>
    <p:sldId id="554" r:id="rId18"/>
    <p:sldId id="555" r:id="rId19"/>
    <p:sldId id="556" r:id="rId20"/>
    <p:sldId id="322" r:id="rId21"/>
    <p:sldId id="557" r:id="rId22"/>
    <p:sldId id="558" r:id="rId23"/>
    <p:sldId id="559" r:id="rId24"/>
    <p:sldId id="560" r:id="rId25"/>
    <p:sldId id="707" r:id="rId26"/>
    <p:sldId id="618" r:id="rId27"/>
    <p:sldId id="395" r:id="rId28"/>
    <p:sldId id="633" r:id="rId29"/>
    <p:sldId id="397" r:id="rId30"/>
    <p:sldId id="297" r:id="rId31"/>
    <p:sldId id="624" r:id="rId32"/>
    <p:sldId id="298" r:id="rId33"/>
    <p:sldId id="361" r:id="rId34"/>
    <p:sldId id="354" r:id="rId35"/>
    <p:sldId id="363" r:id="rId36"/>
    <p:sldId id="634" r:id="rId37"/>
    <p:sldId id="635" r:id="rId38"/>
    <p:sldId id="636" r:id="rId39"/>
    <p:sldId id="638" r:id="rId40"/>
    <p:sldId id="639" r:id="rId41"/>
    <p:sldId id="640" r:id="rId42"/>
    <p:sldId id="642" r:id="rId43"/>
    <p:sldId id="643" r:id="rId44"/>
    <p:sldId id="644" r:id="rId45"/>
    <p:sldId id="645" r:id="rId46"/>
    <p:sldId id="646" r:id="rId47"/>
    <p:sldId id="647" r:id="rId48"/>
    <p:sldId id="648" r:id="rId49"/>
    <p:sldId id="649" r:id="rId50"/>
    <p:sldId id="371" r:id="rId51"/>
    <p:sldId id="653" r:id="rId52"/>
    <p:sldId id="335" r:id="rId53"/>
    <p:sldId id="655" r:id="rId54"/>
    <p:sldId id="654" r:id="rId55"/>
    <p:sldId id="650" r:id="rId56"/>
    <p:sldId id="651" r:id="rId57"/>
    <p:sldId id="652" r:id="rId58"/>
    <p:sldId id="656" r:id="rId59"/>
    <p:sldId id="615" r:id="rId60"/>
    <p:sldId id="657" r:id="rId61"/>
    <p:sldId id="658" r:id="rId62"/>
    <p:sldId id="295" r:id="rId63"/>
    <p:sldId id="659" r:id="rId64"/>
    <p:sldId id="660" r:id="rId65"/>
    <p:sldId id="661" r:id="rId66"/>
    <p:sldId id="662" r:id="rId67"/>
    <p:sldId id="663" r:id="rId68"/>
    <p:sldId id="664" r:id="rId69"/>
    <p:sldId id="303" r:id="rId70"/>
    <p:sldId id="665" r:id="rId71"/>
    <p:sldId id="666" r:id="rId72"/>
    <p:sldId id="674" r:id="rId73"/>
    <p:sldId id="667" r:id="rId74"/>
    <p:sldId id="668" r:id="rId75"/>
    <p:sldId id="669" r:id="rId76"/>
    <p:sldId id="670" r:id="rId77"/>
    <p:sldId id="671" r:id="rId78"/>
    <p:sldId id="672" r:id="rId79"/>
    <p:sldId id="673" r:id="rId80"/>
    <p:sldId id="675" r:id="rId81"/>
    <p:sldId id="366" r:id="rId82"/>
    <p:sldId id="678" r:id="rId83"/>
    <p:sldId id="677" r:id="rId84"/>
    <p:sldId id="679" r:id="rId85"/>
    <p:sldId id="680" r:id="rId86"/>
    <p:sldId id="681" r:id="rId87"/>
    <p:sldId id="682" r:id="rId88"/>
    <p:sldId id="683" r:id="rId89"/>
    <p:sldId id="689" r:id="rId90"/>
    <p:sldId id="684" r:id="rId91"/>
    <p:sldId id="685" r:id="rId92"/>
    <p:sldId id="687" r:id="rId93"/>
    <p:sldId id="686" r:id="rId94"/>
    <p:sldId id="688" r:id="rId95"/>
    <p:sldId id="690" r:id="rId96"/>
    <p:sldId id="691" r:id="rId97"/>
    <p:sldId id="692" r:id="rId98"/>
    <p:sldId id="544" r:id="rId99"/>
    <p:sldId id="545" r:id="rId100"/>
    <p:sldId id="546" r:id="rId101"/>
    <p:sldId id="547" r:id="rId102"/>
    <p:sldId id="549" r:id="rId103"/>
    <p:sldId id="365" r:id="rId104"/>
    <p:sldId id="563" r:id="rId105"/>
    <p:sldId id="575" r:id="rId106"/>
    <p:sldId id="571" r:id="rId107"/>
    <p:sldId id="572" r:id="rId108"/>
    <p:sldId id="573" r:id="rId109"/>
    <p:sldId id="574" r:id="rId110"/>
    <p:sldId id="576" r:id="rId111"/>
    <p:sldId id="577" r:id="rId112"/>
    <p:sldId id="504" r:id="rId113"/>
    <p:sldId id="375" r:id="rId114"/>
    <p:sldId id="376" r:id="rId115"/>
    <p:sldId id="377" r:id="rId116"/>
    <p:sldId id="502" r:id="rId117"/>
    <p:sldId id="378" r:id="rId118"/>
    <p:sldId id="379" r:id="rId119"/>
    <p:sldId id="380" r:id="rId120"/>
    <p:sldId id="694" r:id="rId121"/>
    <p:sldId id="695" r:id="rId122"/>
    <p:sldId id="414" r:id="rId123"/>
    <p:sldId id="696" r:id="rId124"/>
    <p:sldId id="415" r:id="rId125"/>
    <p:sldId id="697" r:id="rId126"/>
    <p:sldId id="398" r:id="rId127"/>
    <p:sldId id="299" r:id="rId128"/>
    <p:sldId id="443" r:id="rId129"/>
    <p:sldId id="444" r:id="rId130"/>
    <p:sldId id="446" r:id="rId131"/>
    <p:sldId id="447" r:id="rId132"/>
    <p:sldId id="448" r:id="rId133"/>
    <p:sldId id="449" r:id="rId134"/>
    <p:sldId id="450" r:id="rId135"/>
    <p:sldId id="451" r:id="rId136"/>
    <p:sldId id="452" r:id="rId137"/>
    <p:sldId id="453" r:id="rId138"/>
    <p:sldId id="454" r:id="rId139"/>
    <p:sldId id="455" r:id="rId140"/>
    <p:sldId id="456" r:id="rId141"/>
    <p:sldId id="457" r:id="rId142"/>
    <p:sldId id="458" r:id="rId143"/>
    <p:sldId id="426" r:id="rId144"/>
    <p:sldId id="460" r:id="rId145"/>
    <p:sldId id="461" r:id="rId146"/>
    <p:sldId id="462" r:id="rId147"/>
    <p:sldId id="463" r:id="rId148"/>
    <p:sldId id="698" r:id="rId149"/>
    <p:sldId id="403" r:id="rId150"/>
    <p:sldId id="464" r:id="rId151"/>
    <p:sldId id="699" r:id="rId152"/>
    <p:sldId id="407" r:id="rId153"/>
    <p:sldId id="433" r:id="rId154"/>
    <p:sldId id="408" r:id="rId155"/>
    <p:sldId id="320" r:id="rId156"/>
    <p:sldId id="409" r:id="rId157"/>
    <p:sldId id="406" r:id="rId158"/>
    <p:sldId id="434" r:id="rId159"/>
    <p:sldId id="435" r:id="rId160"/>
    <p:sldId id="336" r:id="rId161"/>
    <p:sldId id="436" r:id="rId162"/>
    <p:sldId id="437" r:id="rId163"/>
    <p:sldId id="700" r:id="rId164"/>
    <p:sldId id="422" r:id="rId165"/>
    <p:sldId id="465" r:id="rId166"/>
    <p:sldId id="466" r:id="rId167"/>
    <p:sldId id="467" r:id="rId168"/>
    <p:sldId id="468" r:id="rId169"/>
    <p:sldId id="469" r:id="rId170"/>
    <p:sldId id="470" r:id="rId171"/>
    <p:sldId id="471" r:id="rId172"/>
    <p:sldId id="701" r:id="rId173"/>
    <p:sldId id="259" r:id="rId174"/>
    <p:sldId id="702" r:id="rId175"/>
    <p:sldId id="387" r:id="rId176"/>
    <p:sldId id="385" r:id="rId177"/>
    <p:sldId id="532" r:id="rId178"/>
    <p:sldId id="703" r:id="rId179"/>
    <p:sldId id="704" r:id="rId180"/>
    <p:sldId id="348" r:id="rId181"/>
    <p:sldId id="705" r:id="rId182"/>
    <p:sldId id="706" r:id="rId183"/>
    <p:sldId id="534" r:id="rId184"/>
  </p:sldIdLst>
  <p:sldSz cx="12133263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22">
          <p15:clr>
            <a:srgbClr val="A4A3A4"/>
          </p15:clr>
        </p15:guide>
        <p15:guide id="3" pos="827">
          <p15:clr>
            <a:srgbClr val="A4A3A4"/>
          </p15:clr>
        </p15:guide>
        <p15:guide id="4" pos="3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ECE7"/>
    <a:srgbClr val="A2E4E6"/>
    <a:srgbClr val="38B2C2"/>
    <a:srgbClr val="489BE0"/>
    <a:srgbClr val="434343"/>
    <a:srgbClr val="D1F0FB"/>
    <a:srgbClr val="59C1CF"/>
    <a:srgbClr val="48C6EF"/>
    <a:srgbClr val="4BC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5"/>
    <p:restoredTop sz="94366" autoAdjust="0"/>
  </p:normalViewPr>
  <p:slideViewPr>
    <p:cSldViewPr>
      <p:cViewPr varScale="1">
        <p:scale>
          <a:sx n="88" d="100"/>
          <a:sy n="88" d="100"/>
        </p:scale>
        <p:origin x="192" y="256"/>
      </p:cViewPr>
      <p:guideLst>
        <p:guide orient="horz" pos="2160"/>
        <p:guide pos="3822"/>
        <p:guide pos="827"/>
        <p:guide pos="37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F4B4D-F13F-4604-BACF-58C6396B3595}" type="datetimeFigureOut">
              <a:rPr lang="ko-KR" altLang="en-US" smtClean="0"/>
              <a:t>2022. 6. 17.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98500" y="1143000"/>
            <a:ext cx="5461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ECE06F-517F-40F5-A343-6202DEE3EF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283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414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790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2022/06/15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764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154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shallow -&gt; deep(?)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664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s.update</a:t>
            </a:r>
            <a:r>
              <a:rPr lang="en-US" altLang="ko-KR" dirty="0"/>
              <a:t>({7, 8}) ? </a:t>
            </a:r>
            <a:r>
              <a:rPr lang="en-US" altLang="ko-KR" dirty="0" err="1"/>
              <a:t>Iterable</a:t>
            </a:r>
            <a:r>
              <a:rPr lang="en-US" altLang="ko-KR" dirty="0"/>
              <a:t> object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476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800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844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963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566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369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dir</a:t>
            </a:r>
            <a:r>
              <a:rPr lang="en-US" dirty="0"/>
              <a:t>(</a:t>
            </a:r>
            <a:r>
              <a:rPr lang="en-US" dirty="0" err="1"/>
              <a:t>str</a:t>
            </a:r>
            <a:r>
              <a:rPr lang="en-US" dirty="0"/>
              <a:t>)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1824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hasattr</a:t>
            </a:r>
            <a:r>
              <a:rPr lang="en-US" dirty="0"/>
              <a:t>(</a:t>
            </a:r>
            <a:r>
              <a:rPr lang="en-US" dirty="0" err="1"/>
              <a:t>obj</a:t>
            </a:r>
            <a:r>
              <a:rPr lang="en-US" dirty="0"/>
              <a:t>, ‘__</a:t>
            </a:r>
            <a:r>
              <a:rPr lang="en-US" dirty="0" err="1"/>
              <a:t>iter</a:t>
            </a:r>
            <a:r>
              <a:rPr lang="en-US" dirty="0"/>
              <a:t>__’) for check that </a:t>
            </a:r>
            <a:r>
              <a:rPr lang="en-US" dirty="0" err="1"/>
              <a:t>obj</a:t>
            </a:r>
            <a:r>
              <a:rPr lang="en-US" dirty="0"/>
              <a:t> is </a:t>
            </a:r>
            <a:r>
              <a:rPr lang="en-US" dirty="0" err="1"/>
              <a:t>iterable</a:t>
            </a:r>
            <a:r>
              <a:rPr lang="en-US" dirty="0"/>
              <a:t> object.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CE06F-517F-40F5-A343-6202DEE3EF21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109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409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355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597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568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62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702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82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62" y="-1015"/>
            <a:ext cx="12177786" cy="6858000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1179821" y="2700687"/>
            <a:ext cx="9999377" cy="1232384"/>
          </a:xfrm>
          <a:prstGeom prst="rect">
            <a:avLst/>
          </a:prstGeom>
        </p:spPr>
        <p:txBody>
          <a:bodyPr/>
          <a:lstStyle>
            <a:lvl1pPr algn="l">
              <a:defRPr sz="7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차시명</a:t>
            </a:r>
          </a:p>
        </p:txBody>
      </p:sp>
      <p:sp>
        <p:nvSpPr>
          <p:cNvPr id="11" name="텍스트 개체 틀 17"/>
          <p:cNvSpPr>
            <a:spLocks noGrp="1"/>
          </p:cNvSpPr>
          <p:nvPr>
            <p:ph type="body" sz="quarter" idx="10" hasCustomPrompt="1"/>
          </p:nvPr>
        </p:nvSpPr>
        <p:spPr>
          <a:xfrm>
            <a:off x="1179822" y="2252166"/>
            <a:ext cx="2447925" cy="4485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err="1"/>
              <a:t>주차명</a:t>
            </a:r>
            <a:endParaRPr lang="ko-KR" altLang="en-US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90885748-236B-4338-9D70-05CEDA313CC6}"/>
              </a:ext>
            </a:extLst>
          </p:cNvPr>
          <p:cNvSpPr txBox="1">
            <a:spLocks/>
          </p:cNvSpPr>
          <p:nvPr userDrawn="1"/>
        </p:nvSpPr>
        <p:spPr>
          <a:xfrm>
            <a:off x="1187437" y="4650050"/>
            <a:ext cx="9343690" cy="622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600" b="1" kern="1200" baseline="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5D75D56B-29FA-40FD-9EF2-CE77D417F0DF}"/>
              </a:ext>
            </a:extLst>
          </p:cNvPr>
          <p:cNvSpPr txBox="1">
            <a:spLocks/>
          </p:cNvSpPr>
          <p:nvPr userDrawn="1"/>
        </p:nvSpPr>
        <p:spPr>
          <a:xfrm>
            <a:off x="1187437" y="4102113"/>
            <a:ext cx="9343690" cy="622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600" b="1" kern="1200" baseline="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18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DB2C4337-8D5B-B149-810E-0159B04886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3263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81057D6-0C02-F84D-9DB3-9F23AD32DAF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3331" y="1224357"/>
            <a:ext cx="10966604" cy="4977617"/>
          </a:xfrm>
        </p:spPr>
        <p:txBody>
          <a:bodyPr>
            <a:normAutofit/>
          </a:bodyPr>
          <a:lstStyle>
            <a:lvl1pPr marL="361950" indent="-361950" latinLnBrk="0">
              <a:lnSpc>
                <a:spcPct val="150000"/>
              </a:lnSpc>
              <a:buFont typeface="Wingdings" panose="05000000000000000000" pitchFamily="2" charset="2"/>
              <a:buChar char="u"/>
              <a:defRPr sz="2000">
                <a:latin typeface="+mj-ea"/>
                <a:ea typeface="+mj-ea"/>
              </a:defRPr>
            </a:lvl1pPr>
            <a:lvl2pPr marL="630238" indent="-268288" latinLnBrk="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latin typeface="+mj-ea"/>
                <a:ea typeface="+mj-ea"/>
              </a:defRPr>
            </a:lvl2pPr>
            <a:lvl3pPr marL="896938" indent="-228600" latinLnBrk="0">
              <a:lnSpc>
                <a:spcPct val="150000"/>
              </a:lnSpc>
              <a:defRPr sz="1600">
                <a:latin typeface="+mj-ea"/>
                <a:ea typeface="+mj-ea"/>
              </a:defRPr>
            </a:lvl3pPr>
            <a:lvl4pPr marL="1166813" indent="-22860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>
                <a:latin typeface="+mj-ea"/>
                <a:ea typeface="+mj-ea"/>
              </a:defRPr>
            </a:lvl4pPr>
            <a:lvl5pPr marL="1436688" indent="-228600" latinLnBrk="0">
              <a:lnSpc>
                <a:spcPct val="150000"/>
              </a:lnSpc>
              <a:buFont typeface="Wingdings" panose="05000000000000000000" pitchFamily="2" charset="2"/>
              <a:buChar char="Ø"/>
              <a:defRPr sz="1200">
                <a:latin typeface="+mj-ea"/>
                <a:ea typeface="+mj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8EBA2D8-ED5B-CA4C-9477-0B158754D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31" y="467729"/>
            <a:ext cx="10966604" cy="486508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1F439B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변수 생성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8BA4167-B763-EF46-9DD3-796C6191985F}"/>
              </a:ext>
            </a:extLst>
          </p:cNvPr>
          <p:cNvSpPr txBox="1">
            <a:spLocks/>
          </p:cNvSpPr>
          <p:nvPr userDrawn="1"/>
        </p:nvSpPr>
        <p:spPr>
          <a:xfrm>
            <a:off x="8819949" y="6382531"/>
            <a:ext cx="2729984" cy="2403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A78C32-347C-4862-A476-F43548E080F8}" type="slidenum">
              <a:rPr lang="ko-KR" altLang="en-US" sz="1200" smtClean="0">
                <a:latin typeface="+mj-ea"/>
                <a:ea typeface="+mj-ea"/>
              </a:rPr>
              <a:pPr/>
              <a:t>‹#›</a:t>
            </a:fld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B29863-D4C0-3244-BEE9-9C00CDAB041D}"/>
              </a:ext>
            </a:extLst>
          </p:cNvPr>
          <p:cNvSpPr txBox="1"/>
          <p:nvPr userDrawn="1"/>
        </p:nvSpPr>
        <p:spPr>
          <a:xfrm>
            <a:off x="4179734" y="6345855"/>
            <a:ext cx="2947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rgbClr val="21439B"/>
                </a:solidFill>
                <a:latin typeface="+mj-ea"/>
                <a:ea typeface="+mn-ea"/>
                <a:cs typeface="+mn-cs"/>
              </a:rPr>
              <a:t>데이터프로그래밍 </a:t>
            </a:r>
            <a:r>
              <a:rPr kumimoji="1" lang="en-US" altLang="ko-KR" sz="1200" kern="1200" dirty="0">
                <a:solidFill>
                  <a:srgbClr val="21439B"/>
                </a:solidFill>
                <a:latin typeface="+mj-ea"/>
                <a:ea typeface="+mn-ea"/>
                <a:cs typeface="+mn-cs"/>
              </a:rPr>
              <a:t>(Data Programming</a:t>
            </a:r>
            <a:r>
              <a:rPr kumimoji="1" lang="en" altLang="ko-KR" sz="1200" kern="1200" dirty="0">
                <a:solidFill>
                  <a:srgbClr val="21439B"/>
                </a:solidFill>
                <a:latin typeface="+mj-ea"/>
                <a:ea typeface="+mn-ea"/>
                <a:cs typeface="+mn-cs"/>
              </a:rPr>
              <a:t>) </a:t>
            </a:r>
            <a:endParaRPr kumimoji="1" lang="ko-Kore-KR" altLang="en-US" sz="1200" kern="1200" dirty="0">
              <a:solidFill>
                <a:srgbClr val="21439B"/>
              </a:solidFill>
              <a:latin typeface="+mj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70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7786" cy="6858000"/>
          </a:xfrm>
          <a:prstGeom prst="rect">
            <a:avLst/>
          </a:prstGeom>
        </p:spPr>
      </p:pic>
      <p:sp>
        <p:nvSpPr>
          <p:cNvPr id="10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1188231" y="1988840"/>
            <a:ext cx="8921668" cy="3808412"/>
          </a:xfrm>
          <a:prstGeom prst="rect">
            <a:avLst/>
          </a:prstGeom>
        </p:spPr>
        <p:txBody>
          <a:bodyPr>
            <a:normAutofit/>
          </a:bodyPr>
          <a:lstStyle>
            <a:lvl1pPr marL="571500" indent="-571500">
              <a:lnSpc>
                <a:spcPct val="150000"/>
              </a:lnSpc>
              <a:buFont typeface="Wingdings" panose="05000000000000000000" pitchFamily="2" charset="2"/>
              <a:buChar char="§"/>
              <a:defRPr sz="33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내용</a:t>
            </a:r>
            <a:r>
              <a:rPr lang="en-US" altLang="ko-KR" dirty="0"/>
              <a:t> 01</a:t>
            </a:r>
          </a:p>
          <a:p>
            <a:pPr lvl="0"/>
            <a:r>
              <a:rPr lang="ko-KR" altLang="en-US" dirty="0"/>
              <a:t>내용</a:t>
            </a:r>
            <a:r>
              <a:rPr lang="en-US" altLang="ko-KR" dirty="0"/>
              <a:t> 02</a:t>
            </a:r>
          </a:p>
          <a:p>
            <a:pPr lvl="0"/>
            <a:r>
              <a:rPr lang="ko-KR" altLang="en-US" dirty="0"/>
              <a:t>내용</a:t>
            </a:r>
            <a:r>
              <a:rPr lang="en-US" altLang="ko-KR" dirty="0"/>
              <a:t> 03</a:t>
            </a:r>
          </a:p>
          <a:p>
            <a:pPr lvl="0"/>
            <a:r>
              <a:rPr lang="ko-KR" altLang="en-US" dirty="0"/>
              <a:t>내용</a:t>
            </a:r>
            <a:r>
              <a:rPr lang="en-US" altLang="ko-KR" dirty="0"/>
              <a:t> 04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1166477" y="500423"/>
            <a:ext cx="8921668" cy="1232384"/>
          </a:xfrm>
          <a:prstGeom prst="rect">
            <a:avLst/>
          </a:prstGeom>
        </p:spPr>
        <p:txBody>
          <a:bodyPr/>
          <a:lstStyle>
            <a:lvl1pPr algn="l">
              <a:defRPr sz="7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20518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7000"/>
                    </a14:imgEffect>
                    <a14:imgEffect>
                      <a14:brightnessContrast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66"/>
          <a:stretch/>
        </p:blipFill>
        <p:spPr>
          <a:xfrm>
            <a:off x="-29370" y="0"/>
            <a:ext cx="12162633" cy="695739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884"/>
          <a:stretch/>
        </p:blipFill>
        <p:spPr>
          <a:xfrm>
            <a:off x="-29370" y="-4640"/>
            <a:ext cx="12227757" cy="9666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08127" y="-4640"/>
            <a:ext cx="9734968" cy="966665"/>
          </a:xfrm>
        </p:spPr>
        <p:txBody>
          <a:bodyPr>
            <a:normAutofit/>
          </a:bodyPr>
          <a:lstStyle>
            <a:lvl1pPr algn="l">
              <a:defRPr sz="35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Bold, 35pt)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5991" y="1196752"/>
            <a:ext cx="11449272" cy="5375520"/>
          </a:xfr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buSzPct val="125000"/>
              <a:buFontTx/>
              <a:buBlip>
                <a:blip r:embed="rId5"/>
              </a:buBlip>
              <a:defRPr sz="2400" b="1">
                <a:solidFill>
                  <a:srgbClr val="434343"/>
                </a:solidFill>
                <a:latin typeface="+mn-ea"/>
                <a:ea typeface="+mn-ea"/>
              </a:defRPr>
            </a:lvl1pPr>
            <a:lvl2pPr marL="742950" indent="-285750">
              <a:lnSpc>
                <a:spcPct val="150000"/>
              </a:lnSpc>
              <a:buClr>
                <a:srgbClr val="59C1CF"/>
              </a:buClr>
              <a:buFont typeface="Wingdings" panose="05000000000000000000" pitchFamily="2" charset="2"/>
              <a:buChar char="u"/>
              <a:defRPr sz="2000" b="1">
                <a:solidFill>
                  <a:srgbClr val="434343"/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buClr>
                <a:srgbClr val="59C1CF"/>
              </a:buClr>
              <a:defRPr sz="1800">
                <a:solidFill>
                  <a:srgbClr val="434343"/>
                </a:solidFill>
                <a:latin typeface="+mn-ea"/>
                <a:ea typeface="+mn-ea"/>
              </a:defRPr>
            </a:lvl3pPr>
          </a:lstStyle>
          <a:p>
            <a:pPr lvl="0"/>
            <a:r>
              <a:rPr lang="ko-KR" altLang="en-US" dirty="0"/>
              <a:t> 내용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Bold, 28pt, Blue Color)</a:t>
            </a:r>
            <a:endParaRPr lang="ko-KR" altLang="en-US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내용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Regular, 24pt)</a:t>
            </a:r>
          </a:p>
          <a:p>
            <a:pPr lvl="2"/>
            <a:r>
              <a:rPr lang="ko-KR" altLang="en-US" dirty="0"/>
              <a:t>내용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Light, 20pt)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7CDBFEF-8882-48BA-9F69-5FD35DE99ADD}"/>
              </a:ext>
            </a:extLst>
          </p:cNvPr>
          <p:cNvSpPr/>
          <p:nvPr userDrawn="1"/>
        </p:nvSpPr>
        <p:spPr>
          <a:xfrm>
            <a:off x="57151" y="6309320"/>
            <a:ext cx="497679" cy="49767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1034438-0BED-4997-AA85-F373B9DF9460}" type="slidenum">
              <a:rPr lang="en-US" altLang="ko-KR" sz="1000" smtClean="0">
                <a:solidFill>
                  <a:schemeClr val="tx1"/>
                </a:solidFill>
              </a:rPr>
              <a:t>‹#›</a:t>
            </a:fld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936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69" y="0"/>
            <a:ext cx="12192000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884"/>
          <a:stretch/>
        </p:blipFill>
        <p:spPr>
          <a:xfrm>
            <a:off x="-29368" y="-4640"/>
            <a:ext cx="12227756" cy="9666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08127" y="0"/>
            <a:ext cx="9734967" cy="962025"/>
          </a:xfrm>
        </p:spPr>
        <p:txBody>
          <a:bodyPr>
            <a:normAutofit/>
          </a:bodyPr>
          <a:lstStyle>
            <a:lvl1pPr algn="l">
              <a:defRPr sz="35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Bold, 35pt)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26E3DC5-87E7-4A54-A92C-6C91E72C0A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5991" y="1196752"/>
            <a:ext cx="11449272" cy="5375520"/>
          </a:xfrm>
        </p:spPr>
        <p:txBody>
          <a:bodyPr/>
          <a:lstStyle>
            <a:lvl1pPr marL="342900" indent="-342900">
              <a:lnSpc>
                <a:spcPct val="150000"/>
              </a:lnSpc>
              <a:buSzPct val="125000"/>
              <a:buFontTx/>
              <a:buBlip>
                <a:blip r:embed="rId4"/>
              </a:buBlip>
              <a:defRPr sz="2800" b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  <a:lvl2pPr marL="742950" indent="-285750">
              <a:lnSpc>
                <a:spcPct val="150000"/>
              </a:lnSpc>
              <a:buClr>
                <a:srgbClr val="59C1CF"/>
              </a:buClr>
              <a:buFont typeface="Wingdings" panose="05000000000000000000" pitchFamily="2" charset="2"/>
              <a:buChar char="u"/>
              <a:defRPr sz="2400" b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buClr>
                <a:srgbClr val="59C1CF"/>
              </a:buClr>
              <a:defRPr sz="200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3pPr>
          </a:lstStyle>
          <a:p>
            <a:pPr lvl="0"/>
            <a:r>
              <a:rPr lang="ko-KR" altLang="en-US" dirty="0"/>
              <a:t> 내용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Bold, 28pt, Blue Color)</a:t>
            </a:r>
            <a:endParaRPr lang="ko-KR" altLang="en-US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내용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Regular, 24pt)</a:t>
            </a:r>
          </a:p>
          <a:p>
            <a:pPr lvl="2"/>
            <a:r>
              <a:rPr lang="ko-KR" altLang="en-US" dirty="0"/>
              <a:t>내용</a:t>
            </a:r>
            <a:r>
              <a:rPr lang="en-US" altLang="ko-KR" dirty="0"/>
              <a:t>(</a:t>
            </a:r>
            <a:r>
              <a:rPr lang="ko-KR" altLang="en-US" dirty="0"/>
              <a:t>나눔바른고딕 </a:t>
            </a:r>
            <a:r>
              <a:rPr lang="en-US" altLang="ko-KR" dirty="0"/>
              <a:t>Light, 20pt)</a:t>
            </a:r>
          </a:p>
        </p:txBody>
      </p:sp>
    </p:spTree>
    <p:extLst>
      <p:ext uri="{BB962C8B-B14F-4D97-AF65-F5344CB8AC3E}">
        <p14:creationId xmlns:p14="http://schemas.microsoft.com/office/powerpoint/2010/main" val="3039866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7786" cy="68580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C20D70E-8B9E-5C44-ADE5-C783714A8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1569" y="2276872"/>
            <a:ext cx="10660616" cy="176832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5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pPr lvl="0"/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Part 1 – 3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</a:rPr>
              <a:t>장 </a:t>
            </a:r>
            <a:br>
              <a:rPr lang="en-US" altLang="ko-KR" dirty="0"/>
            </a:br>
            <a:r>
              <a:rPr lang="ko-KR" altLang="en-US" dirty="0"/>
              <a:t>과제</a:t>
            </a:r>
            <a:r>
              <a:rPr lang="en-US" altLang="ko-KR" dirty="0"/>
              <a:t>, </a:t>
            </a:r>
            <a:r>
              <a:rPr lang="ko-KR" altLang="en-US" dirty="0"/>
              <a:t>요약 및 다음 차시 소개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6829140A-EA00-594E-A646-22A868BFEE88}"/>
              </a:ext>
            </a:extLst>
          </p:cNvPr>
          <p:cNvSpPr txBox="1">
            <a:spLocks/>
          </p:cNvSpPr>
          <p:nvPr userDrawn="1"/>
        </p:nvSpPr>
        <p:spPr>
          <a:xfrm>
            <a:off x="1181569" y="1268760"/>
            <a:ext cx="9343690" cy="622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600" b="1" kern="1200" baseline="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</a:rPr>
              <a:t>Programming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7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땡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778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BE25B5-C5C3-498D-82C1-767B317061B5}"/>
              </a:ext>
            </a:extLst>
          </p:cNvPr>
          <p:cNvSpPr txBox="1"/>
          <p:nvPr userDrawn="1"/>
        </p:nvSpPr>
        <p:spPr>
          <a:xfrm>
            <a:off x="1026071" y="2636912"/>
            <a:ext cx="6087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Thank you</a:t>
            </a:r>
            <a:endParaRPr lang="ko-KR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3265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14A9FC-07E5-47A0-B791-4555FB147FBB}"/>
              </a:ext>
            </a:extLst>
          </p:cNvPr>
          <p:cNvSpPr/>
          <p:nvPr userDrawn="1"/>
        </p:nvSpPr>
        <p:spPr>
          <a:xfrm>
            <a:off x="0" y="0"/>
            <a:ext cx="3033316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22B82F-5C23-4C46-ACF9-6129B9F90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316" y="0"/>
            <a:ext cx="9099947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9DFBEA-0CAD-7F4D-B767-E42C8595B5BE}"/>
              </a:ext>
            </a:extLst>
          </p:cNvPr>
          <p:cNvSpPr/>
          <p:nvPr userDrawn="1"/>
        </p:nvSpPr>
        <p:spPr>
          <a:xfrm>
            <a:off x="0" y="491911"/>
            <a:ext cx="2878123" cy="369332"/>
          </a:xfrm>
          <a:prstGeom prst="rect">
            <a:avLst/>
          </a:prstGeom>
          <a:solidFill>
            <a:srgbClr val="E87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791"/>
          </a:p>
        </p:txBody>
      </p:sp>
      <p:sp>
        <p:nvSpPr>
          <p:cNvPr id="16" name="제목 13">
            <a:extLst>
              <a:ext uri="{FF2B5EF4-FFF2-40B4-BE49-F238E27FC236}">
                <a16:creationId xmlns:a16="http://schemas.microsoft.com/office/drawing/2014/main" id="{64534E4E-7959-C84D-9918-5683A40FD5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201" y="815691"/>
            <a:ext cx="11300866" cy="1325563"/>
          </a:xfrm>
        </p:spPr>
        <p:txBody>
          <a:bodyPr>
            <a:noAutofit/>
          </a:bodyPr>
          <a:lstStyle>
            <a:lvl1pPr>
              <a:defRPr sz="5374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변화하는 사회 컴퓨팅 사고</a:t>
            </a:r>
            <a:endParaRPr kumimoji="1" lang="ko-Kore-KR" altLang="en-US" dirty="0"/>
          </a:p>
        </p:txBody>
      </p:sp>
      <p:sp>
        <p:nvSpPr>
          <p:cNvPr id="17" name="텍스트 개체 틀 24">
            <a:extLst>
              <a:ext uri="{FF2B5EF4-FFF2-40B4-BE49-F238E27FC236}">
                <a16:creationId xmlns:a16="http://schemas.microsoft.com/office/drawing/2014/main" id="{47A7C688-0F75-684A-ADEF-0CFDFB269F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231" y="491911"/>
            <a:ext cx="2327895" cy="369332"/>
          </a:xfrm>
        </p:spPr>
        <p:txBody>
          <a:bodyPr>
            <a:normAutofit/>
          </a:bodyPr>
          <a:lstStyle>
            <a:lvl1pPr marL="0" indent="0">
              <a:buNone/>
              <a:defRPr sz="1990"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5005" indent="0">
              <a:buNone/>
              <a:defRPr/>
            </a:lvl2pPr>
            <a:lvl3pPr marL="910011" indent="0">
              <a:buNone/>
              <a:defRPr/>
            </a:lvl3pPr>
            <a:lvl4pPr marL="1365016" indent="0">
              <a:buNone/>
              <a:defRPr/>
            </a:lvl4pPr>
            <a:lvl5pPr marL="1820022" indent="0">
              <a:buNone/>
              <a:defRPr/>
            </a:lvl5pPr>
          </a:lstStyle>
          <a:p>
            <a:pPr lvl="0"/>
            <a:r>
              <a:rPr kumimoji="1" lang="en-US" altLang="ko-KR" dirty="0"/>
              <a:t>Chapter 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5967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속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표지판이(가) 표시된 사진&#10;&#10;자동 생성된 설명">
            <a:extLst>
              <a:ext uri="{FF2B5EF4-FFF2-40B4-BE49-F238E27FC236}">
                <a16:creationId xmlns:a16="http://schemas.microsoft.com/office/drawing/2014/main" id="{55A337B7-1DC5-6046-AEBE-E697EAD22E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3263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12FBD22-7436-3B49-B236-21BBB95BA4F9}"/>
              </a:ext>
            </a:extLst>
          </p:cNvPr>
          <p:cNvSpPr/>
          <p:nvPr userDrawn="1"/>
        </p:nvSpPr>
        <p:spPr>
          <a:xfrm>
            <a:off x="1924145" y="4152770"/>
            <a:ext cx="60666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2388" dirty="0">
                <a:solidFill>
                  <a:schemeClr val="bg1"/>
                </a:solidFill>
                <a:latin typeface="+mj-ea"/>
                <a:ea typeface="+mj-ea"/>
              </a:rPr>
              <a:t>Computational Thinking</a:t>
            </a:r>
          </a:p>
          <a:p>
            <a:r>
              <a:rPr lang="en" altLang="ko-Kore-KR" sz="1592" dirty="0">
                <a:solidFill>
                  <a:schemeClr val="bg1"/>
                </a:solidFill>
                <a:latin typeface="+mj-ea"/>
                <a:ea typeface="+mj-ea"/>
              </a:rPr>
              <a:t>YONSEI MIRAE CAMPUS</a:t>
            </a:r>
          </a:p>
        </p:txBody>
      </p:sp>
      <p:sp>
        <p:nvSpPr>
          <p:cNvPr id="9" name="제목 4">
            <a:extLst>
              <a:ext uri="{FF2B5EF4-FFF2-40B4-BE49-F238E27FC236}">
                <a16:creationId xmlns:a16="http://schemas.microsoft.com/office/drawing/2014/main" id="{9E391CDE-31FE-7D4B-ACDC-13CC1EC81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059" y="2915752"/>
            <a:ext cx="10350208" cy="1325563"/>
          </a:xfrm>
        </p:spPr>
        <p:txBody>
          <a:bodyPr anchor="b">
            <a:normAutofit/>
          </a:bodyPr>
          <a:lstStyle>
            <a:lvl1pPr>
              <a:defRPr sz="5374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7958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674286CF-FDAD-D245-AD3D-683FBB86A8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-3836"/>
            <a:ext cx="12140050" cy="686183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BA2F2CA-0FE1-D644-95BC-CC292BD25550}"/>
              </a:ext>
            </a:extLst>
          </p:cNvPr>
          <p:cNvSpPr txBox="1">
            <a:spLocks/>
          </p:cNvSpPr>
          <p:nvPr userDrawn="1"/>
        </p:nvSpPr>
        <p:spPr>
          <a:xfrm>
            <a:off x="8819950" y="6382530"/>
            <a:ext cx="2729984" cy="240323"/>
          </a:xfrm>
          <a:prstGeom prst="rect">
            <a:avLst/>
          </a:prstGeom>
        </p:spPr>
        <p:txBody>
          <a:bodyPr vert="horz" lIns="90999" tIns="45500" rIns="90999" bIns="4550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A78C32-347C-4862-A476-F43548E080F8}" type="slidenum">
              <a:rPr lang="ko-KR" altLang="en-US" sz="1194" smtClean="0">
                <a:latin typeface="+mj-ea"/>
                <a:ea typeface="+mj-ea"/>
              </a:rPr>
              <a:pPr/>
              <a:t>‹#›</a:t>
            </a:fld>
            <a:endParaRPr lang="ko-KR" altLang="en-US" sz="896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DE41FB-EC66-E744-B890-445AF4F3AFE0}"/>
              </a:ext>
            </a:extLst>
          </p:cNvPr>
          <p:cNvSpPr txBox="1"/>
          <p:nvPr userDrawn="1"/>
        </p:nvSpPr>
        <p:spPr>
          <a:xfrm>
            <a:off x="4179734" y="6345854"/>
            <a:ext cx="283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5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94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컴퓨팅 사고 </a:t>
            </a:r>
            <a:r>
              <a:rPr kumimoji="1" lang="en-US" altLang="ko-KR" sz="1194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(Computational Thinking)</a:t>
            </a:r>
            <a:endParaRPr kumimoji="1" lang="ko-Kore-KR" altLang="en-US" sz="1194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776273C-5080-C74D-8C73-035B1D3B5F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330" y="467729"/>
            <a:ext cx="10966604" cy="486508"/>
          </a:xfrm>
        </p:spPr>
        <p:txBody>
          <a:bodyPr>
            <a:normAutofit/>
          </a:bodyPr>
          <a:lstStyle>
            <a:lvl1pPr>
              <a:defRPr sz="2787" b="1">
                <a:solidFill>
                  <a:srgbClr val="1F439B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변수 생성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7DBF4A53-AE80-4DA6-B13E-B44736D145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359" t="31106" r="18013" b="15443"/>
          <a:stretch/>
        </p:blipFill>
        <p:spPr>
          <a:xfrm>
            <a:off x="3122799" y="1957516"/>
            <a:ext cx="5887666" cy="366768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D8BB7A-FDBB-194C-88C4-DF51A588296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3330" y="1224356"/>
            <a:ext cx="10966604" cy="4977617"/>
          </a:xfrm>
        </p:spPr>
        <p:txBody>
          <a:bodyPr>
            <a:normAutofit/>
          </a:bodyPr>
          <a:lstStyle>
            <a:lvl1pPr marL="227503" indent="-227503" latinLnBrk="0">
              <a:lnSpc>
                <a:spcPct val="150000"/>
              </a:lnSpc>
              <a:buFont typeface="Wingdings" panose="05000000000000000000" pitchFamily="2" charset="2"/>
              <a:buChar char="u"/>
              <a:defRPr sz="1990">
                <a:latin typeface="+mj-ea"/>
                <a:ea typeface="+mj-ea"/>
              </a:defRPr>
            </a:lvl1pPr>
            <a:lvl2pPr marL="537159" indent="-227503" latinLnBrk="0">
              <a:lnSpc>
                <a:spcPct val="150000"/>
              </a:lnSpc>
              <a:buFont typeface="Wingdings" panose="05000000000000000000" pitchFamily="2" charset="2"/>
              <a:buChar char="§"/>
              <a:defRPr sz="1791">
                <a:latin typeface="+mj-ea"/>
                <a:ea typeface="+mj-ea"/>
              </a:defRPr>
            </a:lvl2pPr>
            <a:lvl3pPr marL="892633" indent="-227503" latinLnBrk="0">
              <a:lnSpc>
                <a:spcPct val="150000"/>
              </a:lnSpc>
              <a:defRPr sz="1592">
                <a:latin typeface="+mj-ea"/>
                <a:ea typeface="+mj-ea"/>
              </a:defRPr>
            </a:lvl3pPr>
            <a:lvl4pPr marL="1161212" indent="-227503" latinLnBrk="0">
              <a:lnSpc>
                <a:spcPct val="150000"/>
              </a:lnSpc>
              <a:buFont typeface="Wingdings" panose="05000000000000000000" pitchFamily="2" charset="2"/>
              <a:buChar char="ü"/>
              <a:defRPr sz="1393">
                <a:latin typeface="+mj-ea"/>
                <a:ea typeface="+mj-ea"/>
              </a:defRPr>
            </a:lvl4pPr>
            <a:lvl5pPr marL="1429792" indent="-227503" latinLnBrk="0">
              <a:lnSpc>
                <a:spcPct val="150000"/>
              </a:lnSpc>
              <a:buFont typeface="Wingdings" panose="05000000000000000000" pitchFamily="2" charset="2"/>
              <a:buChar char="Ø"/>
              <a:defRPr sz="1194">
                <a:latin typeface="+mj-ea"/>
                <a:ea typeface="+mj-ea"/>
              </a:defRPr>
            </a:lvl5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50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6663" y="274638"/>
            <a:ext cx="1091993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6663" y="1600201"/>
            <a:ext cx="109199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6663" y="6356351"/>
            <a:ext cx="28310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34FF9-2DA2-4B6D-B562-2E916E381010}" type="datetimeFigureOut">
              <a:rPr lang="ko-KR" altLang="en-US" smtClean="0"/>
              <a:t>2022. 6. 17.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45532" y="6356351"/>
            <a:ext cx="384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95505" y="6356351"/>
            <a:ext cx="28310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13AD9-F01C-432D-944D-B70B1479B1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43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  <p:sldLayoutId id="2147483660" r:id="rId4"/>
    <p:sldLayoutId id="2147483662" r:id="rId5"/>
    <p:sldLayoutId id="2147483661" r:id="rId6"/>
    <p:sldLayoutId id="2147483663" r:id="rId7"/>
    <p:sldLayoutId id="2147483665" r:id="rId8"/>
    <p:sldLayoutId id="2147483667" r:id="rId9"/>
    <p:sldLayoutId id="2147483668" r:id="rId10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25BBAD0-063F-024D-A3C9-17D6F0AFB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Part II</a:t>
            </a:r>
            <a:b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US" altLang="ko-KR" sz="1300" dirty="0">
                <a:solidFill>
                  <a:schemeClr val="bg1">
                    <a:lumMod val="50000"/>
                  </a:schemeClr>
                </a:solidFill>
              </a:rPr>
            </a:br>
            <a:r>
              <a:rPr kumimoji="1" lang="ko-KR" altLang="en-US" dirty="0"/>
              <a:t>데이터 구조와 </a:t>
            </a:r>
            <a:r>
              <a:rPr kumimoji="1" lang="ko-KR" altLang="en-US" dirty="0" err="1"/>
              <a:t>제어문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99902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생성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) list()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함수의 잘못된 사용 </a:t>
            </a:r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  <a:p>
            <a:pPr marL="455005" lvl="1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3685" y="1779178"/>
            <a:ext cx="10034107" cy="304820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92" dirty="0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&gt;&gt;&gt; list1 = </a:t>
            </a:r>
            <a:r>
              <a:rPr lang="en-US" altLang="ko-KR" sz="1592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list(</a:t>
            </a:r>
            <a:r>
              <a:rPr lang="en-US" altLang="ko-KR" sz="1592" b="1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2, 3, 4</a:t>
            </a:r>
            <a:r>
              <a:rPr lang="en-US" altLang="ko-KR" sz="1592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)		</a:t>
            </a:r>
            <a:r>
              <a:rPr lang="en-US" altLang="ko-KR" sz="1692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# </a:t>
            </a:r>
            <a:r>
              <a:rPr lang="ko-KR" altLang="en-US" sz="1692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값이 하나가 아님</a:t>
            </a:r>
            <a:r>
              <a:rPr lang="en-US" altLang="ko-KR" sz="1692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(3</a:t>
            </a:r>
            <a:r>
              <a:rPr lang="ko-KR" altLang="en-US" sz="1692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개</a:t>
            </a:r>
            <a:r>
              <a:rPr lang="en-US" altLang="ko-KR" sz="1692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), </a:t>
            </a:r>
            <a:r>
              <a:rPr lang="en-US" altLang="ko-KR" sz="1692" dirty="0" err="1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iterable</a:t>
            </a:r>
            <a:r>
              <a:rPr lang="en-US" altLang="ko-KR" sz="1692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 </a:t>
            </a:r>
            <a:r>
              <a:rPr lang="ko-KR" altLang="en-US" sz="1692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하지도 않음</a:t>
            </a:r>
            <a:endParaRPr lang="en-US" altLang="ko-KR" sz="1692" dirty="0">
              <a:solidFill>
                <a:srgbClr val="00B050"/>
              </a:solidFill>
              <a:latin typeface="Consolas" panose="020B0609020204030204" pitchFamily="49" charset="0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ko-KR" sz="1592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Traceback (most recent call last):</a:t>
            </a:r>
          </a:p>
          <a:p>
            <a:pPr>
              <a:lnSpc>
                <a:spcPct val="120000"/>
              </a:lnSpc>
            </a:pPr>
            <a:r>
              <a:rPr lang="en-US" altLang="ko-KR" sz="1592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 File "&lt;pyshell#3&gt;", line 1, in &lt;module&gt;</a:t>
            </a:r>
          </a:p>
          <a:p>
            <a:pPr>
              <a:lnSpc>
                <a:spcPct val="120000"/>
              </a:lnSpc>
            </a:pPr>
            <a:r>
              <a:rPr lang="en-US" altLang="ko-KR" sz="1592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   list1=list(2,3,4)</a:t>
            </a:r>
          </a:p>
          <a:p>
            <a:pPr>
              <a:lnSpc>
                <a:spcPct val="120000"/>
              </a:lnSpc>
            </a:pPr>
            <a:r>
              <a:rPr lang="en-US" altLang="ko-KR" sz="1592" dirty="0" err="1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TypeError</a:t>
            </a:r>
            <a:r>
              <a:rPr lang="en-US" altLang="ko-KR" sz="1592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: list() expected at most 1 argument (3 given)</a:t>
            </a:r>
          </a:p>
          <a:p>
            <a:pPr>
              <a:lnSpc>
                <a:spcPct val="120000"/>
              </a:lnSpc>
            </a:pPr>
            <a:r>
              <a:rPr lang="en-US" altLang="ko-KR" sz="1592" dirty="0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&gt;&gt;&gt; list1</a:t>
            </a:r>
            <a:r>
              <a:rPr lang="ko-KR" altLang="en-US" sz="1592" dirty="0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92" dirty="0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=</a:t>
            </a:r>
            <a:r>
              <a:rPr lang="ko-KR" altLang="en-US" sz="1592" dirty="0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592" dirty="0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list(2)			</a:t>
            </a:r>
            <a:r>
              <a:rPr lang="en-US" altLang="ko-KR" sz="1692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# </a:t>
            </a:r>
            <a:r>
              <a:rPr lang="ko-KR" altLang="en-US" sz="1692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하나의 값이지만 </a:t>
            </a:r>
            <a:r>
              <a:rPr lang="en-US" altLang="ko-KR" sz="1692" dirty="0" err="1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iterable</a:t>
            </a:r>
            <a:r>
              <a:rPr lang="en-US" altLang="ko-KR" sz="1692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 </a:t>
            </a:r>
            <a:r>
              <a:rPr lang="ko-KR" altLang="en-US" sz="1692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하지 않음</a:t>
            </a:r>
            <a:endParaRPr lang="en-US" altLang="ko-KR" sz="1692" dirty="0">
              <a:solidFill>
                <a:srgbClr val="00B050"/>
              </a:solidFill>
              <a:latin typeface="Consolas" panose="020B0609020204030204" pitchFamily="49" charset="0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ko-KR" sz="1592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Traceback (most recent call last):</a:t>
            </a:r>
          </a:p>
          <a:p>
            <a:pPr>
              <a:lnSpc>
                <a:spcPct val="120000"/>
              </a:lnSpc>
            </a:pPr>
            <a:r>
              <a:rPr lang="en-US" altLang="ko-KR" sz="1592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 File "&lt;pyshell#0&gt;", line 1, in &lt;module&gt;</a:t>
            </a:r>
          </a:p>
          <a:p>
            <a:pPr>
              <a:lnSpc>
                <a:spcPct val="120000"/>
              </a:lnSpc>
            </a:pPr>
            <a:r>
              <a:rPr lang="en-US" altLang="ko-KR" sz="1592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   list1 = list(2)</a:t>
            </a:r>
          </a:p>
          <a:p>
            <a:pPr>
              <a:lnSpc>
                <a:spcPct val="120000"/>
              </a:lnSpc>
            </a:pPr>
            <a:r>
              <a:rPr lang="en-US" altLang="ko-KR" sz="1592" dirty="0" err="1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TypeError</a:t>
            </a:r>
            <a:r>
              <a:rPr lang="en-US" altLang="ko-KR" sz="1592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: 'int' object is not </a:t>
            </a:r>
            <a:r>
              <a:rPr lang="en-US" altLang="ko-KR" sz="1592" dirty="0" err="1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iterable</a:t>
            </a:r>
            <a:endParaRPr lang="en-US" altLang="ko-KR" sz="1592" dirty="0">
              <a:solidFill>
                <a:srgbClr val="FF0000"/>
              </a:solidFill>
              <a:latin typeface="Consolas" panose="020B0609020204030204" pitchFamily="49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33177" y="5602557"/>
            <a:ext cx="3329262" cy="43321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990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list1 = </a:t>
            </a:r>
            <a:r>
              <a:rPr lang="en-US" altLang="ko-KR" sz="199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list(</a:t>
            </a:r>
            <a:r>
              <a:rPr lang="en-US" altLang="ko-KR" sz="1990" b="1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[2,3,4]</a:t>
            </a:r>
            <a:r>
              <a:rPr lang="en-US" altLang="ko-KR" sz="199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62375" y="5166897"/>
            <a:ext cx="3557208" cy="398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254" indent="-341254">
              <a:spcBef>
                <a:spcPct val="20000"/>
              </a:spcBef>
              <a:buClr>
                <a:srgbClr val="99666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ko-KR" sz="1990" kern="0" dirty="0">
                <a:solidFill>
                  <a:srgbClr val="9999FF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list() </a:t>
            </a:r>
            <a:r>
              <a:rPr lang="ko-KR" altLang="en-US" sz="1990" kern="0" dirty="0">
                <a:solidFill>
                  <a:srgbClr val="9999FF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함수의 올바른 사용</a:t>
            </a:r>
            <a:endParaRPr lang="en-US" altLang="ko-KR" sz="1990" kern="0" dirty="0">
              <a:solidFill>
                <a:srgbClr val="9999FF">
                  <a:lumMod val="75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화살표: 위로 굽음 3">
            <a:extLst>
              <a:ext uri="{FF2B5EF4-FFF2-40B4-BE49-F238E27FC236}">
                <a16:creationId xmlns:a16="http://schemas.microsoft.com/office/drawing/2014/main" id="{1C7356F2-AF94-4A6B-85EE-3C2E47C35980}"/>
              </a:ext>
            </a:extLst>
          </p:cNvPr>
          <p:cNvSpPr/>
          <p:nvPr/>
        </p:nvSpPr>
        <p:spPr>
          <a:xfrm rot="5400000">
            <a:off x="2337927" y="4374968"/>
            <a:ext cx="1065863" cy="2288914"/>
          </a:xfrm>
          <a:prstGeom prst="bentUp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</p:spTree>
    <p:extLst>
      <p:ext uri="{BB962C8B-B14F-4D97-AF65-F5344CB8AC3E}">
        <p14:creationId xmlns:p14="http://schemas.microsoft.com/office/powerpoint/2010/main" val="11107112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연산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 반복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C00000"/>
                </a:solidFill>
              </a:rPr>
              <a:t>*</a:t>
            </a:r>
            <a:r>
              <a:rPr lang="en-US" altLang="ko-KR" dirty="0"/>
              <a:t> </a:t>
            </a:r>
            <a:r>
              <a:rPr lang="ko-KR" altLang="en-US" dirty="0"/>
              <a:t>연산자 사용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4BDB7B-0216-4EC4-94A1-4FCDDB90B648}"/>
              </a:ext>
            </a:extLst>
          </p:cNvPr>
          <p:cNvSpPr txBox="1"/>
          <p:nvPr/>
        </p:nvSpPr>
        <p:spPr>
          <a:xfrm>
            <a:off x="6002676" y="4299832"/>
            <a:ext cx="2860219" cy="15766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1990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===============</a:t>
            </a:r>
          </a:p>
          <a:p>
            <a:r>
              <a:rPr lang="en-US" altLang="ko-KR" sz="1990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His Story</a:t>
            </a:r>
          </a:p>
          <a:p>
            <a:r>
              <a:rPr lang="en-US" altLang="ko-KR" sz="1990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===============</a:t>
            </a:r>
          </a:p>
          <a:p>
            <a:r>
              <a:rPr lang="en-US" altLang="ko-KR" sz="1990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---------------</a:t>
            </a:r>
            <a:endParaRPr lang="ko-KR" altLang="en-US" sz="1990" dirty="0">
              <a:solidFill>
                <a:srgbClr val="000000"/>
              </a:solidFill>
              <a:latin typeface="Consolas" panose="020B0609020204030204" pitchFamily="49" charset="0"/>
              <a:ea typeface="나눔스퀘어 ExtraBold" panose="020B0600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7DF950D0-7C8A-458A-9A49-F54269D6F945}"/>
              </a:ext>
            </a:extLst>
          </p:cNvPr>
          <p:cNvSpPr/>
          <p:nvPr/>
        </p:nvSpPr>
        <p:spPr>
          <a:xfrm>
            <a:off x="4860775" y="4431229"/>
            <a:ext cx="974994" cy="510711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8" name="TextBox 7"/>
          <p:cNvSpPr txBox="1"/>
          <p:nvPr/>
        </p:nvSpPr>
        <p:spPr>
          <a:xfrm>
            <a:off x="1324050" y="2476508"/>
            <a:ext cx="5686288" cy="8990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sz="1592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&gt;&gt;&gt; message = "Congratulations!"</a:t>
            </a:r>
          </a:p>
          <a:p>
            <a:r>
              <a:rPr lang="en-US" altLang="ko-KR" sz="1592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&gt;&gt;&gt; print(message * 3)</a:t>
            </a:r>
          </a:p>
          <a:p>
            <a:r>
              <a:rPr lang="en-US" altLang="ko-KR" sz="1592" dirty="0" err="1">
                <a:solidFill>
                  <a:srgbClr val="0070C0"/>
                </a:solidFill>
                <a:ea typeface="나눔스퀘어 ExtraBold" panose="020B0600000101010101" pitchFamily="50" charset="-127"/>
              </a:rPr>
              <a:t>Congratulations!Congratulations!Congratulations</a:t>
            </a:r>
            <a:r>
              <a:rPr lang="en-US" altLang="ko-KR" sz="1592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28425" y="4304102"/>
            <a:ext cx="3365443" cy="1133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sz="1592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print("=" * 15)</a:t>
            </a:r>
          </a:p>
          <a:p>
            <a:r>
              <a:rPr lang="en-US" altLang="ko-KR" sz="1592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print("His Story")</a:t>
            </a:r>
          </a:p>
          <a:p>
            <a:r>
              <a:rPr lang="en-US" altLang="ko-KR" sz="1592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print(15 * "=")</a:t>
            </a:r>
          </a:p>
          <a:p>
            <a:r>
              <a:rPr lang="en-US" altLang="ko-KR" sz="1592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print(3 * "</a:t>
            </a:r>
            <a:r>
              <a:rPr lang="en-US" altLang="ko-KR" sz="1592" dirty="0">
                <a:solidFill>
                  <a:srgbClr val="000000"/>
                </a:solidFill>
                <a:ea typeface="나눔스퀘어 ExtraBold" panose="020B0600000101010101" pitchFamily="50" charset="-127"/>
                <a:cs typeface="Courier New" panose="02070309020205020404" pitchFamily="49" charset="0"/>
              </a:rPr>
              <a:t>-</a:t>
            </a:r>
            <a:r>
              <a:rPr lang="en-US" altLang="ko-KR" sz="1592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" *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50270" y="1938315"/>
            <a:ext cx="4746277" cy="36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91" b="1" dirty="0">
                <a:solidFill>
                  <a:srgbClr val="C00000"/>
                </a:solidFill>
              </a:rPr>
              <a:t>message</a:t>
            </a:r>
            <a:r>
              <a:rPr lang="ko-KR" altLang="en-US" sz="1791" b="1" dirty="0">
                <a:solidFill>
                  <a:srgbClr val="C00000"/>
                </a:solidFill>
              </a:rPr>
              <a:t>를 </a:t>
            </a:r>
            <a:r>
              <a:rPr lang="en-US" altLang="ko-KR" sz="1791" b="1" dirty="0">
                <a:solidFill>
                  <a:srgbClr val="C00000"/>
                </a:solidFill>
              </a:rPr>
              <a:t>3</a:t>
            </a:r>
            <a:r>
              <a:rPr lang="ko-KR" altLang="en-US" sz="1791" b="1" dirty="0">
                <a:solidFill>
                  <a:srgbClr val="C00000"/>
                </a:solidFill>
              </a:rPr>
              <a:t>번 반복하여 새로운 문자열 생성</a:t>
            </a:r>
          </a:p>
        </p:txBody>
      </p:sp>
      <p:cxnSp>
        <p:nvCxnSpPr>
          <p:cNvPr id="16" name="꺾인 연결선 15"/>
          <p:cNvCxnSpPr>
            <a:cxnSpLocks/>
            <a:stCxn id="11" idx="2"/>
          </p:cNvCxnSpPr>
          <p:nvPr/>
        </p:nvCxnSpPr>
        <p:spPr>
          <a:xfrm rot="5400000">
            <a:off x="4417050" y="1813392"/>
            <a:ext cx="615288" cy="1597432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B95D685-D2A6-4D12-8D55-F9EC6B768F7F}"/>
              </a:ext>
            </a:extLst>
          </p:cNvPr>
          <p:cNvSpPr txBox="1"/>
          <p:nvPr/>
        </p:nvSpPr>
        <p:spPr>
          <a:xfrm>
            <a:off x="8131201" y="1911110"/>
            <a:ext cx="3761990" cy="14631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791" b="1" dirty="0">
                <a:solidFill>
                  <a:srgbClr val="00B0F0"/>
                </a:solidFill>
              </a:rPr>
              <a:t>* </a:t>
            </a:r>
            <a:r>
              <a:rPr lang="ko-KR" altLang="en-US" sz="1791" b="1" dirty="0">
                <a:solidFill>
                  <a:srgbClr val="00B0F0"/>
                </a:solidFill>
              </a:rPr>
              <a:t>연산</a:t>
            </a:r>
            <a:endParaRPr lang="en-US" altLang="ko-KR" sz="1791" b="1" dirty="0">
              <a:solidFill>
                <a:srgbClr val="00B0F0"/>
              </a:solidFill>
            </a:endParaRPr>
          </a:p>
          <a:p>
            <a:r>
              <a:rPr lang="ko-KR" altLang="en-US" sz="1791" dirty="0"/>
              <a:t>수자 </a:t>
            </a:r>
            <a:r>
              <a:rPr lang="en-US" altLang="ko-KR" sz="1791" dirty="0">
                <a:solidFill>
                  <a:srgbClr val="FF0000"/>
                </a:solidFill>
              </a:rPr>
              <a:t>*</a:t>
            </a:r>
            <a:r>
              <a:rPr lang="en-US" altLang="ko-KR" sz="1791" dirty="0"/>
              <a:t> </a:t>
            </a:r>
            <a:r>
              <a:rPr lang="ko-KR" altLang="en-US" sz="1791" dirty="0"/>
              <a:t>수자 </a:t>
            </a:r>
            <a:r>
              <a:rPr lang="en-US" altLang="ko-KR" sz="1791" dirty="0">
                <a:sym typeface="Wingdings" panose="05000000000000000000" pitchFamily="2" charset="2"/>
              </a:rPr>
              <a:t> </a:t>
            </a:r>
            <a:r>
              <a:rPr lang="ko-KR" altLang="en-US" sz="1791" dirty="0">
                <a:sym typeface="Wingdings" panose="05000000000000000000" pitchFamily="2" charset="2"/>
              </a:rPr>
              <a:t>곱셈연산</a:t>
            </a:r>
            <a:endParaRPr lang="en-US" altLang="ko-KR" sz="1791" dirty="0">
              <a:sym typeface="Wingdings" panose="05000000000000000000" pitchFamily="2" charset="2"/>
            </a:endParaRPr>
          </a:p>
          <a:p>
            <a:r>
              <a:rPr lang="ko-KR" altLang="en-US" sz="1791" dirty="0">
                <a:sym typeface="Wingdings" panose="05000000000000000000" pitchFamily="2" charset="2"/>
              </a:rPr>
              <a:t>문자열 </a:t>
            </a:r>
            <a:r>
              <a:rPr lang="en-US" altLang="ko-KR" sz="1791" dirty="0">
                <a:solidFill>
                  <a:srgbClr val="FF0000"/>
                </a:solidFill>
                <a:sym typeface="Wingdings" panose="05000000000000000000" pitchFamily="2" charset="2"/>
              </a:rPr>
              <a:t>*</a:t>
            </a:r>
            <a:r>
              <a:rPr lang="en-US" altLang="ko-KR" sz="1791" dirty="0">
                <a:sym typeface="Wingdings" panose="05000000000000000000" pitchFamily="2" charset="2"/>
              </a:rPr>
              <a:t> </a:t>
            </a:r>
            <a:r>
              <a:rPr lang="ko-KR" altLang="en-US" sz="1791" dirty="0">
                <a:sym typeface="Wingdings" panose="05000000000000000000" pitchFamily="2" charset="2"/>
              </a:rPr>
              <a:t>문자열 </a:t>
            </a:r>
            <a:r>
              <a:rPr lang="en-US" altLang="ko-KR" sz="1791" dirty="0">
                <a:sym typeface="Wingdings" panose="05000000000000000000" pitchFamily="2" charset="2"/>
              </a:rPr>
              <a:t> </a:t>
            </a:r>
            <a:r>
              <a:rPr lang="ko-KR" altLang="en-US" sz="1791" dirty="0">
                <a:sym typeface="Wingdings" panose="05000000000000000000" pitchFamily="2" charset="2"/>
              </a:rPr>
              <a:t>오류</a:t>
            </a:r>
            <a:r>
              <a:rPr lang="en-US" altLang="ko-KR" sz="1791" dirty="0">
                <a:sym typeface="Wingdings" panose="05000000000000000000" pitchFamily="2" charset="2"/>
              </a:rPr>
              <a:t> (</a:t>
            </a:r>
            <a:r>
              <a:rPr lang="ko-KR" altLang="en-US" sz="1791" dirty="0">
                <a:sym typeface="Wingdings" panose="05000000000000000000" pitchFamily="2" charset="2"/>
              </a:rPr>
              <a:t>연산불가</a:t>
            </a:r>
            <a:r>
              <a:rPr lang="en-US" altLang="ko-KR" sz="1791" dirty="0">
                <a:sym typeface="Wingdings" panose="05000000000000000000" pitchFamily="2" charset="2"/>
              </a:rPr>
              <a:t>)</a:t>
            </a:r>
          </a:p>
          <a:p>
            <a:r>
              <a:rPr lang="ko-KR" altLang="en-US" sz="1791" dirty="0">
                <a:sym typeface="Wingdings" panose="05000000000000000000" pitchFamily="2" charset="2"/>
              </a:rPr>
              <a:t>수자 </a:t>
            </a:r>
            <a:r>
              <a:rPr lang="en-US" altLang="ko-KR" sz="1791" dirty="0">
                <a:solidFill>
                  <a:srgbClr val="FF0000"/>
                </a:solidFill>
                <a:sym typeface="Wingdings" panose="05000000000000000000" pitchFamily="2" charset="2"/>
              </a:rPr>
              <a:t>*</a:t>
            </a:r>
            <a:r>
              <a:rPr lang="en-US" altLang="ko-KR" sz="1791" dirty="0">
                <a:sym typeface="Wingdings" panose="05000000000000000000" pitchFamily="2" charset="2"/>
              </a:rPr>
              <a:t> </a:t>
            </a:r>
            <a:r>
              <a:rPr lang="ko-KR" altLang="en-US" sz="1791" dirty="0">
                <a:sym typeface="Wingdings" panose="05000000000000000000" pitchFamily="2" charset="2"/>
              </a:rPr>
              <a:t>문자열 </a:t>
            </a:r>
            <a:r>
              <a:rPr lang="en-US" altLang="ko-KR" sz="1791" dirty="0">
                <a:sym typeface="Wingdings" panose="05000000000000000000" pitchFamily="2" charset="2"/>
              </a:rPr>
              <a:t> </a:t>
            </a:r>
            <a:r>
              <a:rPr lang="ko-KR" altLang="en-US" sz="1791" dirty="0">
                <a:sym typeface="Wingdings" panose="05000000000000000000" pitchFamily="2" charset="2"/>
              </a:rPr>
              <a:t>문자열 반복</a:t>
            </a:r>
            <a:endParaRPr lang="en-US" altLang="ko-KR" sz="1791" dirty="0">
              <a:sym typeface="Wingdings" panose="05000000000000000000" pitchFamily="2" charset="2"/>
            </a:endParaRPr>
          </a:p>
          <a:p>
            <a:r>
              <a:rPr lang="ko-KR" altLang="en-US" sz="1791" dirty="0">
                <a:sym typeface="Wingdings" panose="05000000000000000000" pitchFamily="2" charset="2"/>
              </a:rPr>
              <a:t>문자열 </a:t>
            </a:r>
            <a:r>
              <a:rPr lang="en-US" altLang="ko-KR" sz="1791" dirty="0">
                <a:solidFill>
                  <a:srgbClr val="FF0000"/>
                </a:solidFill>
                <a:sym typeface="Wingdings" panose="05000000000000000000" pitchFamily="2" charset="2"/>
              </a:rPr>
              <a:t>*</a:t>
            </a:r>
            <a:r>
              <a:rPr lang="en-US" altLang="ko-KR" sz="1791" dirty="0">
                <a:sym typeface="Wingdings" panose="05000000000000000000" pitchFamily="2" charset="2"/>
              </a:rPr>
              <a:t> </a:t>
            </a:r>
            <a:r>
              <a:rPr lang="ko-KR" altLang="en-US" sz="1791" dirty="0">
                <a:sym typeface="Wingdings" panose="05000000000000000000" pitchFamily="2" charset="2"/>
              </a:rPr>
              <a:t>수자 </a:t>
            </a:r>
            <a:r>
              <a:rPr lang="en-US" altLang="ko-KR" sz="1791" dirty="0">
                <a:sym typeface="Wingdings" panose="05000000000000000000" pitchFamily="2" charset="2"/>
              </a:rPr>
              <a:t> </a:t>
            </a:r>
            <a:r>
              <a:rPr lang="ko-KR" altLang="en-US" sz="1791" dirty="0">
                <a:sym typeface="Wingdings" panose="05000000000000000000" pitchFamily="2" charset="2"/>
              </a:rPr>
              <a:t>문자열 반복</a:t>
            </a:r>
            <a:endParaRPr lang="ko-KR" altLang="en-US" sz="1791" dirty="0"/>
          </a:p>
        </p:txBody>
      </p:sp>
    </p:spTree>
    <p:extLst>
      <p:ext uri="{BB962C8B-B14F-4D97-AF65-F5344CB8AC3E}">
        <p14:creationId xmlns:p14="http://schemas.microsoft.com/office/powerpoint/2010/main" val="29688169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연산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문자열의 연결 </a:t>
            </a:r>
            <a:r>
              <a:rPr lang="en-US" altLang="ko-KR" dirty="0"/>
              <a:t>/ </a:t>
            </a:r>
            <a:r>
              <a:rPr lang="ko-KR" altLang="en-US" dirty="0"/>
              <a:t>반복 예제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53426" y="2191907"/>
            <a:ext cx="8647975" cy="25262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pPr latinLnBrk="1"/>
            <a:r>
              <a:rPr lang="en-US" altLang="ko-KR" sz="1791" dirty="0">
                <a:ea typeface="나눔스퀘어 ExtraBold" panose="020B0600000101010101" pitchFamily="50" charset="-127"/>
              </a:rPr>
              <a:t>&gt;&gt;&gt; a = "</a:t>
            </a:r>
            <a:r>
              <a:rPr lang="en-US" altLang="ko-KR" sz="1791" dirty="0" err="1">
                <a:ea typeface="나눔스퀘어 ExtraBold" panose="020B0600000101010101" pitchFamily="50" charset="-127"/>
              </a:rPr>
              <a:t>Yonsei</a:t>
            </a:r>
            <a:r>
              <a:rPr lang="en-US" altLang="ko-KR" sz="1791" dirty="0">
                <a:ea typeface="나눔스퀘어 ExtraBold" panose="020B0600000101010101" pitchFamily="50" charset="-127"/>
              </a:rPr>
              <a:t>"</a:t>
            </a:r>
          </a:p>
          <a:p>
            <a:pPr latinLnBrk="1"/>
            <a:r>
              <a:rPr lang="en-US" altLang="ko-KR" sz="1791" dirty="0">
                <a:ea typeface="나눔스퀘어 ExtraBold" panose="020B0600000101010101" pitchFamily="50" charset="-127"/>
              </a:rPr>
              <a:t>&gt;&gt;&gt; b = "University"</a:t>
            </a:r>
          </a:p>
          <a:p>
            <a:pPr latinLnBrk="1"/>
            <a:r>
              <a:rPr lang="en-US" altLang="ko-KR" sz="1791" dirty="0">
                <a:ea typeface="나눔스퀘어 ExtraBold" panose="020B0600000101010101" pitchFamily="50" charset="-127"/>
              </a:rPr>
              <a:t>&gt;&gt;&gt;</a:t>
            </a:r>
          </a:p>
          <a:p>
            <a:pPr latinLnBrk="1"/>
            <a:r>
              <a:rPr lang="en-US" altLang="ko-KR" sz="1791" dirty="0">
                <a:ea typeface="나눔스퀘어 ExtraBold" panose="020B0600000101010101" pitchFamily="50" charset="-127"/>
              </a:rPr>
              <a:t>&gt;&gt;&gt; a + " " + b			</a:t>
            </a:r>
            <a:r>
              <a:rPr lang="en-US" altLang="ko-KR" sz="1791" dirty="0">
                <a:solidFill>
                  <a:schemeClr val="accent6">
                    <a:lumMod val="75000"/>
                  </a:schemeClr>
                </a:solidFill>
                <a:ea typeface="나눔스퀘어 ExtraBold" panose="020B0600000101010101" pitchFamily="50" charset="-127"/>
              </a:rPr>
              <a:t># </a:t>
            </a:r>
            <a:r>
              <a:rPr lang="ko-KR" altLang="en-US" sz="1791" dirty="0">
                <a:solidFill>
                  <a:schemeClr val="accent6">
                    <a:lumMod val="75000"/>
                  </a:schemeClr>
                </a:solidFill>
                <a:ea typeface="나눔스퀘어 ExtraBold" panose="020B0600000101010101" pitchFamily="50" charset="-127"/>
              </a:rPr>
              <a:t>덧셈으로 </a:t>
            </a:r>
            <a:r>
              <a:rPr lang="en-US" altLang="ko-KR" sz="1791" dirty="0">
                <a:solidFill>
                  <a:schemeClr val="accent6">
                    <a:lumMod val="75000"/>
                  </a:schemeClr>
                </a:solidFill>
                <a:ea typeface="나눔스퀘어 ExtraBold" panose="020B0600000101010101" pitchFamily="50" charset="-127"/>
              </a:rPr>
              <a:t>a</a:t>
            </a:r>
            <a:r>
              <a:rPr lang="ko-KR" altLang="en-US" sz="1791" dirty="0">
                <a:solidFill>
                  <a:schemeClr val="accent6">
                    <a:lumMod val="75000"/>
                  </a:schemeClr>
                </a:solidFill>
                <a:ea typeface="나눔스퀘어 ExtraBold" panose="020B0600000101010101" pitchFamily="50" charset="-127"/>
              </a:rPr>
              <a:t>와 </a:t>
            </a:r>
            <a:r>
              <a:rPr lang="en-US" altLang="ko-KR" sz="1791" dirty="0">
                <a:solidFill>
                  <a:schemeClr val="accent6">
                    <a:lumMod val="75000"/>
                  </a:schemeClr>
                </a:solidFill>
                <a:ea typeface="나눔스퀘어 ExtraBold" panose="020B0600000101010101" pitchFamily="50" charset="-127"/>
              </a:rPr>
              <a:t>b </a:t>
            </a:r>
            <a:r>
              <a:rPr lang="ko-KR" altLang="en-US" sz="1791" dirty="0">
                <a:solidFill>
                  <a:schemeClr val="accent6">
                    <a:lumMod val="75000"/>
                  </a:schemeClr>
                </a:solidFill>
                <a:ea typeface="나눔스퀘어 ExtraBold" panose="020B0600000101010101" pitchFamily="50" charset="-127"/>
              </a:rPr>
              <a:t>변수 연결하기 </a:t>
            </a:r>
            <a:endParaRPr lang="en-US" altLang="ko-KR" sz="1791" dirty="0">
              <a:solidFill>
                <a:schemeClr val="accent6">
                  <a:lumMod val="75000"/>
                </a:schemeClr>
              </a:solidFill>
              <a:ea typeface="나눔스퀘어 ExtraBold" panose="020B0600000101010101" pitchFamily="50" charset="-127"/>
            </a:endParaRPr>
          </a:p>
          <a:p>
            <a:pPr latinLnBrk="1"/>
            <a:r>
              <a:rPr lang="en-US" altLang="ko-KR" sz="1791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'</a:t>
            </a:r>
            <a:r>
              <a:rPr lang="en-US" altLang="ko-KR" sz="1791" dirty="0" err="1">
                <a:solidFill>
                  <a:srgbClr val="0070C0"/>
                </a:solidFill>
                <a:ea typeface="나눔스퀘어 ExtraBold" panose="020B0600000101010101" pitchFamily="50" charset="-127"/>
              </a:rPr>
              <a:t>Yonsei</a:t>
            </a:r>
            <a:r>
              <a:rPr lang="en-US" altLang="ko-KR" sz="1791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 University'</a:t>
            </a:r>
            <a:r>
              <a:rPr lang="ko-KR" altLang="en-US" sz="1791" dirty="0">
                <a:ea typeface="나눔스퀘어 ExtraBold" panose="020B0600000101010101" pitchFamily="50" charset="-127"/>
              </a:rPr>
              <a:t> </a:t>
            </a:r>
            <a:endParaRPr lang="en-US" altLang="ko-KR" sz="1791" dirty="0">
              <a:ea typeface="나눔스퀘어 ExtraBold" panose="020B0600000101010101" pitchFamily="50" charset="-127"/>
            </a:endParaRPr>
          </a:p>
          <a:p>
            <a:pPr latinLnBrk="1"/>
            <a:r>
              <a:rPr lang="en-US" altLang="ko-KR" sz="1791" dirty="0">
                <a:ea typeface="나눔스퀘어 ExtraBold" panose="020B0600000101010101" pitchFamily="50" charset="-127"/>
              </a:rPr>
              <a:t>&gt;&gt;&gt;</a:t>
            </a:r>
          </a:p>
          <a:p>
            <a:pPr latinLnBrk="1"/>
            <a:r>
              <a:rPr lang="en-US" altLang="ko-KR" sz="1791" dirty="0">
                <a:ea typeface="나눔스퀘어 ExtraBold" panose="020B0600000101010101" pitchFamily="50" charset="-127"/>
              </a:rPr>
              <a:t>&gt;&gt;&gt; a * 2 + " " + b * 2		</a:t>
            </a:r>
            <a:r>
              <a:rPr lang="en-US" altLang="ko-KR" sz="1791" dirty="0">
                <a:solidFill>
                  <a:schemeClr val="accent6">
                    <a:lumMod val="75000"/>
                  </a:schemeClr>
                </a:solidFill>
                <a:ea typeface="나눔스퀘어 ExtraBold" panose="020B0600000101010101" pitchFamily="50" charset="-127"/>
              </a:rPr>
              <a:t># </a:t>
            </a:r>
            <a:r>
              <a:rPr lang="ko-KR" altLang="en-US" sz="1791" dirty="0">
                <a:solidFill>
                  <a:schemeClr val="accent6">
                    <a:lumMod val="75000"/>
                  </a:schemeClr>
                </a:solidFill>
                <a:ea typeface="나눔스퀘어 ExtraBold" panose="020B0600000101010101" pitchFamily="50" charset="-127"/>
              </a:rPr>
              <a:t>곱하기로 반복 연산 가능</a:t>
            </a:r>
            <a:endParaRPr lang="en-US" altLang="ko-KR" sz="1791" dirty="0">
              <a:solidFill>
                <a:schemeClr val="accent6">
                  <a:lumMod val="75000"/>
                </a:schemeClr>
              </a:solidFill>
              <a:ea typeface="나눔스퀘어 ExtraBold" panose="020B0600000101010101" pitchFamily="50" charset="-127"/>
            </a:endParaRPr>
          </a:p>
          <a:p>
            <a:pPr latinLnBrk="1"/>
            <a:r>
              <a:rPr lang="en-US" altLang="ko-KR" sz="1791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'</a:t>
            </a:r>
            <a:r>
              <a:rPr lang="en-US" altLang="ko-KR" sz="1791" dirty="0" err="1">
                <a:solidFill>
                  <a:srgbClr val="0070C0"/>
                </a:solidFill>
                <a:ea typeface="나눔스퀘어 ExtraBold" panose="020B0600000101010101" pitchFamily="50" charset="-127"/>
              </a:rPr>
              <a:t>YonseiYonsei</a:t>
            </a:r>
            <a:r>
              <a:rPr lang="en-US" altLang="ko-KR" sz="1791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791" dirty="0" err="1">
                <a:solidFill>
                  <a:srgbClr val="0070C0"/>
                </a:solidFill>
                <a:ea typeface="나눔스퀘어 ExtraBold" panose="020B0600000101010101" pitchFamily="50" charset="-127"/>
              </a:rPr>
              <a:t>UniversityUniversity</a:t>
            </a:r>
            <a:r>
              <a:rPr lang="en-US" altLang="ko-KR" sz="1791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7629847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연산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/>
              <a:t>in</a:t>
            </a:r>
            <a:r>
              <a:rPr lang="en-US" altLang="ko-KR" sz="2000" dirty="0"/>
              <a:t> </a:t>
            </a:r>
            <a:r>
              <a:rPr lang="ko-KR" altLang="en-US" sz="2000" dirty="0"/>
              <a:t>연산자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1800" dirty="0">
                <a:solidFill>
                  <a:srgbClr val="000000"/>
                </a:solidFill>
              </a:rPr>
              <a:t>원하는 부분이 문자열 안에 존재하는지를 확인</a:t>
            </a:r>
            <a:endParaRPr lang="en-US" altLang="ko-KR" sz="1800" dirty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ko-KR" altLang="en-US" sz="1800" dirty="0">
                <a:solidFill>
                  <a:srgbClr val="000000"/>
                </a:solidFill>
              </a:rPr>
              <a:t>있으면 </a:t>
            </a:r>
            <a:r>
              <a:rPr lang="en-US" altLang="ko-KR" sz="1800" dirty="0">
                <a:solidFill>
                  <a:srgbClr val="000000"/>
                </a:solidFill>
              </a:rPr>
              <a:t>True</a:t>
            </a:r>
            <a:r>
              <a:rPr lang="ko-KR" altLang="en-US" sz="1800" dirty="0">
                <a:solidFill>
                  <a:srgbClr val="000000"/>
                </a:solidFill>
              </a:rPr>
              <a:t>를 반환</a:t>
            </a:r>
            <a:r>
              <a:rPr lang="en-US" altLang="ko-KR" sz="1800" dirty="0">
                <a:solidFill>
                  <a:srgbClr val="000000"/>
                </a:solidFill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</a:rPr>
              <a:t>없으면 </a:t>
            </a:r>
            <a:r>
              <a:rPr lang="en-US" altLang="ko-KR" sz="1800" dirty="0">
                <a:solidFill>
                  <a:srgbClr val="000000"/>
                </a:solidFill>
              </a:rPr>
              <a:t>False</a:t>
            </a:r>
            <a:r>
              <a:rPr lang="ko-KR" altLang="en-US" sz="1800" dirty="0">
                <a:solidFill>
                  <a:srgbClr val="000000"/>
                </a:solidFill>
              </a:rPr>
              <a:t>를 반환</a:t>
            </a:r>
            <a:endParaRPr lang="en-US" altLang="ko-KR" sz="1800" dirty="0">
              <a:solidFill>
                <a:srgbClr val="000000"/>
              </a:solidFill>
            </a:endParaRPr>
          </a:p>
          <a:p>
            <a:r>
              <a:rPr lang="en-US" altLang="ko-KR" sz="2000" b="1" dirty="0">
                <a:solidFill>
                  <a:srgbClr val="000000"/>
                </a:solidFill>
              </a:rPr>
              <a:t>not in</a:t>
            </a:r>
            <a:r>
              <a:rPr lang="en-US" altLang="ko-KR" sz="2000" dirty="0">
                <a:solidFill>
                  <a:srgbClr val="000000"/>
                </a:solidFill>
              </a:rPr>
              <a:t> </a:t>
            </a:r>
            <a:r>
              <a:rPr lang="ko-KR" altLang="en-US" sz="2000" dirty="0">
                <a:solidFill>
                  <a:srgbClr val="000000"/>
                </a:solidFill>
              </a:rPr>
              <a:t>연산자</a:t>
            </a:r>
            <a:endParaRPr lang="en-US" altLang="ko-KR" sz="2000" dirty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ko-KR" altLang="en-US" sz="1800" dirty="0">
                <a:solidFill>
                  <a:srgbClr val="000000"/>
                </a:solidFill>
              </a:rPr>
              <a:t>지정된 부분이 문자열 안에 존재하지 않는지 확인</a:t>
            </a:r>
            <a:endParaRPr lang="en-US" altLang="ko-KR" sz="1800" dirty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ko-KR" altLang="en-US" sz="1800" dirty="0">
                <a:solidFill>
                  <a:srgbClr val="000000"/>
                </a:solidFill>
              </a:rPr>
              <a:t>없으면 </a:t>
            </a:r>
            <a:r>
              <a:rPr lang="en-US" altLang="ko-KR" sz="1800" dirty="0">
                <a:solidFill>
                  <a:srgbClr val="000000"/>
                </a:solidFill>
              </a:rPr>
              <a:t>True</a:t>
            </a:r>
            <a:r>
              <a:rPr lang="ko-KR" altLang="en-US" sz="1800" dirty="0">
                <a:solidFill>
                  <a:srgbClr val="000000"/>
                </a:solidFill>
              </a:rPr>
              <a:t>를 반환</a:t>
            </a:r>
            <a:r>
              <a:rPr lang="en-US" altLang="ko-KR" sz="1800" dirty="0">
                <a:solidFill>
                  <a:srgbClr val="000000"/>
                </a:solidFill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</a:rPr>
              <a:t>있으면 </a:t>
            </a:r>
            <a:r>
              <a:rPr lang="en-US" altLang="ko-KR" sz="1800" dirty="0">
                <a:solidFill>
                  <a:srgbClr val="000000"/>
                </a:solidFill>
              </a:rPr>
              <a:t>False</a:t>
            </a:r>
            <a:r>
              <a:rPr lang="ko-KR" altLang="en-US" sz="1800" dirty="0">
                <a:solidFill>
                  <a:srgbClr val="000000"/>
                </a:solidFill>
              </a:rPr>
              <a:t>를 반환</a:t>
            </a:r>
            <a:endParaRPr lang="ko-KR" alt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1428320" y="3883997"/>
            <a:ext cx="3510297" cy="20012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pPr latinLnBrk="1"/>
            <a:r>
              <a:rPr lang="en-US" altLang="ko-KR" sz="1791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&gt;&gt;&gt; a = 'Good Morning'</a:t>
            </a:r>
          </a:p>
          <a:p>
            <a:pPr latinLnBrk="1"/>
            <a:r>
              <a:rPr lang="en-US" altLang="ko-KR" sz="1791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&gt;&gt;&gt; 'Good' </a:t>
            </a:r>
            <a:r>
              <a:rPr lang="en-US" altLang="ko-KR" sz="1791" dirty="0">
                <a:solidFill>
                  <a:srgbClr val="C00000"/>
                </a:solidFill>
                <a:ea typeface="나눔스퀘어 ExtraBold" panose="020B0600000101010101" pitchFamily="50" charset="-127"/>
              </a:rPr>
              <a:t>in</a:t>
            </a:r>
            <a:r>
              <a:rPr lang="en-US" altLang="ko-KR" sz="1791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 a</a:t>
            </a:r>
          </a:p>
          <a:p>
            <a:pPr latinLnBrk="1"/>
            <a:r>
              <a:rPr lang="en-US" altLang="ko-KR" sz="1791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True</a:t>
            </a:r>
          </a:p>
          <a:p>
            <a:pPr latinLnBrk="1"/>
            <a:r>
              <a:rPr lang="en-US" altLang="ko-KR" sz="1791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&gt;&gt;&gt; 'X' </a:t>
            </a:r>
            <a:r>
              <a:rPr lang="en-US" altLang="ko-KR" sz="1791" dirty="0">
                <a:solidFill>
                  <a:srgbClr val="C00000"/>
                </a:solidFill>
                <a:ea typeface="나눔스퀘어 ExtraBold" panose="020B0600000101010101" pitchFamily="50" charset="-127"/>
              </a:rPr>
              <a:t>in</a:t>
            </a:r>
            <a:r>
              <a:rPr lang="en-US" altLang="ko-KR" sz="1791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 a</a:t>
            </a:r>
          </a:p>
          <a:p>
            <a:pPr latinLnBrk="1"/>
            <a:r>
              <a:rPr lang="en-US" altLang="ko-KR" sz="1791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False</a:t>
            </a:r>
          </a:p>
          <a:p>
            <a:pPr latinLnBrk="1"/>
            <a:r>
              <a:rPr lang="en-US" altLang="ko-KR" sz="1791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&gt;&gt;&gt; 'Evening' </a:t>
            </a:r>
            <a:r>
              <a:rPr lang="en-US" altLang="ko-KR" sz="1791" dirty="0">
                <a:solidFill>
                  <a:srgbClr val="C00000"/>
                </a:solidFill>
                <a:ea typeface="나눔스퀘어 ExtraBold" panose="020B0600000101010101" pitchFamily="50" charset="-127"/>
              </a:rPr>
              <a:t>not in</a:t>
            </a:r>
            <a:r>
              <a:rPr lang="en-US" altLang="ko-KR" sz="1791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791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a</a:t>
            </a:r>
          </a:p>
          <a:p>
            <a:pPr latinLnBrk="1"/>
            <a:r>
              <a:rPr lang="en-US" altLang="ko-KR" sz="1791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True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1D74C3-06D4-42E1-B835-AD525537B715}"/>
              </a:ext>
            </a:extLst>
          </p:cNvPr>
          <p:cNvSpPr/>
          <p:nvPr/>
        </p:nvSpPr>
        <p:spPr>
          <a:xfrm>
            <a:off x="6295236" y="1700808"/>
            <a:ext cx="5439850" cy="45996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latinLnBrk="1"/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&gt;&gt;&gt; news = </a:t>
            </a:r>
            <a:r>
              <a:rPr lang="en-US" altLang="ko-KR" sz="1592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"""</a:t>
            </a:r>
            <a:r>
              <a:rPr lang="ko-KR" altLang="en-US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연세대 원주의과대학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(</a:t>
            </a:r>
            <a:r>
              <a:rPr lang="ko-KR" altLang="en-US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학장 </a:t>
            </a:r>
            <a:r>
              <a:rPr lang="ko-KR" altLang="en-US" sz="1592" dirty="0" err="1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이강현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)</a:t>
            </a:r>
            <a:r>
              <a:rPr lang="ko-KR" altLang="en-US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이 인공지능 의료 플랫폼 구축에 나섰다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.</a:t>
            </a:r>
            <a:r>
              <a:rPr lang="ko-KR" altLang="en-US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원주의과대학은 최근 학장실에서 </a:t>
            </a:r>
            <a:r>
              <a:rPr lang="ko-KR" altLang="en-US" sz="1592" dirty="0" err="1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이강현</a:t>
            </a:r>
            <a:r>
              <a:rPr lang="ko-KR" altLang="en-US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 학장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,</a:t>
            </a:r>
            <a:r>
              <a:rPr lang="ko-KR" altLang="en-US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장지연 이사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,</a:t>
            </a:r>
            <a:r>
              <a:rPr lang="ko-KR" altLang="en-US" sz="1592" dirty="0" err="1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육현</a:t>
            </a:r>
            <a:r>
              <a:rPr lang="ko-KR" altLang="en-US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 응급의학과 교수 등이 참석한 가운데 인공지능 전문기업인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(</a:t>
            </a:r>
            <a:r>
              <a:rPr lang="ko-KR" altLang="en-US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대표 박병훈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)</a:t>
            </a:r>
            <a:r>
              <a:rPr lang="ko-KR" altLang="en-US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과 산업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(</a:t>
            </a:r>
            <a:r>
              <a:rPr lang="ko-KR" altLang="en-US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의료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) </a:t>
            </a:r>
            <a:r>
              <a:rPr lang="ko-KR" altLang="en-US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플랫폼 구축을 위한 업무협약을 체결했다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.</a:t>
            </a:r>
            <a:b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</a:br>
            <a:r>
              <a:rPr lang="ko-KR" altLang="en-US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이번 업무협약으로 인공지능 기능이 탑재된 의료용 영상기기의 개발과 핵심기술을 국산화하고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,</a:t>
            </a:r>
            <a:r>
              <a:rPr lang="ko-KR" altLang="en-US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국내 의료영상기기의 인공지능 판독 수준을 한 단계 발전시켜 글로벌 경쟁력을 확보하는 계기가 될 것으로 기대되고 있다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.</a:t>
            </a:r>
            <a:b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</a:br>
            <a:r>
              <a:rPr lang="ko-KR" altLang="en-US" sz="1592" dirty="0" err="1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이강현</a:t>
            </a:r>
            <a:r>
              <a:rPr lang="ko-KR" altLang="en-US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 학장은 “의료분야와 인공지능 서비스 분야의 융합은 미래의 정밀의학 시대를 이끌어 가기 위한 수단으로 인공지능과 플랫폼 구축을 통해 적극 </a:t>
            </a:r>
            <a:r>
              <a:rPr lang="ko-KR" altLang="en-US" sz="1592" dirty="0" err="1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육성하겠다”고</a:t>
            </a:r>
            <a:r>
              <a:rPr lang="ko-KR" altLang="en-US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 강조했다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.</a:t>
            </a:r>
            <a:r>
              <a:rPr lang="en-US" altLang="ko-KR" sz="1592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"""</a:t>
            </a:r>
          </a:p>
          <a:p>
            <a:pPr latinLnBrk="1"/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&gt;&gt;&gt; </a:t>
            </a:r>
          </a:p>
          <a:p>
            <a:pPr latinLnBrk="1"/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&gt;&gt;&gt; "</a:t>
            </a:r>
            <a:r>
              <a:rPr lang="ko-KR" altLang="en-US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인공지능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" </a:t>
            </a:r>
            <a:r>
              <a:rPr lang="en-US" altLang="ko-KR" sz="1592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in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 news</a:t>
            </a:r>
          </a:p>
          <a:p>
            <a:pPr latinLnBrk="1"/>
            <a:r>
              <a:rPr lang="en-US" altLang="ko-KR" sz="1592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True</a:t>
            </a:r>
          </a:p>
          <a:p>
            <a:pPr latinLnBrk="1"/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&gt;&gt;&gt; "4</a:t>
            </a:r>
            <a:r>
              <a:rPr lang="ko-KR" altLang="en-US" sz="1592" dirty="0" err="1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차산업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" </a:t>
            </a:r>
            <a:r>
              <a:rPr lang="en-US" altLang="ko-KR" sz="1592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in</a:t>
            </a:r>
            <a:r>
              <a:rPr lang="en-US" altLang="ko-KR" sz="1592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 news</a:t>
            </a:r>
          </a:p>
          <a:p>
            <a:pPr latinLnBrk="1"/>
            <a:r>
              <a:rPr lang="en-US" altLang="ko-KR" sz="1592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False</a:t>
            </a:r>
            <a:endParaRPr lang="ko-KR" altLang="en-US" sz="1592" dirty="0">
              <a:solidFill>
                <a:srgbClr val="0070C0"/>
              </a:solidFill>
              <a:latin typeface="Consolas" panose="020B0609020204030204" pitchFamily="49" charset="0"/>
              <a:ea typeface="나눔스퀘어 ExtraBold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65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E0DAA7-E6CE-E14C-954A-FCA3CC47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22" y="2700687"/>
            <a:ext cx="10660616" cy="1232384"/>
          </a:xfrm>
        </p:spPr>
        <p:txBody>
          <a:bodyPr/>
          <a:lstStyle/>
          <a:p>
            <a:r>
              <a:rPr kumimoji="1" lang="x-none" altLang="en-US" dirty="0"/>
              <a:t>문</a:t>
            </a:r>
            <a:r>
              <a:rPr kumimoji="1" lang="ko-KR" altLang="en-US" dirty="0" err="1"/>
              <a:t>자열</a:t>
            </a:r>
            <a:r>
              <a:rPr kumimoji="1" lang="ko-KR" altLang="en-US" dirty="0"/>
              <a:t> 메소드 함수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5248135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 dirty="0"/>
              <a:t>문자열 </a:t>
            </a:r>
            <a:r>
              <a:rPr lang="ko-KR" altLang="ko-KR" dirty="0" err="1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kern="100" dirty="0">
                <a:latin typeface="+mn-ea"/>
                <a:ea typeface="+mn-ea"/>
                <a:cs typeface="Times New Roman" panose="02020603050405020304" pitchFamily="18" charset="0"/>
              </a:rPr>
              <a:t>split(), split(</a:t>
            </a:r>
            <a:r>
              <a:rPr lang="en-US" altLang="ko-KR" dirty="0">
                <a:latin typeface="Consolas" panose="020B0609020204030204" pitchFamily="49" charset="0"/>
                <a:ea typeface="나눔스퀘어 ExtraBold" panose="020B0600000101010101" pitchFamily="50" charset="-127"/>
              </a:rPr>
              <a:t>'</a:t>
            </a:r>
            <a:r>
              <a:rPr lang="ko-KR" altLang="en-US" b="1" kern="100" dirty="0" err="1">
                <a:latin typeface="+mn-ea"/>
                <a:ea typeface="+mn-ea"/>
                <a:cs typeface="Times New Roman" panose="02020603050405020304" pitchFamily="18" charset="0"/>
              </a:rPr>
              <a:t>구분자</a:t>
            </a:r>
            <a:r>
              <a:rPr lang="en-US" altLang="ko-KR" dirty="0">
                <a:latin typeface="Consolas" panose="020B0609020204030204" pitchFamily="49" charset="0"/>
                <a:ea typeface="나눔스퀘어 ExtraBold" panose="020B0600000101010101" pitchFamily="50" charset="-127"/>
              </a:rPr>
              <a:t>'</a:t>
            </a:r>
            <a:r>
              <a:rPr lang="en-US" altLang="ko-KR" b="1" kern="100" dirty="0">
                <a:latin typeface="+mn-ea"/>
                <a:ea typeface="+mn-ea"/>
                <a:cs typeface="Times New Roman" panose="02020603050405020304" pitchFamily="18" charset="0"/>
              </a:rPr>
              <a:t>) </a:t>
            </a:r>
          </a:p>
          <a:p>
            <a:pPr marL="298598" lvl="1"/>
            <a:r>
              <a:rPr lang="ko-KR" altLang="en-US" kern="100" dirty="0">
                <a:latin typeface="+mn-ea"/>
                <a:ea typeface="+mn-ea"/>
              </a:rPr>
              <a:t>인수</a:t>
            </a:r>
            <a:r>
              <a:rPr lang="ko-KR" altLang="ko-KR" kern="100" dirty="0">
                <a:latin typeface="+mn-ea"/>
                <a:ea typeface="+mn-ea"/>
              </a:rPr>
              <a:t>로 입력</a:t>
            </a:r>
            <a:r>
              <a:rPr lang="ko-KR" altLang="en-US" kern="100" dirty="0">
                <a:latin typeface="+mn-ea"/>
                <a:ea typeface="+mn-ea"/>
              </a:rPr>
              <a:t>된</a:t>
            </a:r>
            <a:r>
              <a:rPr lang="ko-KR" altLang="ko-KR" kern="100" dirty="0">
                <a:latin typeface="+mn-ea"/>
                <a:ea typeface="+mn-ea"/>
              </a:rPr>
              <a:t> </a:t>
            </a:r>
            <a:r>
              <a:rPr lang="ko-KR" altLang="en-US" kern="100" dirty="0" err="1">
                <a:latin typeface="+mn-ea"/>
                <a:ea typeface="+mn-ea"/>
              </a:rPr>
              <a:t>구분자를</a:t>
            </a:r>
            <a:r>
              <a:rPr lang="ko-KR" altLang="ko-KR" kern="100" dirty="0">
                <a:latin typeface="+mn-ea"/>
                <a:ea typeface="+mn-ea"/>
              </a:rPr>
              <a:t> 기준으로 원본 문자열을 </a:t>
            </a:r>
            <a:r>
              <a:rPr lang="ko-KR" altLang="en-US" kern="100" dirty="0">
                <a:latin typeface="+mn-ea"/>
                <a:ea typeface="+mn-ea"/>
              </a:rPr>
              <a:t>분리하여 반환</a:t>
            </a:r>
            <a:r>
              <a:rPr lang="en-US" altLang="ko-KR" kern="100" dirty="0">
                <a:latin typeface="+mn-ea"/>
                <a:ea typeface="+mn-ea"/>
              </a:rPr>
              <a:t> </a:t>
            </a:r>
          </a:p>
          <a:p>
            <a:pPr marL="298598" lvl="1"/>
            <a:r>
              <a:rPr lang="en-US" altLang="ko-KR" kern="100" dirty="0">
                <a:latin typeface="+mn-ea"/>
                <a:ea typeface="+mn-ea"/>
              </a:rPr>
              <a:t>default</a:t>
            </a:r>
            <a:r>
              <a:rPr lang="ko-KR" altLang="en-US" kern="100" dirty="0">
                <a:latin typeface="+mn-ea"/>
                <a:ea typeface="+mn-ea"/>
              </a:rPr>
              <a:t>는 </a:t>
            </a:r>
            <a:r>
              <a:rPr lang="en-US" altLang="ko-KR" kern="100" dirty="0">
                <a:latin typeface="+mn-ea"/>
                <a:ea typeface="+mn-ea"/>
              </a:rPr>
              <a:t>space</a:t>
            </a:r>
            <a:r>
              <a:rPr lang="ko-KR" altLang="en-US" kern="100" dirty="0">
                <a:latin typeface="+mn-ea"/>
                <a:ea typeface="+mn-ea"/>
              </a:rPr>
              <a:t>를 기준으로 분리</a:t>
            </a:r>
            <a:br>
              <a:rPr lang="en-US" altLang="ko-KR" kern="100" dirty="0">
                <a:latin typeface="+mn-ea"/>
                <a:ea typeface="+mn-ea"/>
              </a:rPr>
            </a:br>
            <a:br>
              <a:rPr lang="en-US" altLang="ko-KR" kern="100" dirty="0">
                <a:latin typeface="+mn-ea"/>
                <a:ea typeface="+mn-ea"/>
              </a:rPr>
            </a:br>
            <a:endParaRPr lang="ko-KR" altLang="ko-KR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2055" y="3140968"/>
            <a:ext cx="9433048" cy="34313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msg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 =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"Life is too short"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w1, w2, w3, w4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msg.split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()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print(w1)	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# w1 = 'Life', w2 = 'is', w3 = 'too', w4 = 'short'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Life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XmasDay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 =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"2020/12/25"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year, month, day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XmasDay.split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('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/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')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print(year + "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년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", month + "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월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", day + "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일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")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2020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년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12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월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25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일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26333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참고자료</a:t>
            </a:r>
            <a:r>
              <a:rPr lang="en-US" altLang="ko-KR" dirty="0"/>
              <a:t>] </a:t>
            </a:r>
            <a:r>
              <a:rPr lang="ko-KR" altLang="ko-KR" dirty="0"/>
              <a:t>문자열 </a:t>
            </a:r>
            <a:r>
              <a:rPr lang="ko-KR" altLang="ko-KR" dirty="0" err="1"/>
              <a:t>메소드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4D92E9-0E48-BC47-AAA6-E07BFC39B6D7}"/>
              </a:ext>
            </a:extLst>
          </p:cNvPr>
          <p:cNvGraphicFramePr>
            <a:graphicFrameLocks noGrp="1"/>
          </p:cNvGraphicFramePr>
          <p:nvPr/>
        </p:nvGraphicFramePr>
        <p:xfrm>
          <a:off x="583330" y="1267764"/>
          <a:ext cx="10966056" cy="4872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8846">
                  <a:extLst>
                    <a:ext uri="{9D8B030D-6E8A-4147-A177-3AD203B41FA5}">
                      <a16:colId xmlns:a16="http://schemas.microsoft.com/office/drawing/2014/main" val="2767772659"/>
                    </a:ext>
                  </a:extLst>
                </a:gridCol>
                <a:gridCol w="9587210">
                  <a:extLst>
                    <a:ext uri="{9D8B030D-6E8A-4147-A177-3AD203B41FA5}">
                      <a16:colId xmlns:a16="http://schemas.microsoft.com/office/drawing/2014/main" val="1508566799"/>
                    </a:ext>
                  </a:extLst>
                </a:gridCol>
              </a:tblGrid>
              <a:tr h="3336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/>
                        <a:t>메소드</a:t>
                      </a:r>
                      <a:endParaRPr lang="ko-Kore-KR" altLang="en-US" sz="1600" dirty="0"/>
                    </a:p>
                  </a:txBody>
                  <a:tcPr marL="90999" marR="90999" marT="45500" marB="455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설명</a:t>
                      </a:r>
                      <a:endParaRPr lang="ko-Kore-KR" altLang="en-US" sz="1600" dirty="0"/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2407"/>
                  </a:ext>
                </a:extLst>
              </a:tr>
              <a:tr h="1903405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lower() 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527" marR="71527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원본 문자열을 모두 소문자로 바꾼 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문자열 복사본을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반환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a = 'Faith'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b =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a.lower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a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'Faith'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b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'faith'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0419"/>
                  </a:ext>
                </a:extLst>
              </a:tr>
              <a:tr h="1459783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upper() </a:t>
                      </a:r>
                    </a:p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527" marR="71527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원본 문자열을 모두 대문자로 바꾼 문자열 복사본을 반환 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a = 'Blessed are the poor in spirit.'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b = </a:t>
                      </a:r>
                      <a:r>
                        <a:rPr lang="en-US" altLang="ko-KR" sz="16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a.upper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b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'BLESSED ARE THE POOR IN SPIRIT.'</a:t>
                      </a: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04216"/>
                  </a:ext>
                </a:extLst>
              </a:tr>
              <a:tr h="58734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islower() 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527" marR="71527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문자열 내의 모든 문자들이 소문자이면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 True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를 반환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926737"/>
                  </a:ext>
                </a:extLst>
              </a:tr>
              <a:tr h="58734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isupper() 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527" marR="71527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문자열 내의 모든 문자들이 대문자이면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 True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를 반환</a:t>
                      </a:r>
                    </a:p>
                  </a:txBody>
                  <a:tcPr marL="71527" marR="7152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070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20270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참고자료</a:t>
            </a:r>
            <a:r>
              <a:rPr lang="en-US" altLang="ko-KR" dirty="0"/>
              <a:t>] </a:t>
            </a:r>
            <a:r>
              <a:rPr lang="ko-KR" altLang="ko-KR" dirty="0"/>
              <a:t>문자열 </a:t>
            </a:r>
            <a:r>
              <a:rPr lang="ko-KR" altLang="ko-KR" dirty="0" err="1"/>
              <a:t>메소드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4D92E9-0E48-BC47-AAA6-E07BFC39B6D7}"/>
              </a:ext>
            </a:extLst>
          </p:cNvPr>
          <p:cNvGraphicFramePr>
            <a:graphicFrameLocks noGrp="1"/>
          </p:cNvGraphicFramePr>
          <p:nvPr/>
        </p:nvGraphicFramePr>
        <p:xfrm>
          <a:off x="583330" y="1267764"/>
          <a:ext cx="10966056" cy="4951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8846">
                  <a:extLst>
                    <a:ext uri="{9D8B030D-6E8A-4147-A177-3AD203B41FA5}">
                      <a16:colId xmlns:a16="http://schemas.microsoft.com/office/drawing/2014/main" val="2767772659"/>
                    </a:ext>
                  </a:extLst>
                </a:gridCol>
                <a:gridCol w="9587210">
                  <a:extLst>
                    <a:ext uri="{9D8B030D-6E8A-4147-A177-3AD203B41FA5}">
                      <a16:colId xmlns:a16="http://schemas.microsoft.com/office/drawing/2014/main" val="1508566799"/>
                    </a:ext>
                  </a:extLst>
                </a:gridCol>
              </a:tblGrid>
              <a:tr h="37887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/>
                        <a:t>메소드</a:t>
                      </a:r>
                      <a:endParaRPr lang="ko-Kore-KR" altLang="en-US" sz="1600" dirty="0"/>
                    </a:p>
                  </a:txBody>
                  <a:tcPr marL="90999" marR="90999" marT="45500" marB="455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설명</a:t>
                      </a:r>
                      <a:endParaRPr lang="ko-Kore-KR" altLang="en-US" sz="1600" dirty="0"/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2407"/>
                  </a:ext>
                </a:extLst>
              </a:tr>
              <a:tr h="1279971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600" b="1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isalpha</a:t>
                      </a: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() 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493" marR="6849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원본 문자열이 숫자와 기호를 제외한 알파벳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영문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한글 등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으로만 이루어져 있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으면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를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반환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'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ABCDefgh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'.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isalpha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'123ABC'.isalpha()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False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68493" marR="6849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0419"/>
                  </a:ext>
                </a:extLst>
              </a:tr>
              <a:tr h="1285021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600" b="1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isnumeric</a:t>
                      </a: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endParaRPr lang="en-US" sz="16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600" b="1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isdigit</a:t>
                      </a: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() 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493" marR="6849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원본 문자열이 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숫자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로만 이루어져 있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으면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를 반환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'1234'.isnumeric()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'123ABC'.isdigit()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False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68493" marR="6849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04216"/>
                  </a:ext>
                </a:extLst>
              </a:tr>
              <a:tr h="1249241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600" b="1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isalnum</a:t>
                      </a: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() 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493" marR="6849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원본 문자열이 알파벳과 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숫자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로만 이루어져 있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으면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6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True</a:t>
                      </a:r>
                      <a:r>
                        <a:rPr lang="ko-KR" altLang="en-US" sz="16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를 반환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'1234ABC'.isalnum()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'1234 ABC'.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isalnum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False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68493" marR="6849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926737"/>
                  </a:ext>
                </a:extLst>
              </a:tr>
              <a:tr h="75832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isspace</a:t>
                      </a: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()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493" marR="6849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원본 문자열이 공백문자로만 이루어져 있으면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 True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를 반환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</a:t>
                      </a:r>
                      <a:r>
                        <a:rPr lang="en-US" altLang="ko-KR" sz="16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ko-KR" sz="16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ko-KR" sz="16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600" kern="100" baseline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isspace</a:t>
                      </a:r>
                      <a:r>
                        <a:rPr lang="en-US" altLang="ko-KR" sz="16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68493" marR="6849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304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5002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참고자료</a:t>
            </a:r>
            <a:r>
              <a:rPr lang="en-US" altLang="ko-KR" dirty="0"/>
              <a:t>] </a:t>
            </a:r>
            <a:r>
              <a:rPr lang="ko-KR" altLang="ko-KR" dirty="0"/>
              <a:t>문자열 </a:t>
            </a:r>
            <a:r>
              <a:rPr lang="ko-KR" altLang="ko-KR" dirty="0" err="1"/>
              <a:t>메소드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4D92E9-0E48-BC47-AAA6-E07BFC39B6D7}"/>
              </a:ext>
            </a:extLst>
          </p:cNvPr>
          <p:cNvGraphicFramePr>
            <a:graphicFrameLocks noGrp="1"/>
          </p:cNvGraphicFramePr>
          <p:nvPr/>
        </p:nvGraphicFramePr>
        <p:xfrm>
          <a:off x="583330" y="1267764"/>
          <a:ext cx="10966056" cy="4891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8846">
                  <a:extLst>
                    <a:ext uri="{9D8B030D-6E8A-4147-A177-3AD203B41FA5}">
                      <a16:colId xmlns:a16="http://schemas.microsoft.com/office/drawing/2014/main" val="2767772659"/>
                    </a:ext>
                  </a:extLst>
                </a:gridCol>
                <a:gridCol w="9587210">
                  <a:extLst>
                    <a:ext uri="{9D8B030D-6E8A-4147-A177-3AD203B41FA5}">
                      <a16:colId xmlns:a16="http://schemas.microsoft.com/office/drawing/2014/main" val="1508566799"/>
                    </a:ext>
                  </a:extLst>
                </a:gridCol>
              </a:tblGrid>
              <a:tr h="37887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/>
                        <a:t>메소드</a:t>
                      </a:r>
                      <a:endParaRPr lang="ko-Kore-KR" altLang="en-US" sz="1600" dirty="0"/>
                    </a:p>
                  </a:txBody>
                  <a:tcPr marL="90999" marR="90999" marT="45500" marB="455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설명</a:t>
                      </a:r>
                      <a:endParaRPr lang="ko-Kore-KR" altLang="en-US" sz="1600" dirty="0"/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2407"/>
                  </a:ext>
                </a:extLst>
              </a:tr>
              <a:tr h="142829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swapcase( )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493" marR="6849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대소문자를 상호 변환한 값을 반환</a:t>
                      </a: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a = 'Peace'</a:t>
                      </a: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b = </a:t>
                      </a:r>
                      <a:r>
                        <a:rPr lang="en-US" altLang="ko-KR" sz="16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a.swapcase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b</a:t>
                      </a: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ko-KR" sz="16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pEACE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68493" marR="6849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0419"/>
                  </a:ext>
                </a:extLst>
              </a:tr>
              <a:tr h="1285021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title( ) </a:t>
                      </a:r>
                    </a:p>
                  </a:txBody>
                  <a:tcPr marL="68493" marR="6849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각 단어의 제일 앞 글자만 대문자로 변환한 값을 반환</a:t>
                      </a: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a = 'God is love.'</a:t>
                      </a: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b = </a:t>
                      </a:r>
                      <a:r>
                        <a:rPr lang="en-US" altLang="ko-KR" sz="16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a.title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b</a:t>
                      </a: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'God Is Love.'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68493" marR="6849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04216"/>
                  </a:ext>
                </a:extLst>
              </a:tr>
              <a:tr h="179903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replace() </a:t>
                      </a:r>
                    </a:p>
                  </a:txBody>
                  <a:tcPr marL="68493" marR="6849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원본 문자열에서 찾고자 하는 문자열을 바꾸고자 하는 문자열로 변경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한 값을 반환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a = 'Hello, World'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b = </a:t>
                      </a:r>
                      <a:r>
                        <a:rPr lang="en-US" altLang="ko-KR" sz="16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a.replace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('World', 'Korea')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a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'Hello, World'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b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'Hello, Korea'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68493" marR="6849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926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2134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참고자료</a:t>
            </a:r>
            <a:r>
              <a:rPr lang="en-US" altLang="ko-KR" dirty="0"/>
              <a:t>] </a:t>
            </a:r>
            <a:r>
              <a:rPr lang="ko-KR" altLang="ko-KR" dirty="0"/>
              <a:t>문자열 </a:t>
            </a:r>
            <a:r>
              <a:rPr lang="ko-KR" altLang="ko-KR" dirty="0" err="1"/>
              <a:t>메소드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4D92E9-0E48-BC47-AAA6-E07BFC39B6D7}"/>
              </a:ext>
            </a:extLst>
          </p:cNvPr>
          <p:cNvGraphicFramePr>
            <a:graphicFrameLocks noGrp="1"/>
          </p:cNvGraphicFramePr>
          <p:nvPr/>
        </p:nvGraphicFramePr>
        <p:xfrm>
          <a:off x="583330" y="1235534"/>
          <a:ext cx="10966056" cy="4828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8846">
                  <a:extLst>
                    <a:ext uri="{9D8B030D-6E8A-4147-A177-3AD203B41FA5}">
                      <a16:colId xmlns:a16="http://schemas.microsoft.com/office/drawing/2014/main" val="2767772659"/>
                    </a:ext>
                  </a:extLst>
                </a:gridCol>
                <a:gridCol w="9587210">
                  <a:extLst>
                    <a:ext uri="{9D8B030D-6E8A-4147-A177-3AD203B41FA5}">
                      <a16:colId xmlns:a16="http://schemas.microsoft.com/office/drawing/2014/main" val="1508566799"/>
                    </a:ext>
                  </a:extLst>
                </a:gridCol>
              </a:tblGrid>
              <a:tr h="4450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/>
                        <a:t>메소드</a:t>
                      </a:r>
                      <a:endParaRPr lang="ko-Kore-KR" altLang="en-US" sz="1600" dirty="0"/>
                    </a:p>
                  </a:txBody>
                  <a:tcPr marL="90999" marR="90999" marT="45500" marB="455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설명</a:t>
                      </a:r>
                      <a:endParaRPr lang="ko-Kore-KR" altLang="en-US" sz="1600" dirty="0"/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2407"/>
                  </a:ext>
                </a:extLst>
              </a:tr>
              <a:tr h="161571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startswith() 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231" marR="54231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원본 문자열이 매개변수로 입력한 문자열로 시작되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면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, 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True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를 반환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 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&gt;&gt;&gt; a = 'Hello'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&gt;&gt;&gt;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a.startswith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('He')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True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&gt;&gt;&gt;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a.startswith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('lo')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False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54231" marR="54231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0419"/>
                  </a:ext>
                </a:extLst>
              </a:tr>
              <a:tr h="161169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b="1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endswith</a:t>
                      </a: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() 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231" marR="54231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원본 문자열이 매개변수로 입력한 문자열로 끝나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면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, 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True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를 반환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 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&gt;&gt;&gt; a = 'Hello'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&gt;&gt;&gt;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a.endswith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('He')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False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&gt;&gt;&gt; </a:t>
                      </a: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a.endswith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('lo')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True 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231" marR="54231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04216"/>
                  </a:ext>
                </a:extLst>
              </a:tr>
              <a:tr h="115620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join()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3728" marR="73728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원본 문자열의 각 문자 사이에 </a:t>
                      </a:r>
                      <a:r>
                        <a:rPr lang="ko-KR" altLang="en-US" sz="1600" spc="-1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구분자로</a:t>
                      </a:r>
                      <a:r>
                        <a:rPr lang="ko-KR" altLang="en-US" sz="160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연결한 문자열 반환</a:t>
                      </a:r>
                      <a:endParaRPr lang="en-US" altLang="ko-KR" sz="160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s</a:t>
                      </a:r>
                      <a:r>
                        <a:rPr lang="en-US" altLang="ko-KR" sz="16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'%'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</a:t>
                      </a:r>
                      <a:r>
                        <a:rPr lang="en-US" altLang="ko-KR" sz="16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kern="100" baseline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s.join</a:t>
                      </a:r>
                      <a:r>
                        <a:rPr lang="en-US" altLang="ko-KR" sz="16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'python')</a:t>
                      </a: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ko-KR" sz="16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p%y%t%h%o%n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</a:t>
                      </a:r>
                      <a:endParaRPr lang="ko-KR" altLang="en-US" sz="160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3728" marR="73728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362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76676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참고자료</a:t>
            </a:r>
            <a:r>
              <a:rPr lang="en-US" altLang="ko-KR" dirty="0"/>
              <a:t>] </a:t>
            </a:r>
            <a:r>
              <a:rPr lang="ko-KR" altLang="ko-KR" dirty="0"/>
              <a:t>문자열 </a:t>
            </a:r>
            <a:r>
              <a:rPr lang="ko-KR" altLang="ko-KR" dirty="0" err="1"/>
              <a:t>메소드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4D92E9-0E48-BC47-AAA6-E07BFC39B6D7}"/>
              </a:ext>
            </a:extLst>
          </p:cNvPr>
          <p:cNvGraphicFramePr>
            <a:graphicFrameLocks noGrp="1"/>
          </p:cNvGraphicFramePr>
          <p:nvPr/>
        </p:nvGraphicFramePr>
        <p:xfrm>
          <a:off x="583330" y="1267764"/>
          <a:ext cx="10966056" cy="496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8846">
                  <a:extLst>
                    <a:ext uri="{9D8B030D-6E8A-4147-A177-3AD203B41FA5}">
                      <a16:colId xmlns:a16="http://schemas.microsoft.com/office/drawing/2014/main" val="2767772659"/>
                    </a:ext>
                  </a:extLst>
                </a:gridCol>
                <a:gridCol w="9587210">
                  <a:extLst>
                    <a:ext uri="{9D8B030D-6E8A-4147-A177-3AD203B41FA5}">
                      <a16:colId xmlns:a16="http://schemas.microsoft.com/office/drawing/2014/main" val="1508566799"/>
                    </a:ext>
                  </a:extLst>
                </a:gridCol>
              </a:tblGrid>
              <a:tr h="3336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/>
                        <a:t>메소드</a:t>
                      </a:r>
                      <a:endParaRPr lang="ko-Kore-KR" altLang="en-US" sz="1600" dirty="0"/>
                    </a:p>
                  </a:txBody>
                  <a:tcPr marL="90999" marR="90999" marT="45500" marB="455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설명</a:t>
                      </a:r>
                      <a:endParaRPr lang="ko-Kore-KR" altLang="en-US" sz="1600" dirty="0"/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2407"/>
                  </a:ext>
                </a:extLst>
              </a:tr>
              <a:tr h="12133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find() </a:t>
                      </a:r>
                      <a:endParaRPr lang="ko-KR" altLang="ko-KR" sz="16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076" marR="60076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원본 문자열 안에 매개변수로 입력한 문자열이 존재하는 위치를 앞에서부터 찾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아 인덱스 값을 반환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. </a:t>
                      </a:r>
                      <a:r>
                        <a:rPr lang="ko-KR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존재하지 않으면 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-1</a:t>
                      </a:r>
                      <a:r>
                        <a:rPr lang="ko-KR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을 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반환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. 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&gt;&gt;&gt; a = 'Hello'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&gt;&gt;&gt; </a:t>
                      </a:r>
                      <a:r>
                        <a:rPr lang="en-US" altLang="ko-KR" sz="16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a.find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('ll')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2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60076" marR="60076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0419"/>
                  </a:ext>
                </a:extLst>
              </a:tr>
              <a:tr h="1698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find(</a:t>
                      </a:r>
                      <a:b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'</a:t>
                      </a:r>
                      <a:r>
                        <a:rPr lang="ko-KR" altLang="en-US" sz="14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찾을 문자열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'</a:t>
                      </a:r>
                      <a:r>
                        <a:rPr lang="en-US" altLang="ko-KR" sz="14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400" b="1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시작위치</a:t>
                      </a: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6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076" marR="60076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원본 문자열 안에 매개변수로 입력한 문자열이 존재하는 위치를 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시작 위치</a:t>
                      </a:r>
                      <a:r>
                        <a:rPr lang="ko-KR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에서부터 찾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아 인덱스 값을 반환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. </a:t>
                      </a:r>
                      <a:r>
                        <a:rPr lang="ko-KR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존재하지 않으면 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-1</a:t>
                      </a:r>
                      <a:r>
                        <a:rPr lang="ko-KR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을 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반환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.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&gt;&gt;&gt; a = 'Hello'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&gt;&gt;&gt; </a:t>
                      </a:r>
                      <a:r>
                        <a:rPr lang="en-US" altLang="ko-KR" sz="16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a.find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('l')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2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&gt;&gt;&gt; </a:t>
                      </a:r>
                      <a:r>
                        <a:rPr lang="en-US" altLang="ko-KR" sz="16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a.find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('l', 3)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3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60076" marR="60076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611498"/>
                  </a:ext>
                </a:extLst>
              </a:tr>
              <a:tr h="1698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rfind() </a:t>
                      </a:r>
                      <a:endParaRPr lang="ko-KR" altLang="ko-KR" sz="16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076" marR="60076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원본 문자열 안에 매개변수로 입력한 문자열이 존재하는 위치를 뒤에서부터 찾아 인덱스 값을 반환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존재하지 않으면 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을 반환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. 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&gt;&gt;&gt; a = 'Hello </a:t>
                      </a:r>
                      <a:r>
                        <a:rPr lang="en-US" altLang="ko-KR" sz="16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Hello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'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&gt;&gt;&gt; </a:t>
                      </a:r>
                      <a:r>
                        <a:rPr lang="en-US" altLang="ko-KR" sz="16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a.rfind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('He')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&gt;&gt;&gt; </a:t>
                      </a:r>
                      <a:r>
                        <a:rPr lang="en-US" altLang="ko-KR" sz="16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a.rfind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('HE')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 marL="60076" marR="60076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04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88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5EE4F32-B955-4257-966C-1508C2A80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생성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BD1AEAF-7D94-4BD9-A9CC-AE9034525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문자열의 </a:t>
            </a:r>
            <a:r>
              <a:rPr lang="en-US" altLang="ko-KR" dirty="0"/>
              <a:t>split() </a:t>
            </a:r>
            <a:r>
              <a:rPr lang="ko-KR" altLang="en-US" dirty="0"/>
              <a:t>메소드를 사용한 리스트 생성</a:t>
            </a:r>
            <a:endParaRPr lang="en-US" altLang="ko-KR" dirty="0"/>
          </a:p>
          <a:p>
            <a:pPr lvl="1"/>
            <a:r>
              <a:rPr lang="en-US" altLang="ko-KR" dirty="0"/>
              <a:t>year, month, day = "2020/04/30".split("/")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year = "2020", month = "04", day = "30"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dates</a:t>
            </a:r>
            <a:r>
              <a:rPr lang="en-US" altLang="ko-KR" dirty="0"/>
              <a:t> = "2020/04/30".split("/")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FF0000"/>
                </a:solidFill>
              </a:rPr>
              <a:t>dates = ["2020", "04", "30"]</a:t>
            </a:r>
          </a:p>
          <a:p>
            <a:pPr lvl="1"/>
            <a:r>
              <a:rPr lang="en-US" altLang="ko-KR" dirty="0"/>
              <a:t>year, month, day = dates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year = "2020", month = "04", day = "30"</a:t>
            </a:r>
          </a:p>
          <a:p>
            <a:pPr lvl="1"/>
            <a:r>
              <a:rPr lang="en-US" altLang="ko-KR" dirty="0"/>
              <a:t>split() </a:t>
            </a:r>
            <a:r>
              <a:rPr lang="ko-KR" altLang="en-US" dirty="0"/>
              <a:t>메소드는 문자열을 여러 개의 문자열로 분리하여 전체를 </a:t>
            </a:r>
            <a:r>
              <a:rPr lang="ko-KR" altLang="en-US" dirty="0">
                <a:solidFill>
                  <a:srgbClr val="FF0000"/>
                </a:solidFill>
              </a:rPr>
              <a:t>리스트 형태로 반환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year, month, day = dates</a:t>
            </a:r>
            <a:r>
              <a:rPr lang="ko-KR" altLang="en-US" dirty="0"/>
              <a:t>를 실행하면 </a:t>
            </a:r>
            <a:r>
              <a:rPr lang="en-US" altLang="ko-KR" dirty="0"/>
              <a:t>dates</a:t>
            </a:r>
            <a:r>
              <a:rPr lang="ko-KR" altLang="en-US" dirty="0"/>
              <a:t>의 리스트를 아이템별로 분리하여 왼쪽 동일 개수의 변수에 값을 할당한다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6218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참고자료</a:t>
            </a:r>
            <a:r>
              <a:rPr lang="en-US" altLang="ko-KR" dirty="0"/>
              <a:t>] </a:t>
            </a:r>
            <a:r>
              <a:rPr lang="ko-KR" altLang="ko-KR" dirty="0"/>
              <a:t>문자열 </a:t>
            </a:r>
            <a:r>
              <a:rPr lang="ko-KR" altLang="ko-KR" dirty="0" err="1"/>
              <a:t>메소드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4D92E9-0E48-BC47-AAA6-E07BFC39B6D7}"/>
              </a:ext>
            </a:extLst>
          </p:cNvPr>
          <p:cNvGraphicFramePr>
            <a:graphicFrameLocks noGrp="1"/>
          </p:cNvGraphicFramePr>
          <p:nvPr/>
        </p:nvGraphicFramePr>
        <p:xfrm>
          <a:off x="583330" y="1267765"/>
          <a:ext cx="10966056" cy="4522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8846">
                  <a:extLst>
                    <a:ext uri="{9D8B030D-6E8A-4147-A177-3AD203B41FA5}">
                      <a16:colId xmlns:a16="http://schemas.microsoft.com/office/drawing/2014/main" val="2767772659"/>
                    </a:ext>
                  </a:extLst>
                </a:gridCol>
                <a:gridCol w="9587210">
                  <a:extLst>
                    <a:ext uri="{9D8B030D-6E8A-4147-A177-3AD203B41FA5}">
                      <a16:colId xmlns:a16="http://schemas.microsoft.com/office/drawing/2014/main" val="1508566799"/>
                    </a:ext>
                  </a:extLst>
                </a:gridCol>
              </a:tblGrid>
              <a:tr h="3336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/>
                        <a:t>메소드</a:t>
                      </a:r>
                      <a:endParaRPr lang="ko-Kore-KR" altLang="en-US" sz="1600" dirty="0"/>
                    </a:p>
                  </a:txBody>
                  <a:tcPr marL="90999" marR="90999" marT="45500" marB="455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설명</a:t>
                      </a:r>
                      <a:endParaRPr lang="ko-Kore-KR" altLang="en-US" sz="1600" dirty="0"/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2407"/>
                  </a:ext>
                </a:extLst>
              </a:tr>
              <a:tr h="11450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count() 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493" marR="6849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원본 </a:t>
                      </a:r>
                      <a:r>
                        <a:rPr lang="ko-KR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문자열 안에 매개변수로 입력한 문자열이 몇 번 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들었는지 개수를 반환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&gt;&gt;&gt; a = 'Hello'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&gt;&gt;&gt; </a:t>
                      </a:r>
                      <a:r>
                        <a:rPr lang="en-US" altLang="ko-KR" sz="16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a.count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('l')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2 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493" marR="6849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0419"/>
                  </a:ext>
                </a:extLst>
              </a:tr>
              <a:tr h="10616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Times New Roman" panose="02020603050405020304" pitchFamily="18" charset="0"/>
                        </a:rPr>
                        <a:t>lstrip() 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93" marR="6849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원본 문자열 왼쪽에 있는 공백을 제거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한 문자열을 반환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문자열 중간의 공백은 제거되지 않음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.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&gt;&gt;&gt; ' 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파 이 썬 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'.</a:t>
                      </a:r>
                      <a:r>
                        <a:rPr lang="en-US" altLang="ko-KR" sz="16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lstrip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()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'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파 이 썬 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'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493" marR="6849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04216"/>
                  </a:ext>
                </a:extLst>
              </a:tr>
              <a:tr h="9365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Times New Roman" panose="02020603050405020304" pitchFamily="18" charset="0"/>
                        </a:rPr>
                        <a:t>rstrip() </a:t>
                      </a:r>
                      <a:endParaRPr lang="ko-KR" altLang="ko-KR" sz="1600" b="1" kern="100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93" marR="6849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원본 문자열 오른쪽에 있는 공백을 제거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한 문자열을 반환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문자열 중간의 공백은 제거되지 않음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.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&gt;&gt;&gt; ' 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파 이 썬 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'.rstrip()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'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파 이 썬 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'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493" marR="6849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926737"/>
                  </a:ext>
                </a:extLst>
              </a:tr>
              <a:tr h="1044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Times New Roman" panose="02020603050405020304" pitchFamily="18" charset="0"/>
                        </a:rPr>
                        <a:t>strip() </a:t>
                      </a:r>
                      <a:endParaRPr lang="ko-KR" altLang="ko-KR" sz="1600" b="1" kern="100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93" marR="6849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원본 문자열 양쪽에 있는 공백을 제거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한 문자열을 반환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문자열 중간의 공백은 제거되지 않음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.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&gt;&gt;&gt; ' 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파 이 썬 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'.strip()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'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파 이 썬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'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493" marR="6849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070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33773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참고자료</a:t>
            </a:r>
            <a:r>
              <a:rPr lang="en-US" altLang="ko-KR" dirty="0"/>
              <a:t>] </a:t>
            </a:r>
            <a:r>
              <a:rPr lang="ko-KR" altLang="ko-KR" dirty="0"/>
              <a:t>문자열 </a:t>
            </a:r>
            <a:r>
              <a:rPr lang="ko-KR" altLang="ko-KR" dirty="0" err="1"/>
              <a:t>메소드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4D92E9-0E48-BC47-AAA6-E07BFC39B6D7}"/>
              </a:ext>
            </a:extLst>
          </p:cNvPr>
          <p:cNvGraphicFramePr>
            <a:graphicFrameLocks noGrp="1"/>
          </p:cNvGraphicFramePr>
          <p:nvPr/>
        </p:nvGraphicFramePr>
        <p:xfrm>
          <a:off x="583330" y="1267765"/>
          <a:ext cx="10966056" cy="4929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512">
                  <a:extLst>
                    <a:ext uri="{9D8B030D-6E8A-4147-A177-3AD203B41FA5}">
                      <a16:colId xmlns:a16="http://schemas.microsoft.com/office/drawing/2014/main" val="2767772659"/>
                    </a:ext>
                  </a:extLst>
                </a:gridCol>
                <a:gridCol w="9435544">
                  <a:extLst>
                    <a:ext uri="{9D8B030D-6E8A-4147-A177-3AD203B41FA5}">
                      <a16:colId xmlns:a16="http://schemas.microsoft.com/office/drawing/2014/main" val="1508566799"/>
                    </a:ext>
                  </a:extLst>
                </a:gridCol>
              </a:tblGrid>
              <a:tr h="33795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/>
                        <a:t>메소드</a:t>
                      </a:r>
                      <a:endParaRPr lang="ko-Kore-KR" altLang="en-US" sz="1600" dirty="0"/>
                    </a:p>
                  </a:txBody>
                  <a:tcPr marL="90999" marR="90999" marT="45500" marB="4550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설명</a:t>
                      </a:r>
                      <a:endParaRPr lang="ko-Kore-KR" altLang="en-US" sz="1600" dirty="0"/>
                    </a:p>
                  </a:txBody>
                  <a:tcPr marL="90999" marR="90999" marT="45500" marB="455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2407"/>
                  </a:ext>
                </a:extLst>
              </a:tr>
              <a:tr h="147470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center(width)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3728" marR="73728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주어진 폭 영역에 가운데 정렬된 문자열의 복사본을 반환</a:t>
                      </a:r>
                      <a:endParaRPr lang="en-US" altLang="ko-KR" sz="160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s</a:t>
                      </a:r>
                      <a:r>
                        <a:rPr lang="en-US" altLang="ko-KR" sz="16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'python'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</a:t>
                      </a:r>
                      <a:r>
                        <a:rPr lang="en-US" altLang="ko-KR" sz="16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kern="100" baseline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s.center</a:t>
                      </a:r>
                      <a:r>
                        <a:rPr lang="en-US" altLang="ko-KR" sz="16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(10)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  python  '</a:t>
                      </a: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</a:t>
                      </a:r>
                      <a:r>
                        <a:rPr lang="en-US" altLang="ko-KR" sz="16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kern="100" baseline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s.center</a:t>
                      </a:r>
                      <a:r>
                        <a:rPr lang="en-US" altLang="ko-KR" sz="16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(10, 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ko-KR" sz="16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-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ko-KR" sz="16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'--python--'</a:t>
                      </a:r>
                      <a:endParaRPr lang="ko-KR" altLang="en-US" sz="160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3728" marR="73728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0419"/>
                  </a:ext>
                </a:extLst>
              </a:tr>
              <a:tr h="107530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ljust(width) 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3728" marR="73728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주어진 폭 영역에 왼쪽 정렬된 문자열을 반환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s</a:t>
                      </a:r>
                      <a:r>
                        <a:rPr lang="en-US" altLang="ko-KR" sz="16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'python'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</a:t>
                      </a:r>
                      <a:r>
                        <a:rPr lang="en-US" altLang="ko-KR" sz="16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kern="100" baseline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s.ljust</a:t>
                      </a:r>
                      <a:r>
                        <a:rPr lang="en-US" altLang="ko-KR" sz="16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(10)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'python    '</a:t>
                      </a:r>
                      <a:endParaRPr lang="ko-KR" altLang="en-US" sz="160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3728" marR="73728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04216"/>
                  </a:ext>
                </a:extLst>
              </a:tr>
              <a:tr h="98313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rjust(width) 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3728" marR="73728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주어진 폭 영역에 오른쪽 정렬된 문자열을 반환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s</a:t>
                      </a:r>
                      <a:r>
                        <a:rPr lang="en-US" altLang="ko-KR" sz="16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'python'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</a:t>
                      </a:r>
                      <a:r>
                        <a:rPr lang="en-US" altLang="ko-KR" sz="16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kern="100" baseline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s.rjust</a:t>
                      </a:r>
                      <a:r>
                        <a:rPr lang="en-US" altLang="ko-KR" sz="16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(10)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ko-KR" sz="16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python'</a:t>
                      </a:r>
                      <a:endParaRPr lang="ko-KR" altLang="en-US" sz="160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3728" marR="73728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926737"/>
                  </a:ext>
                </a:extLst>
              </a:tr>
              <a:tr h="105802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zfill</a:t>
                      </a: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() 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3728" marR="73728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주어진 폭 영역에 오른쪽 정렬하고 왼쪽 빈 공간은 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으로 채운 문자열을 반환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s</a:t>
                      </a:r>
                      <a:r>
                        <a:rPr lang="en-US" altLang="ko-KR" sz="16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'python'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</a:t>
                      </a:r>
                      <a:r>
                        <a:rPr lang="en-US" altLang="ko-KR" sz="16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kern="100" baseline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s.zfill</a:t>
                      </a:r>
                      <a:r>
                        <a:rPr lang="en-US" altLang="ko-KR" sz="16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(10)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ko-KR" sz="16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0000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python'</a:t>
                      </a:r>
                      <a:endParaRPr lang="ko-KR" altLang="en-US" sz="160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3728" marR="73728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070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5891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E99873-C23F-4B9A-9FEE-0A39A4EA8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문자열의 메소드 함수 활용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CB09D9-6713-4B03-8752-4E439EA86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/>
              <a:t>다른 프로그래밍 기능과 결합 또는 응용되어 유용하게 활용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ko-KR" altLang="en-US" dirty="0"/>
              <a:t>정수를 입력 받았는데 문자 등이 썩여 있지 않은가</a:t>
            </a:r>
            <a:r>
              <a:rPr lang="en-US" altLang="ko-KR" dirty="0"/>
              <a:t>?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신문 기사 문장 중에 특정 단어가 몇 개 포함되어 있는가</a:t>
            </a:r>
            <a:r>
              <a:rPr lang="en-US" altLang="ko-KR" dirty="0"/>
              <a:t>? (</a:t>
            </a:r>
            <a:r>
              <a:rPr lang="ko-KR" altLang="en-US" dirty="0"/>
              <a:t>기사 검색 등</a:t>
            </a:r>
            <a:r>
              <a:rPr lang="en-US" altLang="ko-KR" dirty="0"/>
              <a:t>)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문장 중에 </a:t>
            </a:r>
            <a:r>
              <a:rPr lang="en-US" altLang="ko-KR" dirty="0"/>
              <a:t>'</a:t>
            </a:r>
            <a:r>
              <a:rPr lang="ko-KR" altLang="en-US" dirty="0"/>
              <a:t>연세대학교</a:t>
            </a:r>
            <a:r>
              <a:rPr lang="en-US" altLang="ko-KR" dirty="0"/>
              <a:t>'</a:t>
            </a:r>
            <a:r>
              <a:rPr lang="ko-KR" altLang="en-US" dirty="0"/>
              <a:t>를 </a:t>
            </a:r>
            <a:r>
              <a:rPr lang="en-US" altLang="ko-KR" dirty="0"/>
              <a:t>'Yonsei University'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ko-KR" altLang="en-US" dirty="0"/>
              <a:t>문장 중에 공백</a:t>
            </a:r>
            <a:r>
              <a:rPr lang="en-US" altLang="ko-KR" dirty="0"/>
              <a:t>(' ')</a:t>
            </a:r>
            <a:r>
              <a:rPr lang="ko-KR" altLang="en-US" dirty="0"/>
              <a:t>을 모두 제거</a:t>
            </a:r>
          </a:p>
        </p:txBody>
      </p:sp>
    </p:spTree>
    <p:extLst>
      <p:ext uri="{BB962C8B-B14F-4D97-AF65-F5344CB8AC3E}">
        <p14:creationId xmlns:p14="http://schemas.microsoft.com/office/powerpoint/2010/main" val="2801748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E99873-C23F-4B9A-9FEE-0A39A4EA8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문자열의 메소드 함수 활용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CB09D9-6713-4B03-8752-4E439EA86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다른 프로그래밍 기능과 결합 또는 응용되어 유용하게 활용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2388" b="1" dirty="0">
                <a:solidFill>
                  <a:srgbClr val="C00000"/>
                </a:solidFill>
              </a:rPr>
              <a:t>정수를 입력 받아 연산하는 프로그램</a:t>
            </a:r>
            <a:endParaRPr lang="en-US" altLang="ko-KR" sz="2388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EA330F-DEE5-4CB5-8303-BF33B0001596}"/>
              </a:ext>
            </a:extLst>
          </p:cNvPr>
          <p:cNvSpPr txBox="1"/>
          <p:nvPr/>
        </p:nvSpPr>
        <p:spPr>
          <a:xfrm>
            <a:off x="1399990" y="2740561"/>
            <a:ext cx="7303292" cy="16997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91" dirty="0" err="1">
                <a:latin typeface="Consolas" panose="020B0609020204030204" pitchFamily="49" charset="0"/>
              </a:rPr>
              <a:t>inLine</a:t>
            </a:r>
            <a:r>
              <a:rPr lang="ko-KR" altLang="en-US" sz="1791" dirty="0">
                <a:latin typeface="Consolas" panose="020B0609020204030204" pitchFamily="49" charset="0"/>
              </a:rPr>
              <a:t> = </a:t>
            </a:r>
            <a:r>
              <a:rPr lang="ko-KR" altLang="en-US" sz="1791" dirty="0" err="1">
                <a:latin typeface="Consolas" panose="020B0609020204030204" pitchFamily="49" charset="0"/>
              </a:rPr>
              <a:t>input</a:t>
            </a:r>
            <a:r>
              <a:rPr lang="ko-KR" altLang="en-US" sz="1791" dirty="0">
                <a:latin typeface="Consolas" panose="020B0609020204030204" pitchFamily="49" charset="0"/>
              </a:rPr>
              <a:t>("</a:t>
            </a:r>
            <a:r>
              <a:rPr lang="ko-KR" altLang="en-US" sz="1791" dirty="0" err="1">
                <a:latin typeface="Consolas" panose="020B0609020204030204" pitchFamily="49" charset="0"/>
              </a:rPr>
              <a:t>Enter</a:t>
            </a:r>
            <a:r>
              <a:rPr lang="ko-KR" altLang="en-US" sz="1791" dirty="0">
                <a:latin typeface="Consolas" panose="020B0609020204030204" pitchFamily="49" charset="0"/>
              </a:rPr>
              <a:t> </a:t>
            </a:r>
            <a:r>
              <a:rPr lang="ko-KR" altLang="en-US" sz="1791" dirty="0" err="1">
                <a:latin typeface="Consolas" panose="020B0609020204030204" pitchFamily="49" charset="0"/>
              </a:rPr>
              <a:t>integer</a:t>
            </a:r>
            <a:r>
              <a:rPr lang="ko-KR" altLang="en-US" sz="1791" dirty="0">
                <a:latin typeface="Consolas" panose="020B0609020204030204" pitchFamily="49" charset="0"/>
              </a:rPr>
              <a:t>: ")</a:t>
            </a:r>
            <a:endParaRPr lang="en-US" altLang="ko-KR" sz="1791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791" dirty="0">
                <a:latin typeface="Consolas" panose="020B0609020204030204" pitchFamily="49" charset="0"/>
              </a:rPr>
              <a:t>num = int(</a:t>
            </a:r>
            <a:r>
              <a:rPr lang="en-US" altLang="ko-KR" sz="1791" dirty="0" err="1">
                <a:latin typeface="Consolas" panose="020B0609020204030204" pitchFamily="49" charset="0"/>
              </a:rPr>
              <a:t>inLine</a:t>
            </a:r>
            <a:r>
              <a:rPr lang="en-US" altLang="ko-KR" sz="1791" dirty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791" dirty="0" err="1">
                <a:latin typeface="Consolas" panose="020B0609020204030204" pitchFamily="49" charset="0"/>
              </a:rPr>
              <a:t>nSquare</a:t>
            </a:r>
            <a:r>
              <a:rPr lang="ko-KR" altLang="en-US" sz="1791" dirty="0">
                <a:latin typeface="Consolas" panose="020B0609020204030204" pitchFamily="49" charset="0"/>
              </a:rPr>
              <a:t> </a:t>
            </a:r>
            <a:r>
              <a:rPr lang="en-US" altLang="ko-KR" sz="1791" dirty="0">
                <a:latin typeface="Consolas" panose="020B0609020204030204" pitchFamily="49" charset="0"/>
              </a:rPr>
              <a:t>=</a:t>
            </a:r>
            <a:r>
              <a:rPr lang="ko-KR" altLang="en-US" sz="1791" dirty="0">
                <a:latin typeface="Consolas" panose="020B0609020204030204" pitchFamily="49" charset="0"/>
              </a:rPr>
              <a:t> </a:t>
            </a:r>
            <a:r>
              <a:rPr lang="en-US" altLang="ko-KR" sz="1791" dirty="0">
                <a:latin typeface="Consolas" panose="020B0609020204030204" pitchFamily="49" charset="0"/>
              </a:rPr>
              <a:t>num</a:t>
            </a:r>
            <a:r>
              <a:rPr lang="ko-KR" altLang="en-US" sz="1791" dirty="0">
                <a:latin typeface="Consolas" panose="020B0609020204030204" pitchFamily="49" charset="0"/>
              </a:rPr>
              <a:t> </a:t>
            </a:r>
            <a:r>
              <a:rPr lang="en-US" altLang="ko-KR" sz="1791" dirty="0">
                <a:latin typeface="Consolas" panose="020B0609020204030204" pitchFamily="49" charset="0"/>
              </a:rPr>
              <a:t>*</a:t>
            </a:r>
            <a:r>
              <a:rPr lang="ko-KR" altLang="en-US" sz="1791" dirty="0">
                <a:latin typeface="Consolas" panose="020B0609020204030204" pitchFamily="49" charset="0"/>
              </a:rPr>
              <a:t> </a:t>
            </a:r>
            <a:r>
              <a:rPr lang="en-US" altLang="ko-KR" sz="1791" dirty="0">
                <a:latin typeface="Consolas" panose="020B0609020204030204" pitchFamily="49" charset="0"/>
              </a:rPr>
              <a:t>num</a:t>
            </a:r>
          </a:p>
          <a:p>
            <a:pPr>
              <a:lnSpc>
                <a:spcPct val="150000"/>
              </a:lnSpc>
            </a:pPr>
            <a:r>
              <a:rPr lang="en-US" altLang="ko-KR" sz="1791" dirty="0">
                <a:latin typeface="Consolas" panose="020B0609020204030204" pitchFamily="49" charset="0"/>
              </a:rPr>
              <a:t>print("{}</a:t>
            </a:r>
            <a:r>
              <a:rPr lang="ko-KR" altLang="en-US" sz="1791" dirty="0">
                <a:latin typeface="Consolas" panose="020B0609020204030204" pitchFamily="49" charset="0"/>
              </a:rPr>
              <a:t>의</a:t>
            </a:r>
            <a:r>
              <a:rPr lang="en-US" altLang="ko-KR" sz="1791" dirty="0">
                <a:latin typeface="Consolas" panose="020B0609020204030204" pitchFamily="49" charset="0"/>
              </a:rPr>
              <a:t> </a:t>
            </a:r>
            <a:r>
              <a:rPr lang="ko-KR" altLang="en-US" sz="1791" dirty="0">
                <a:latin typeface="Consolas" panose="020B0609020204030204" pitchFamily="49" charset="0"/>
              </a:rPr>
              <a:t>제곱은 </a:t>
            </a:r>
            <a:r>
              <a:rPr lang="en-US" altLang="ko-KR" sz="1791" dirty="0">
                <a:latin typeface="Consolas" panose="020B0609020204030204" pitchFamily="49" charset="0"/>
              </a:rPr>
              <a:t>{}</a:t>
            </a:r>
            <a:r>
              <a:rPr lang="ko-KR" altLang="en-US" sz="1791" dirty="0">
                <a:latin typeface="Consolas" panose="020B0609020204030204" pitchFamily="49" charset="0"/>
              </a:rPr>
              <a:t>입니다</a:t>
            </a:r>
            <a:r>
              <a:rPr lang="en-US" altLang="ko-KR" sz="1791" dirty="0">
                <a:latin typeface="Consolas" panose="020B0609020204030204" pitchFamily="49" charset="0"/>
              </a:rPr>
              <a:t>.".format(num, </a:t>
            </a:r>
            <a:r>
              <a:rPr lang="en-US" altLang="ko-KR" sz="1791" dirty="0" err="1">
                <a:latin typeface="Consolas" panose="020B0609020204030204" pitchFamily="49" charset="0"/>
              </a:rPr>
              <a:t>nSquare</a:t>
            </a:r>
            <a:r>
              <a:rPr lang="en-US" altLang="ko-KR" sz="1791" dirty="0">
                <a:latin typeface="Consolas" panose="020B0609020204030204" pitchFamily="49" charset="0"/>
              </a:rPr>
              <a:t>))</a:t>
            </a:r>
            <a:endParaRPr lang="ko-KR" altLang="en-US" sz="179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292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E99873-C23F-4B9A-9FEE-0A39A4EA8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문자열의 메소드 함수 활용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CB09D9-6713-4B03-8752-4E439EA86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다른 프로그래밍 기능과 결합 또는 응용되어 유용하게 활용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130000"/>
              </a:lnSpc>
            </a:pPr>
            <a:r>
              <a:rPr lang="ko-KR" altLang="en-US" sz="2388" b="1" dirty="0">
                <a:solidFill>
                  <a:srgbClr val="C00000"/>
                </a:solidFill>
              </a:rPr>
              <a:t>정수를 입력 받았는데 문자 등이 썩여 있지 않은가</a:t>
            </a:r>
            <a:r>
              <a:rPr lang="en-US" altLang="ko-KR" sz="2388" b="1" dirty="0">
                <a:solidFill>
                  <a:srgbClr val="C00000"/>
                </a:solidFill>
              </a:rPr>
              <a:t>?</a:t>
            </a:r>
          </a:p>
          <a:p>
            <a:pPr lvl="2">
              <a:lnSpc>
                <a:spcPct val="200000"/>
              </a:lnSpc>
            </a:pPr>
            <a:r>
              <a:rPr lang="en-US" altLang="ko-KR" sz="2189" b="1" dirty="0" err="1"/>
              <a:t>isdigit</a:t>
            </a:r>
            <a:r>
              <a:rPr lang="en-US" altLang="ko-KR" sz="2189" b="1" dirty="0"/>
              <a:t>(), </a:t>
            </a:r>
            <a:r>
              <a:rPr lang="en-US" altLang="ko-KR" sz="2189" b="1" dirty="0" err="1"/>
              <a:t>isnumeric</a:t>
            </a:r>
            <a:r>
              <a:rPr lang="en-US" altLang="ko-KR" sz="2189" b="1" dirty="0"/>
              <a:t>() </a:t>
            </a:r>
            <a:r>
              <a:rPr lang="ko-KR" altLang="en-US" sz="2189" b="1" dirty="0"/>
              <a:t>사용</a:t>
            </a:r>
            <a:endParaRPr lang="en-US" altLang="ko-KR" sz="2189" b="1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E937B2B-BF2F-450D-BF32-F4C6CF65676B}"/>
              </a:ext>
            </a:extLst>
          </p:cNvPr>
          <p:cNvGraphicFramePr>
            <a:graphicFrameLocks noGrp="1"/>
          </p:cNvGraphicFramePr>
          <p:nvPr/>
        </p:nvGraphicFramePr>
        <p:xfrm>
          <a:off x="1732490" y="3429000"/>
          <a:ext cx="7099125" cy="16858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30822">
                  <a:extLst>
                    <a:ext uri="{9D8B030D-6E8A-4147-A177-3AD203B41FA5}">
                      <a16:colId xmlns:a16="http://schemas.microsoft.com/office/drawing/2014/main" val="826157997"/>
                    </a:ext>
                  </a:extLst>
                </a:gridCol>
                <a:gridCol w="5168303">
                  <a:extLst>
                    <a:ext uri="{9D8B030D-6E8A-4147-A177-3AD203B41FA5}">
                      <a16:colId xmlns:a16="http://schemas.microsoft.com/office/drawing/2014/main" val="2024583909"/>
                    </a:ext>
                  </a:extLst>
                </a:gridCol>
              </a:tblGrid>
              <a:tr h="168582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isnumeric</a:t>
                      </a: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endParaRPr lang="en-US" sz="18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isdigit</a:t>
                      </a: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() </a:t>
                      </a:r>
                      <a:endParaRPr lang="ko-KR" sz="18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324" marR="91324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원본 문자열이 수로만 이루어져 있는</a:t>
                      </a:r>
                      <a:r>
                        <a:rPr lang="ko-KR" altLang="en-US" sz="18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가</a:t>
                      </a: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.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'1234'.isnumeric()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'123ABC'.isnumeric()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False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324" marR="91324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262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884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E99873-C23F-4B9A-9FEE-0A39A4EA8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문자열의 메소드 함수 활용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CB09D9-6713-4B03-8752-4E439EA86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다른 프로그래밍 기능과 결합 또는 응용되어 유용하게 활용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130000"/>
              </a:lnSpc>
            </a:pPr>
            <a:r>
              <a:rPr lang="ko-KR" altLang="en-US" sz="2388" b="1" dirty="0">
                <a:solidFill>
                  <a:srgbClr val="C00000"/>
                </a:solidFill>
              </a:rPr>
              <a:t>정수를 입력 받았는데 문자 등이 썩여 있지 않은가</a:t>
            </a:r>
            <a:r>
              <a:rPr lang="en-US" altLang="ko-KR" sz="2388" b="1" dirty="0">
                <a:solidFill>
                  <a:srgbClr val="C00000"/>
                </a:solidFill>
              </a:rPr>
              <a:t>?</a:t>
            </a:r>
          </a:p>
          <a:p>
            <a:pPr lvl="2">
              <a:lnSpc>
                <a:spcPct val="200000"/>
              </a:lnSpc>
            </a:pPr>
            <a:r>
              <a:rPr lang="en-US" altLang="ko-KR" sz="2189" b="1" dirty="0" err="1"/>
              <a:t>isdigit</a:t>
            </a:r>
            <a:r>
              <a:rPr lang="en-US" altLang="ko-KR" sz="2189" b="1" dirty="0"/>
              <a:t>(), </a:t>
            </a:r>
            <a:r>
              <a:rPr lang="en-US" altLang="ko-KR" sz="2189" b="1" dirty="0" err="1"/>
              <a:t>isnumeric</a:t>
            </a:r>
            <a:r>
              <a:rPr lang="en-US" altLang="ko-KR" sz="2189" b="1" dirty="0"/>
              <a:t>() </a:t>
            </a:r>
            <a:r>
              <a:rPr lang="ko-KR" altLang="en-US" sz="2189" b="1" dirty="0"/>
              <a:t>사용</a:t>
            </a:r>
            <a:endParaRPr lang="en-US" altLang="ko-KR" sz="2189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FA681B-7FD8-4470-A1C8-3C8FE1140C05}"/>
              </a:ext>
            </a:extLst>
          </p:cNvPr>
          <p:cNvSpPr txBox="1"/>
          <p:nvPr/>
        </p:nvSpPr>
        <p:spPr>
          <a:xfrm>
            <a:off x="1601466" y="3429000"/>
            <a:ext cx="7548290" cy="23820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791" dirty="0" err="1">
                <a:latin typeface="Consolas" panose="020B0609020204030204" pitchFamily="49" charset="0"/>
              </a:rPr>
              <a:t>inLine</a:t>
            </a:r>
            <a:r>
              <a:rPr lang="ko-KR" altLang="en-US" sz="1791" dirty="0">
                <a:latin typeface="Consolas" panose="020B0609020204030204" pitchFamily="49" charset="0"/>
              </a:rPr>
              <a:t> = </a:t>
            </a:r>
            <a:r>
              <a:rPr lang="ko-KR" altLang="en-US" sz="1791" dirty="0" err="1">
                <a:latin typeface="Consolas" panose="020B0609020204030204" pitchFamily="49" charset="0"/>
              </a:rPr>
              <a:t>input</a:t>
            </a:r>
            <a:r>
              <a:rPr lang="ko-KR" altLang="en-US" sz="1791" dirty="0">
                <a:latin typeface="Consolas" panose="020B0609020204030204" pitchFamily="49" charset="0"/>
              </a:rPr>
              <a:t>("</a:t>
            </a:r>
            <a:r>
              <a:rPr lang="ko-KR" altLang="en-US" sz="1791" dirty="0" err="1">
                <a:latin typeface="Consolas" panose="020B0609020204030204" pitchFamily="49" charset="0"/>
              </a:rPr>
              <a:t>Enter</a:t>
            </a:r>
            <a:r>
              <a:rPr lang="ko-KR" altLang="en-US" sz="1791" dirty="0">
                <a:latin typeface="Consolas" panose="020B0609020204030204" pitchFamily="49" charset="0"/>
              </a:rPr>
              <a:t> </a:t>
            </a:r>
            <a:r>
              <a:rPr lang="ko-KR" altLang="en-US" sz="1791" dirty="0" err="1">
                <a:latin typeface="Consolas" panose="020B0609020204030204" pitchFamily="49" charset="0"/>
              </a:rPr>
              <a:t>integer</a:t>
            </a:r>
            <a:r>
              <a:rPr lang="ko-KR" altLang="en-US" sz="1791" dirty="0">
                <a:latin typeface="Consolas" panose="020B0609020204030204" pitchFamily="49" charset="0"/>
              </a:rPr>
              <a:t>: ")</a:t>
            </a:r>
            <a:endParaRPr lang="en-US" altLang="ko-KR" sz="1791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1791" dirty="0" err="1">
                <a:solidFill>
                  <a:srgbClr val="C00000"/>
                </a:solidFill>
                <a:latin typeface="Consolas" panose="020B0609020204030204" pitchFamily="49" charset="0"/>
              </a:rPr>
              <a:t>if</a:t>
            </a:r>
            <a:r>
              <a:rPr lang="ko-KR" altLang="en-US" sz="1791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791" dirty="0" err="1">
                <a:solidFill>
                  <a:srgbClr val="C00000"/>
                </a:solidFill>
                <a:latin typeface="Consolas" panose="020B0609020204030204" pitchFamily="49" charset="0"/>
              </a:rPr>
              <a:t>inLine</a:t>
            </a:r>
            <a:r>
              <a:rPr lang="ko-KR" altLang="en-US" sz="1791" dirty="0">
                <a:solidFill>
                  <a:srgbClr val="C00000"/>
                </a:solidFill>
                <a:latin typeface="Consolas" panose="020B0609020204030204" pitchFamily="49" charset="0"/>
              </a:rPr>
              <a:t>.</a:t>
            </a:r>
            <a:r>
              <a:rPr lang="ko-KR" altLang="en-US" sz="1791" dirty="0" err="1">
                <a:solidFill>
                  <a:srgbClr val="FF0000"/>
                </a:solidFill>
                <a:latin typeface="Consolas" panose="020B0609020204030204" pitchFamily="49" charset="0"/>
              </a:rPr>
              <a:t>isdigit</a:t>
            </a:r>
            <a:r>
              <a:rPr lang="ko-KR" altLang="en-US" sz="1791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ko-KR" altLang="en-US" sz="1791" dirty="0">
                <a:solidFill>
                  <a:srgbClr val="C00000"/>
                </a:solidFill>
                <a:latin typeface="Consolas" panose="020B0609020204030204" pitchFamily="49" charset="0"/>
              </a:rPr>
              <a:t> :</a:t>
            </a:r>
          </a:p>
          <a:p>
            <a:pPr>
              <a:lnSpc>
                <a:spcPct val="120000"/>
              </a:lnSpc>
            </a:pPr>
            <a:r>
              <a:rPr lang="en-US" altLang="ko-KR" sz="1791" dirty="0">
                <a:latin typeface="Consolas" panose="020B0609020204030204" pitchFamily="49" charset="0"/>
              </a:rPr>
              <a:t>    num = int(</a:t>
            </a:r>
            <a:r>
              <a:rPr lang="en-US" altLang="ko-KR" sz="1791" dirty="0" err="1">
                <a:latin typeface="Consolas" panose="020B0609020204030204" pitchFamily="49" charset="0"/>
              </a:rPr>
              <a:t>inLine</a:t>
            </a:r>
            <a:r>
              <a:rPr lang="en-US" altLang="ko-KR" sz="1791" dirty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791" dirty="0">
                <a:latin typeface="Consolas" panose="020B0609020204030204" pitchFamily="49" charset="0"/>
              </a:rPr>
              <a:t>    </a:t>
            </a:r>
            <a:r>
              <a:rPr lang="en-US" altLang="ko-KR" sz="1791" dirty="0" err="1">
                <a:latin typeface="Consolas" panose="020B0609020204030204" pitchFamily="49" charset="0"/>
              </a:rPr>
              <a:t>nSquare</a:t>
            </a:r>
            <a:r>
              <a:rPr lang="ko-KR" altLang="en-US" sz="1791" dirty="0">
                <a:latin typeface="Consolas" panose="020B0609020204030204" pitchFamily="49" charset="0"/>
              </a:rPr>
              <a:t> </a:t>
            </a:r>
            <a:r>
              <a:rPr lang="en-US" altLang="ko-KR" sz="1791" dirty="0">
                <a:latin typeface="Consolas" panose="020B0609020204030204" pitchFamily="49" charset="0"/>
              </a:rPr>
              <a:t>=</a:t>
            </a:r>
            <a:r>
              <a:rPr lang="ko-KR" altLang="en-US" sz="1791" dirty="0">
                <a:latin typeface="Consolas" panose="020B0609020204030204" pitchFamily="49" charset="0"/>
              </a:rPr>
              <a:t> </a:t>
            </a:r>
            <a:r>
              <a:rPr lang="en-US" altLang="ko-KR" sz="1791" dirty="0">
                <a:latin typeface="Consolas" panose="020B0609020204030204" pitchFamily="49" charset="0"/>
              </a:rPr>
              <a:t>num</a:t>
            </a:r>
            <a:r>
              <a:rPr lang="ko-KR" altLang="en-US" sz="1791" dirty="0">
                <a:latin typeface="Consolas" panose="020B0609020204030204" pitchFamily="49" charset="0"/>
              </a:rPr>
              <a:t> </a:t>
            </a:r>
            <a:r>
              <a:rPr lang="en-US" altLang="ko-KR" sz="1791" dirty="0">
                <a:latin typeface="Consolas" panose="020B0609020204030204" pitchFamily="49" charset="0"/>
              </a:rPr>
              <a:t>*</a:t>
            </a:r>
            <a:r>
              <a:rPr lang="ko-KR" altLang="en-US" sz="1791" dirty="0">
                <a:latin typeface="Consolas" panose="020B0609020204030204" pitchFamily="49" charset="0"/>
              </a:rPr>
              <a:t> </a:t>
            </a:r>
            <a:r>
              <a:rPr lang="en-US" altLang="ko-KR" sz="1791" dirty="0">
                <a:latin typeface="Consolas" panose="020B0609020204030204" pitchFamily="49" charset="0"/>
              </a:rPr>
              <a:t>num</a:t>
            </a:r>
          </a:p>
          <a:p>
            <a:pPr>
              <a:lnSpc>
                <a:spcPct val="120000"/>
              </a:lnSpc>
            </a:pPr>
            <a:r>
              <a:rPr lang="en-US" altLang="ko-KR" sz="1791" dirty="0">
                <a:solidFill>
                  <a:srgbClr val="C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791" dirty="0">
                <a:latin typeface="Consolas" panose="020B0609020204030204" pitchFamily="49" charset="0"/>
              </a:rPr>
              <a:t>print("{}</a:t>
            </a:r>
            <a:r>
              <a:rPr lang="ko-KR" altLang="en-US" sz="1791" dirty="0">
                <a:latin typeface="Consolas" panose="020B0609020204030204" pitchFamily="49" charset="0"/>
              </a:rPr>
              <a:t>의</a:t>
            </a:r>
            <a:r>
              <a:rPr lang="en-US" altLang="ko-KR" sz="1791" dirty="0">
                <a:latin typeface="Consolas" panose="020B0609020204030204" pitchFamily="49" charset="0"/>
              </a:rPr>
              <a:t> </a:t>
            </a:r>
            <a:r>
              <a:rPr lang="ko-KR" altLang="en-US" sz="1791" dirty="0">
                <a:latin typeface="Consolas" panose="020B0609020204030204" pitchFamily="49" charset="0"/>
              </a:rPr>
              <a:t>제곱은 </a:t>
            </a:r>
            <a:r>
              <a:rPr lang="en-US" altLang="ko-KR" sz="1791" dirty="0">
                <a:latin typeface="Consolas" panose="020B0609020204030204" pitchFamily="49" charset="0"/>
              </a:rPr>
              <a:t>{}</a:t>
            </a:r>
            <a:r>
              <a:rPr lang="ko-KR" altLang="en-US" sz="1791" dirty="0">
                <a:latin typeface="Consolas" panose="020B0609020204030204" pitchFamily="49" charset="0"/>
              </a:rPr>
              <a:t>입니다</a:t>
            </a:r>
            <a:r>
              <a:rPr lang="en-US" altLang="ko-KR" sz="1791" dirty="0">
                <a:latin typeface="Consolas" panose="020B0609020204030204" pitchFamily="49" charset="0"/>
              </a:rPr>
              <a:t>.".format(num, </a:t>
            </a:r>
            <a:r>
              <a:rPr lang="en-US" altLang="ko-KR" sz="1791" dirty="0" err="1">
                <a:latin typeface="Consolas" panose="020B0609020204030204" pitchFamily="49" charset="0"/>
              </a:rPr>
              <a:t>nSquare</a:t>
            </a:r>
            <a:r>
              <a:rPr lang="en-US" altLang="ko-KR" sz="1791" dirty="0">
                <a:latin typeface="Consolas" panose="020B0609020204030204" pitchFamily="49" charset="0"/>
              </a:rPr>
              <a:t>))</a:t>
            </a:r>
            <a:endParaRPr lang="en-US" altLang="ko-KR" sz="1791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791" dirty="0">
                <a:solidFill>
                  <a:srgbClr val="C00000"/>
                </a:solidFill>
                <a:latin typeface="Consolas" panose="020B0609020204030204" pitchFamily="49" charset="0"/>
              </a:rPr>
              <a:t>else:</a:t>
            </a:r>
          </a:p>
          <a:p>
            <a:pPr>
              <a:lnSpc>
                <a:spcPct val="120000"/>
              </a:lnSpc>
            </a:pPr>
            <a:r>
              <a:rPr lang="en-US" altLang="ko-KR" sz="1791" dirty="0">
                <a:latin typeface="Consolas" panose="020B0609020204030204" pitchFamily="49" charset="0"/>
              </a:rPr>
              <a:t>    print("</a:t>
            </a:r>
            <a:r>
              <a:rPr lang="ko-KR" altLang="en-US" sz="1791" dirty="0">
                <a:latin typeface="Consolas" panose="020B0609020204030204" pitchFamily="49" charset="0"/>
              </a:rPr>
              <a:t>정수를 입력하세요</a:t>
            </a:r>
            <a:r>
              <a:rPr lang="en-US" altLang="ko-KR" sz="1791" dirty="0">
                <a:latin typeface="Consolas" panose="020B0609020204030204" pitchFamily="49" charset="0"/>
              </a:rPr>
              <a:t>!")</a:t>
            </a:r>
            <a:endParaRPr lang="ko-KR" altLang="en-US" sz="179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63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E99873-C23F-4B9A-9FEE-0A39A4EA8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문자열의 메소드 함수 활용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CB09D9-6713-4B03-8752-4E439EA86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다른 프로그래밍 기능과 결합 또는 응용되어 유용하게 활용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130000"/>
              </a:lnSpc>
            </a:pPr>
            <a:r>
              <a:rPr lang="ko-KR" altLang="en-US" sz="2388" b="1" dirty="0">
                <a:solidFill>
                  <a:srgbClr val="C00000"/>
                </a:solidFill>
              </a:rPr>
              <a:t>정수를 입력 받았는데 문자 등이 썩여 있지 않은가</a:t>
            </a:r>
            <a:r>
              <a:rPr lang="en-US" altLang="ko-KR" sz="2388" b="1" dirty="0">
                <a:solidFill>
                  <a:srgbClr val="C00000"/>
                </a:solidFill>
              </a:rPr>
              <a:t>?</a:t>
            </a:r>
          </a:p>
          <a:p>
            <a:pPr lvl="2">
              <a:lnSpc>
                <a:spcPct val="200000"/>
              </a:lnSpc>
            </a:pPr>
            <a:r>
              <a:rPr lang="ko-KR" altLang="en-US" sz="2189" b="1" dirty="0"/>
              <a:t>음수까지 대응</a:t>
            </a:r>
            <a:endParaRPr lang="en-US" altLang="ko-KR" sz="2189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FA681B-7FD8-4470-A1C8-3C8FE1140C05}"/>
              </a:ext>
            </a:extLst>
          </p:cNvPr>
          <p:cNvSpPr txBox="1"/>
          <p:nvPr/>
        </p:nvSpPr>
        <p:spPr>
          <a:xfrm>
            <a:off x="1679989" y="3241015"/>
            <a:ext cx="8808283" cy="23820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791" dirty="0" err="1">
                <a:latin typeface="Consolas" panose="020B0609020204030204" pitchFamily="49" charset="0"/>
              </a:rPr>
              <a:t>inLine</a:t>
            </a:r>
            <a:r>
              <a:rPr lang="ko-KR" altLang="en-US" sz="1791" dirty="0">
                <a:latin typeface="Consolas" panose="020B0609020204030204" pitchFamily="49" charset="0"/>
              </a:rPr>
              <a:t> = </a:t>
            </a:r>
            <a:r>
              <a:rPr lang="ko-KR" altLang="en-US" sz="1791" dirty="0" err="1">
                <a:latin typeface="Consolas" panose="020B0609020204030204" pitchFamily="49" charset="0"/>
              </a:rPr>
              <a:t>input</a:t>
            </a:r>
            <a:r>
              <a:rPr lang="ko-KR" altLang="en-US" sz="1791" dirty="0">
                <a:latin typeface="Consolas" panose="020B0609020204030204" pitchFamily="49" charset="0"/>
              </a:rPr>
              <a:t>("</a:t>
            </a:r>
            <a:r>
              <a:rPr lang="ko-KR" altLang="en-US" sz="1791" dirty="0" err="1">
                <a:latin typeface="Consolas" panose="020B0609020204030204" pitchFamily="49" charset="0"/>
              </a:rPr>
              <a:t>Enter</a:t>
            </a:r>
            <a:r>
              <a:rPr lang="ko-KR" altLang="en-US" sz="1791" dirty="0">
                <a:latin typeface="Consolas" panose="020B0609020204030204" pitchFamily="49" charset="0"/>
              </a:rPr>
              <a:t> </a:t>
            </a:r>
            <a:r>
              <a:rPr lang="ko-KR" altLang="en-US" sz="1791" dirty="0" err="1">
                <a:latin typeface="Consolas" panose="020B0609020204030204" pitchFamily="49" charset="0"/>
              </a:rPr>
              <a:t>integer</a:t>
            </a:r>
            <a:r>
              <a:rPr lang="ko-KR" altLang="en-US" sz="1791" dirty="0">
                <a:latin typeface="Consolas" panose="020B0609020204030204" pitchFamily="49" charset="0"/>
              </a:rPr>
              <a:t>: ")</a:t>
            </a:r>
            <a:endParaRPr lang="en-US" altLang="ko-KR" sz="1791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1791" dirty="0" err="1">
                <a:solidFill>
                  <a:srgbClr val="C00000"/>
                </a:solidFill>
                <a:latin typeface="Consolas" panose="020B0609020204030204" pitchFamily="49" charset="0"/>
              </a:rPr>
              <a:t>if</a:t>
            </a:r>
            <a:r>
              <a:rPr lang="ko-KR" altLang="en-US" sz="1791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791" dirty="0" err="1">
                <a:solidFill>
                  <a:srgbClr val="C00000"/>
                </a:solidFill>
                <a:latin typeface="Consolas" panose="020B0609020204030204" pitchFamily="49" charset="0"/>
              </a:rPr>
              <a:t>inLine</a:t>
            </a:r>
            <a:r>
              <a:rPr lang="ko-KR" altLang="en-US" sz="1791" dirty="0">
                <a:solidFill>
                  <a:srgbClr val="C00000"/>
                </a:solidFill>
                <a:latin typeface="Consolas" panose="020B0609020204030204" pitchFamily="49" charset="0"/>
              </a:rPr>
              <a:t>.</a:t>
            </a:r>
            <a:r>
              <a:rPr lang="ko-KR" altLang="en-US" sz="1791" dirty="0" err="1">
                <a:solidFill>
                  <a:srgbClr val="FF0000"/>
                </a:solidFill>
                <a:latin typeface="Consolas" panose="020B0609020204030204" pitchFamily="49" charset="0"/>
              </a:rPr>
              <a:t>isdigit</a:t>
            </a:r>
            <a:r>
              <a:rPr lang="ko-KR" altLang="en-US" sz="1791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ko-KR" altLang="en-US" sz="1791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791" dirty="0">
                <a:solidFill>
                  <a:srgbClr val="C00000"/>
                </a:solidFill>
                <a:latin typeface="Consolas" panose="020B0609020204030204" pitchFamily="49" charset="0"/>
              </a:rPr>
              <a:t>or (</a:t>
            </a:r>
            <a:r>
              <a:rPr lang="en-US" altLang="ko-KR" sz="1791" dirty="0" err="1">
                <a:solidFill>
                  <a:srgbClr val="C00000"/>
                </a:solidFill>
                <a:latin typeface="Consolas" panose="020B0609020204030204" pitchFamily="49" charset="0"/>
              </a:rPr>
              <a:t>inLine</a:t>
            </a:r>
            <a:r>
              <a:rPr lang="en-US" altLang="ko-KR" sz="1791" dirty="0">
                <a:solidFill>
                  <a:srgbClr val="C00000"/>
                </a:solidFill>
                <a:latin typeface="Consolas" panose="020B0609020204030204" pitchFamily="49" charset="0"/>
              </a:rPr>
              <a:t>[0] == '-' and </a:t>
            </a:r>
            <a:r>
              <a:rPr lang="en-US" altLang="ko-KR" sz="1791" dirty="0" err="1">
                <a:solidFill>
                  <a:srgbClr val="C00000"/>
                </a:solidFill>
                <a:latin typeface="Consolas" panose="020B0609020204030204" pitchFamily="49" charset="0"/>
              </a:rPr>
              <a:t>inLine</a:t>
            </a:r>
            <a:r>
              <a:rPr lang="en-US" altLang="ko-KR" sz="1791" dirty="0">
                <a:solidFill>
                  <a:srgbClr val="C00000"/>
                </a:solidFill>
                <a:latin typeface="Consolas" panose="020B0609020204030204" pitchFamily="49" charset="0"/>
              </a:rPr>
              <a:t>[1:].</a:t>
            </a:r>
            <a:r>
              <a:rPr lang="en-US" altLang="ko-KR" sz="1791" dirty="0" err="1">
                <a:solidFill>
                  <a:srgbClr val="C00000"/>
                </a:solidFill>
                <a:latin typeface="Consolas" panose="020B0609020204030204" pitchFamily="49" charset="0"/>
              </a:rPr>
              <a:t>isdigit</a:t>
            </a:r>
            <a:r>
              <a:rPr lang="en-US" altLang="ko-KR" sz="1791" dirty="0">
                <a:solidFill>
                  <a:srgbClr val="C00000"/>
                </a:solidFill>
                <a:latin typeface="Consolas" panose="020B0609020204030204" pitchFamily="49" charset="0"/>
              </a:rPr>
              <a:t>())</a:t>
            </a:r>
            <a:r>
              <a:rPr lang="ko-KR" altLang="en-US" sz="1791" dirty="0">
                <a:solidFill>
                  <a:srgbClr val="C00000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altLang="ko-KR" sz="1791" dirty="0">
                <a:latin typeface="Consolas" panose="020B0609020204030204" pitchFamily="49" charset="0"/>
              </a:rPr>
              <a:t>    num = int(</a:t>
            </a:r>
            <a:r>
              <a:rPr lang="en-US" altLang="ko-KR" sz="1791" dirty="0" err="1">
                <a:latin typeface="Consolas" panose="020B0609020204030204" pitchFamily="49" charset="0"/>
              </a:rPr>
              <a:t>inLine</a:t>
            </a:r>
            <a:r>
              <a:rPr lang="en-US" altLang="ko-KR" sz="1791" dirty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791" dirty="0">
                <a:latin typeface="Consolas" panose="020B0609020204030204" pitchFamily="49" charset="0"/>
              </a:rPr>
              <a:t>    </a:t>
            </a:r>
            <a:r>
              <a:rPr lang="en-US" altLang="ko-KR" sz="1791" dirty="0" err="1">
                <a:latin typeface="Consolas" panose="020B0609020204030204" pitchFamily="49" charset="0"/>
              </a:rPr>
              <a:t>nSquare</a:t>
            </a:r>
            <a:r>
              <a:rPr lang="ko-KR" altLang="en-US" sz="1791" dirty="0">
                <a:latin typeface="Consolas" panose="020B0609020204030204" pitchFamily="49" charset="0"/>
              </a:rPr>
              <a:t> </a:t>
            </a:r>
            <a:r>
              <a:rPr lang="en-US" altLang="ko-KR" sz="1791" dirty="0">
                <a:latin typeface="Consolas" panose="020B0609020204030204" pitchFamily="49" charset="0"/>
              </a:rPr>
              <a:t>=</a:t>
            </a:r>
            <a:r>
              <a:rPr lang="ko-KR" altLang="en-US" sz="1791" dirty="0">
                <a:latin typeface="Consolas" panose="020B0609020204030204" pitchFamily="49" charset="0"/>
              </a:rPr>
              <a:t> </a:t>
            </a:r>
            <a:r>
              <a:rPr lang="en-US" altLang="ko-KR" sz="1791" dirty="0">
                <a:latin typeface="Consolas" panose="020B0609020204030204" pitchFamily="49" charset="0"/>
              </a:rPr>
              <a:t>num</a:t>
            </a:r>
            <a:r>
              <a:rPr lang="ko-KR" altLang="en-US" sz="1791" dirty="0">
                <a:latin typeface="Consolas" panose="020B0609020204030204" pitchFamily="49" charset="0"/>
              </a:rPr>
              <a:t> </a:t>
            </a:r>
            <a:r>
              <a:rPr lang="en-US" altLang="ko-KR" sz="1791" dirty="0">
                <a:latin typeface="Consolas" panose="020B0609020204030204" pitchFamily="49" charset="0"/>
              </a:rPr>
              <a:t>*</a:t>
            </a:r>
            <a:r>
              <a:rPr lang="ko-KR" altLang="en-US" sz="1791" dirty="0">
                <a:latin typeface="Consolas" panose="020B0609020204030204" pitchFamily="49" charset="0"/>
              </a:rPr>
              <a:t> </a:t>
            </a:r>
            <a:r>
              <a:rPr lang="en-US" altLang="ko-KR" sz="1791" dirty="0">
                <a:latin typeface="Consolas" panose="020B0609020204030204" pitchFamily="49" charset="0"/>
              </a:rPr>
              <a:t>num</a:t>
            </a:r>
          </a:p>
          <a:p>
            <a:pPr>
              <a:lnSpc>
                <a:spcPct val="120000"/>
              </a:lnSpc>
            </a:pPr>
            <a:r>
              <a:rPr lang="en-US" altLang="ko-KR" sz="1791" dirty="0">
                <a:latin typeface="Consolas" panose="020B0609020204030204" pitchFamily="49" charset="0"/>
              </a:rPr>
              <a:t>    print("{}</a:t>
            </a:r>
            <a:r>
              <a:rPr lang="ko-KR" altLang="en-US" sz="1791" dirty="0">
                <a:latin typeface="Consolas" panose="020B0609020204030204" pitchFamily="49" charset="0"/>
              </a:rPr>
              <a:t>의</a:t>
            </a:r>
            <a:r>
              <a:rPr lang="en-US" altLang="ko-KR" sz="1791" dirty="0">
                <a:latin typeface="Consolas" panose="020B0609020204030204" pitchFamily="49" charset="0"/>
              </a:rPr>
              <a:t> </a:t>
            </a:r>
            <a:r>
              <a:rPr lang="ko-KR" altLang="en-US" sz="1791" dirty="0">
                <a:latin typeface="Consolas" panose="020B0609020204030204" pitchFamily="49" charset="0"/>
              </a:rPr>
              <a:t>제곱은 </a:t>
            </a:r>
            <a:r>
              <a:rPr lang="en-US" altLang="ko-KR" sz="1791" dirty="0">
                <a:latin typeface="Consolas" panose="020B0609020204030204" pitchFamily="49" charset="0"/>
              </a:rPr>
              <a:t>{}</a:t>
            </a:r>
            <a:r>
              <a:rPr lang="ko-KR" altLang="en-US" sz="1791" dirty="0">
                <a:latin typeface="Consolas" panose="020B0609020204030204" pitchFamily="49" charset="0"/>
              </a:rPr>
              <a:t>입니다</a:t>
            </a:r>
            <a:r>
              <a:rPr lang="en-US" altLang="ko-KR" sz="1791" dirty="0">
                <a:latin typeface="Consolas" panose="020B0609020204030204" pitchFamily="49" charset="0"/>
              </a:rPr>
              <a:t>.".format(num, </a:t>
            </a:r>
            <a:r>
              <a:rPr lang="en-US" altLang="ko-KR" sz="1791" dirty="0" err="1">
                <a:latin typeface="Consolas" panose="020B0609020204030204" pitchFamily="49" charset="0"/>
              </a:rPr>
              <a:t>nSquare</a:t>
            </a:r>
            <a:r>
              <a:rPr lang="en-US" altLang="ko-KR" sz="1791" dirty="0"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20000"/>
              </a:lnSpc>
            </a:pPr>
            <a:r>
              <a:rPr lang="en-US" altLang="ko-KR" sz="1791" dirty="0">
                <a:solidFill>
                  <a:srgbClr val="C00000"/>
                </a:solidFill>
                <a:latin typeface="Consolas" panose="020B0609020204030204" pitchFamily="49" charset="0"/>
              </a:rPr>
              <a:t>else:</a:t>
            </a:r>
          </a:p>
          <a:p>
            <a:pPr>
              <a:lnSpc>
                <a:spcPct val="120000"/>
              </a:lnSpc>
            </a:pPr>
            <a:r>
              <a:rPr lang="en-US" altLang="ko-KR" sz="1791" dirty="0">
                <a:latin typeface="Consolas" panose="020B0609020204030204" pitchFamily="49" charset="0"/>
              </a:rPr>
              <a:t>    print("</a:t>
            </a:r>
            <a:r>
              <a:rPr lang="ko-KR" altLang="en-US" sz="1791" dirty="0">
                <a:latin typeface="Consolas" panose="020B0609020204030204" pitchFamily="49" charset="0"/>
              </a:rPr>
              <a:t>정수를 입력하세요</a:t>
            </a:r>
            <a:r>
              <a:rPr lang="en-US" altLang="ko-KR" sz="1791" dirty="0">
                <a:latin typeface="Consolas" panose="020B0609020204030204" pitchFamily="49" charset="0"/>
              </a:rPr>
              <a:t>!")</a:t>
            </a:r>
            <a:endParaRPr lang="ko-KR" altLang="en-US" sz="179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643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E99873-C23F-4B9A-9FEE-0A39A4EA8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문자열의 메소드 함수 활용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CB09D9-6713-4B03-8752-4E439EA86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다른 프로그래밍 기능과 결합 또는 응용되어 유용하게 활용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정수를 입력 받았는데 문자 등이 썩여 있지 않은가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lvl="1">
              <a:lnSpc>
                <a:spcPct val="200000"/>
              </a:lnSpc>
            </a:pPr>
            <a:r>
              <a:rPr lang="ko-KR" altLang="en-US" sz="2388" b="1" dirty="0">
                <a:solidFill>
                  <a:srgbClr val="C00000"/>
                </a:solidFill>
              </a:rPr>
              <a:t>신문 기사 문장 중에 </a:t>
            </a:r>
            <a:r>
              <a:rPr lang="en-US" altLang="ko-KR" sz="2388" b="1" dirty="0">
                <a:solidFill>
                  <a:srgbClr val="C00000"/>
                </a:solidFill>
              </a:rPr>
              <a:t>'</a:t>
            </a:r>
            <a:r>
              <a:rPr lang="ko-KR" altLang="en-US" sz="2388" b="1" dirty="0">
                <a:solidFill>
                  <a:srgbClr val="C00000"/>
                </a:solidFill>
              </a:rPr>
              <a:t>연세대학교</a:t>
            </a:r>
            <a:r>
              <a:rPr lang="en-US" altLang="ko-KR" sz="2388" b="1" dirty="0">
                <a:solidFill>
                  <a:srgbClr val="C00000"/>
                </a:solidFill>
              </a:rPr>
              <a:t>'</a:t>
            </a:r>
            <a:r>
              <a:rPr lang="ko-KR" altLang="en-US" sz="2388" b="1" dirty="0">
                <a:solidFill>
                  <a:srgbClr val="C00000"/>
                </a:solidFill>
              </a:rPr>
              <a:t>라는 단어가 몇 개 포함되어 있는가</a:t>
            </a:r>
            <a:r>
              <a:rPr lang="en-US" altLang="ko-KR" sz="2388" b="1" dirty="0">
                <a:solidFill>
                  <a:srgbClr val="C00000"/>
                </a:solidFill>
              </a:rPr>
              <a:t>?</a:t>
            </a:r>
          </a:p>
          <a:p>
            <a:pPr lvl="1">
              <a:lnSpc>
                <a:spcPct val="200000"/>
              </a:lnSpc>
            </a:pPr>
            <a:r>
              <a:rPr lang="ko-KR" altLang="en-US" sz="2388" b="1" dirty="0">
                <a:solidFill>
                  <a:srgbClr val="C00000"/>
                </a:solidFill>
              </a:rPr>
              <a:t>문장 중에 </a:t>
            </a:r>
            <a:r>
              <a:rPr lang="en-US" altLang="ko-KR" sz="2388" b="1" dirty="0">
                <a:solidFill>
                  <a:srgbClr val="C00000"/>
                </a:solidFill>
              </a:rPr>
              <a:t>'</a:t>
            </a:r>
            <a:r>
              <a:rPr lang="ko-KR" altLang="en-US" sz="2388" b="1" dirty="0">
                <a:solidFill>
                  <a:srgbClr val="C00000"/>
                </a:solidFill>
              </a:rPr>
              <a:t>연세대학교</a:t>
            </a:r>
            <a:r>
              <a:rPr lang="en-US" altLang="ko-KR" sz="2388" b="1" dirty="0">
                <a:solidFill>
                  <a:srgbClr val="C00000"/>
                </a:solidFill>
              </a:rPr>
              <a:t>'</a:t>
            </a:r>
            <a:r>
              <a:rPr lang="ko-KR" altLang="en-US" sz="2388" b="1" dirty="0">
                <a:solidFill>
                  <a:srgbClr val="C00000"/>
                </a:solidFill>
              </a:rPr>
              <a:t>를 </a:t>
            </a:r>
            <a:r>
              <a:rPr lang="en-US" altLang="ko-KR" sz="2388" b="1" dirty="0">
                <a:solidFill>
                  <a:srgbClr val="C00000"/>
                </a:solidFill>
              </a:rPr>
              <a:t>'Yonsei University'</a:t>
            </a:r>
            <a:r>
              <a:rPr lang="ko-KR" altLang="en-US" sz="2388" b="1" dirty="0">
                <a:solidFill>
                  <a:srgbClr val="C00000"/>
                </a:solidFill>
              </a:rPr>
              <a:t>로 변경</a:t>
            </a:r>
            <a:endParaRPr lang="en-US" altLang="ko-KR" sz="2388" b="1" dirty="0">
              <a:solidFill>
                <a:srgbClr val="C0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문장 중에 공백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(' ')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을 모두 제거</a:t>
            </a:r>
          </a:p>
        </p:txBody>
      </p:sp>
    </p:spTree>
    <p:extLst>
      <p:ext uri="{BB962C8B-B14F-4D97-AF65-F5344CB8AC3E}">
        <p14:creationId xmlns:p14="http://schemas.microsoft.com/office/powerpoint/2010/main" val="1972244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E99873-C23F-4B9A-9FEE-0A39A4EA8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문자열의 메소드 함수 활용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CB09D9-6713-4B03-8752-4E439EA86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다른 프로그래밍 기능과 결합 또는 응용되어 유용하게 활용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ko-KR" altLang="en-US" sz="2388" b="1" dirty="0">
                <a:solidFill>
                  <a:srgbClr val="C00000"/>
                </a:solidFill>
              </a:rPr>
              <a:t>신문 기사 문장 중에 </a:t>
            </a:r>
            <a:r>
              <a:rPr lang="en-US" altLang="ko-KR" sz="2388" b="1" dirty="0">
                <a:solidFill>
                  <a:srgbClr val="C00000"/>
                </a:solidFill>
              </a:rPr>
              <a:t>'</a:t>
            </a:r>
            <a:r>
              <a:rPr lang="ko-KR" altLang="en-US" sz="2388" b="1" dirty="0">
                <a:solidFill>
                  <a:srgbClr val="C00000"/>
                </a:solidFill>
              </a:rPr>
              <a:t>연세대학교</a:t>
            </a:r>
            <a:r>
              <a:rPr lang="en-US" altLang="ko-KR" sz="2388" b="1" dirty="0">
                <a:solidFill>
                  <a:srgbClr val="C00000"/>
                </a:solidFill>
              </a:rPr>
              <a:t>'</a:t>
            </a:r>
            <a:r>
              <a:rPr lang="ko-KR" altLang="en-US" sz="2388" b="1" dirty="0">
                <a:solidFill>
                  <a:srgbClr val="C00000"/>
                </a:solidFill>
              </a:rPr>
              <a:t>라는 단어가 몇 개 포함되어 있는가</a:t>
            </a:r>
            <a:r>
              <a:rPr lang="en-US" altLang="ko-KR" sz="2388" b="1" dirty="0">
                <a:solidFill>
                  <a:srgbClr val="C00000"/>
                </a:solidFill>
              </a:rPr>
              <a:t>?</a:t>
            </a:r>
          </a:p>
          <a:p>
            <a:pPr lvl="1"/>
            <a:r>
              <a:rPr lang="ko-KR" altLang="en-US" sz="2388" b="1" dirty="0">
                <a:solidFill>
                  <a:srgbClr val="C00000"/>
                </a:solidFill>
              </a:rPr>
              <a:t>문장 중에 </a:t>
            </a:r>
            <a:r>
              <a:rPr lang="en-US" altLang="ko-KR" sz="2388" b="1" dirty="0">
                <a:solidFill>
                  <a:srgbClr val="C00000"/>
                </a:solidFill>
              </a:rPr>
              <a:t>'</a:t>
            </a:r>
            <a:r>
              <a:rPr lang="ko-KR" altLang="en-US" sz="2388" b="1" dirty="0">
                <a:solidFill>
                  <a:srgbClr val="C00000"/>
                </a:solidFill>
              </a:rPr>
              <a:t>연세대학교</a:t>
            </a:r>
            <a:r>
              <a:rPr lang="en-US" altLang="ko-KR" sz="2388" b="1" dirty="0">
                <a:solidFill>
                  <a:srgbClr val="C00000"/>
                </a:solidFill>
              </a:rPr>
              <a:t>'</a:t>
            </a:r>
            <a:r>
              <a:rPr lang="ko-KR" altLang="en-US" sz="2388" b="1" dirty="0">
                <a:solidFill>
                  <a:srgbClr val="C00000"/>
                </a:solidFill>
              </a:rPr>
              <a:t>를 </a:t>
            </a:r>
            <a:r>
              <a:rPr lang="en-US" altLang="ko-KR" sz="2388" b="1" dirty="0">
                <a:solidFill>
                  <a:srgbClr val="C00000"/>
                </a:solidFill>
              </a:rPr>
              <a:t>'Yonsei University'</a:t>
            </a:r>
            <a:r>
              <a:rPr lang="ko-KR" altLang="en-US" sz="2388" b="1" dirty="0">
                <a:solidFill>
                  <a:srgbClr val="C00000"/>
                </a:solidFill>
              </a:rPr>
              <a:t>로 변경</a:t>
            </a:r>
            <a:endParaRPr lang="en-US" altLang="ko-KR" sz="2388" b="1" dirty="0">
              <a:solidFill>
                <a:srgbClr val="C00000"/>
              </a:solidFill>
            </a:endParaRPr>
          </a:p>
          <a:p>
            <a:pPr lvl="2"/>
            <a:r>
              <a:rPr lang="en-US" altLang="ko-KR" sz="2189" b="1" dirty="0"/>
              <a:t>count(), replace() </a:t>
            </a:r>
            <a:r>
              <a:rPr lang="ko-KR" altLang="en-US" sz="2189" b="1" dirty="0"/>
              <a:t>사용</a:t>
            </a:r>
            <a:endParaRPr lang="en-US" altLang="ko-KR" sz="2189" b="1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8834558-6D9A-40B6-8C26-92FED0EC703A}"/>
              </a:ext>
            </a:extLst>
          </p:cNvPr>
          <p:cNvGraphicFramePr>
            <a:graphicFrameLocks noGrp="1"/>
          </p:cNvGraphicFramePr>
          <p:nvPr/>
        </p:nvGraphicFramePr>
        <p:xfrm>
          <a:off x="1429156" y="3711794"/>
          <a:ext cx="9619110" cy="23815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5826">
                  <a:extLst>
                    <a:ext uri="{9D8B030D-6E8A-4147-A177-3AD203B41FA5}">
                      <a16:colId xmlns:a16="http://schemas.microsoft.com/office/drawing/2014/main" val="3953833491"/>
                    </a:ext>
                  </a:extLst>
                </a:gridCol>
                <a:gridCol w="8283284">
                  <a:extLst>
                    <a:ext uri="{9D8B030D-6E8A-4147-A177-3AD203B41FA5}">
                      <a16:colId xmlns:a16="http://schemas.microsoft.com/office/drawing/2014/main" val="3697034793"/>
                    </a:ext>
                  </a:extLst>
                </a:gridCol>
              </a:tblGrid>
              <a:tr h="2381501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8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count()</a:t>
                      </a:r>
                    </a:p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8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replace() </a:t>
                      </a:r>
                    </a:p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endParaRPr lang="ko-KR" sz="18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324" marR="91324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8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a = 'Hello, World'</a:t>
                      </a: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8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altLang="ko-KR" sz="18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a.count</a:t>
                      </a:r>
                      <a:r>
                        <a:rPr lang="en-US" altLang="ko-KR" sz="18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('l')</a:t>
                      </a: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8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  <a:endParaRPr lang="ko-KR" altLang="ko-KR" sz="18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8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b = </a:t>
                      </a:r>
                      <a:r>
                        <a:rPr lang="en-US" altLang="ko-KR" sz="18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a.replace</a:t>
                      </a:r>
                      <a:r>
                        <a:rPr lang="en-US" altLang="ko-KR" sz="18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('World', 'Korea')</a:t>
                      </a:r>
                      <a:endParaRPr lang="ko-KR" altLang="ko-KR" sz="18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8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a</a:t>
                      </a:r>
                      <a:endParaRPr lang="ko-KR" altLang="ko-KR" sz="18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8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'Hello, World'</a:t>
                      </a:r>
                      <a:endParaRPr lang="ko-KR" altLang="ko-KR" sz="18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8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b</a:t>
                      </a:r>
                      <a:endParaRPr lang="ko-KR" altLang="ko-KR" sz="18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8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'Hello, Korea'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324" marR="91324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861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65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E99873-C23F-4B9A-9FEE-0A39A4EA8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문자열의 메소드 함수 활용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CB09D9-6713-4B03-8752-4E439EA86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다른 프로그래밍 기능과 결합 또는 응용되어 유용하게 활용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ko-KR" altLang="en-US" sz="2388" b="1" dirty="0">
                <a:solidFill>
                  <a:srgbClr val="C00000"/>
                </a:solidFill>
              </a:rPr>
              <a:t>신문 기사 문장 중에 </a:t>
            </a:r>
            <a:r>
              <a:rPr lang="en-US" altLang="ko-KR" sz="2388" b="1" dirty="0">
                <a:solidFill>
                  <a:srgbClr val="C00000"/>
                </a:solidFill>
              </a:rPr>
              <a:t>'</a:t>
            </a:r>
            <a:r>
              <a:rPr lang="ko-KR" altLang="en-US" sz="2388" b="1" dirty="0">
                <a:solidFill>
                  <a:srgbClr val="C00000"/>
                </a:solidFill>
              </a:rPr>
              <a:t>연세대학교</a:t>
            </a:r>
            <a:r>
              <a:rPr lang="en-US" altLang="ko-KR" sz="2388" b="1" dirty="0">
                <a:solidFill>
                  <a:srgbClr val="C00000"/>
                </a:solidFill>
              </a:rPr>
              <a:t>'</a:t>
            </a:r>
            <a:r>
              <a:rPr lang="ko-KR" altLang="en-US" sz="2388" b="1" dirty="0">
                <a:solidFill>
                  <a:srgbClr val="C00000"/>
                </a:solidFill>
              </a:rPr>
              <a:t>라는 단어가 몇 개 포함되어 있는가</a:t>
            </a:r>
            <a:r>
              <a:rPr lang="en-US" altLang="ko-KR" sz="2388" b="1" dirty="0">
                <a:solidFill>
                  <a:srgbClr val="C00000"/>
                </a:solidFill>
              </a:rPr>
              <a:t>?</a:t>
            </a:r>
          </a:p>
          <a:p>
            <a:pPr lvl="2"/>
            <a:r>
              <a:rPr lang="en-US" altLang="ko-KR" sz="2189" b="1" dirty="0"/>
              <a:t>count(), replace() </a:t>
            </a:r>
            <a:r>
              <a:rPr lang="ko-KR" altLang="en-US" sz="2189" b="1" dirty="0"/>
              <a:t>사용</a:t>
            </a:r>
            <a:endParaRPr lang="en-US" altLang="ko-KR" sz="2189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C67274-9C04-4FD9-AAE5-44AFC492C37E}"/>
              </a:ext>
            </a:extLst>
          </p:cNvPr>
          <p:cNvSpPr txBox="1"/>
          <p:nvPr/>
        </p:nvSpPr>
        <p:spPr>
          <a:xfrm>
            <a:off x="1621658" y="3136261"/>
            <a:ext cx="9309945" cy="26237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92" b="1" dirty="0">
                <a:solidFill>
                  <a:srgbClr val="C00000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ko-KR" sz="1592" dirty="0">
                <a:latin typeface="Consolas" panose="020B0609020204030204" pitchFamily="49" charset="0"/>
              </a:rPr>
              <a:t> news = "</a:t>
            </a:r>
            <a:r>
              <a:rPr lang="ko-KR" altLang="en-US" sz="1592" dirty="0">
                <a:latin typeface="Consolas" panose="020B0609020204030204" pitchFamily="49" charset="0"/>
              </a:rPr>
              <a:t>연세대학교는 우리은행</a:t>
            </a:r>
            <a:r>
              <a:rPr lang="en-US" altLang="ko-KR" sz="1592" dirty="0">
                <a:latin typeface="Consolas" panose="020B0609020204030204" pitchFamily="49" charset="0"/>
              </a:rPr>
              <a:t>, </a:t>
            </a:r>
            <a:r>
              <a:rPr lang="ko-KR" altLang="en-US" sz="1592" dirty="0">
                <a:latin typeface="Consolas" panose="020B0609020204030204" pitchFamily="49" charset="0"/>
              </a:rPr>
              <a:t>네이버와 함께 ‘연세대학교 전용 스마트캠퍼스 공동 구축을 위한 </a:t>
            </a:r>
            <a:r>
              <a:rPr lang="en-US" altLang="ko-KR" sz="1592" dirty="0">
                <a:latin typeface="Consolas" panose="020B0609020204030204" pitchFamily="49" charset="0"/>
              </a:rPr>
              <a:t>3</a:t>
            </a:r>
            <a:r>
              <a:rPr lang="ko-KR" altLang="en-US" sz="1592" dirty="0">
                <a:latin typeface="Consolas" panose="020B0609020204030204" pitchFamily="49" charset="0"/>
              </a:rPr>
              <a:t>자 </a:t>
            </a:r>
            <a:r>
              <a:rPr lang="ko-KR" altLang="en-US" sz="1592" dirty="0" err="1">
                <a:latin typeface="Consolas" panose="020B0609020204030204" pitchFamily="49" charset="0"/>
              </a:rPr>
              <a:t>업무협약’을</a:t>
            </a:r>
            <a:r>
              <a:rPr lang="ko-KR" altLang="en-US" sz="1592" dirty="0">
                <a:latin typeface="Consolas" panose="020B0609020204030204" pitchFamily="49" charset="0"/>
              </a:rPr>
              <a:t> 체결했다고 </a:t>
            </a:r>
            <a:r>
              <a:rPr lang="en-US" altLang="ko-KR" sz="1592" dirty="0">
                <a:latin typeface="Consolas" panose="020B0609020204030204" pitchFamily="49" charset="0"/>
              </a:rPr>
              <a:t>7</a:t>
            </a:r>
            <a:r>
              <a:rPr lang="ko-KR" altLang="en-US" sz="1592" dirty="0">
                <a:latin typeface="Consolas" panose="020B0609020204030204" pitchFamily="49" charset="0"/>
              </a:rPr>
              <a:t>일 밝혔다 </a:t>
            </a:r>
            <a:r>
              <a:rPr lang="en-US" altLang="ko-KR" sz="1592" dirty="0">
                <a:latin typeface="Consolas" panose="020B0609020204030204" pitchFamily="49" charset="0"/>
              </a:rPr>
              <a:t>(</a:t>
            </a:r>
            <a:r>
              <a:rPr lang="ko-KR" altLang="en-US" sz="1592" dirty="0">
                <a:latin typeface="Consolas" panose="020B0609020204030204" pitchFamily="49" charset="0"/>
              </a:rPr>
              <a:t>연세대학교 </a:t>
            </a:r>
            <a:r>
              <a:rPr lang="ko-KR" altLang="en-US" sz="1592" dirty="0" err="1">
                <a:latin typeface="Consolas" panose="020B0609020204030204" pitchFamily="49" charset="0"/>
              </a:rPr>
              <a:t>홍보팀</a:t>
            </a:r>
            <a:r>
              <a:rPr lang="en-US" altLang="ko-KR" sz="1592" dirty="0">
                <a:latin typeface="Consolas" panose="020B0609020204030204" pitchFamily="49" charset="0"/>
              </a:rPr>
              <a:t>)."</a:t>
            </a:r>
          </a:p>
          <a:p>
            <a:pPr>
              <a:lnSpc>
                <a:spcPct val="150000"/>
              </a:lnSpc>
            </a:pPr>
            <a:r>
              <a:rPr lang="en-US" altLang="ko-KR" sz="1592" b="1" dirty="0">
                <a:solidFill>
                  <a:srgbClr val="C00000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ko-KR" sz="1592" dirty="0">
                <a:latin typeface="Consolas" panose="020B0609020204030204" pitchFamily="49" charset="0"/>
              </a:rPr>
              <a:t> </a:t>
            </a:r>
            <a:r>
              <a:rPr lang="en-US" altLang="ko-KR" sz="1592" dirty="0" err="1">
                <a:latin typeface="Consolas" panose="020B0609020204030204" pitchFamily="49" charset="0"/>
              </a:rPr>
              <a:t>news.</a:t>
            </a:r>
            <a:r>
              <a:rPr lang="en-US" altLang="ko-KR" sz="1592" dirty="0" err="1">
                <a:solidFill>
                  <a:srgbClr val="FF0000"/>
                </a:solidFill>
                <a:latin typeface="Consolas" panose="020B0609020204030204" pitchFamily="49" charset="0"/>
              </a:rPr>
              <a:t>count</a:t>
            </a:r>
            <a:r>
              <a:rPr lang="en-US" altLang="ko-KR" sz="1592" dirty="0">
                <a:solidFill>
                  <a:srgbClr val="FF0000"/>
                </a:solidFill>
                <a:latin typeface="Consolas" panose="020B0609020204030204" pitchFamily="49" charset="0"/>
              </a:rPr>
              <a:t>("</a:t>
            </a:r>
            <a:r>
              <a:rPr lang="ko-KR" altLang="en-US" sz="1592" dirty="0">
                <a:solidFill>
                  <a:srgbClr val="FF0000"/>
                </a:solidFill>
                <a:latin typeface="Consolas" panose="020B0609020204030204" pitchFamily="49" charset="0"/>
              </a:rPr>
              <a:t>연세대학교</a:t>
            </a:r>
            <a:r>
              <a:rPr lang="en-US" altLang="ko-KR" sz="1592" dirty="0">
                <a:solidFill>
                  <a:srgbClr val="FF0000"/>
                </a:solidFill>
                <a:latin typeface="Consolas" panose="020B0609020204030204" pitchFamily="49" charset="0"/>
              </a:rPr>
              <a:t>")</a:t>
            </a:r>
          </a:p>
          <a:p>
            <a:pPr>
              <a:lnSpc>
                <a:spcPct val="150000"/>
              </a:lnSpc>
            </a:pPr>
            <a:r>
              <a:rPr lang="en-US" altLang="ko-KR" sz="1592" dirty="0">
                <a:latin typeface="Consolas" panose="020B0609020204030204" pitchFamily="49" charset="0"/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altLang="ko-KR" sz="1592" b="1" dirty="0">
                <a:solidFill>
                  <a:srgbClr val="C00000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ko-KR" sz="1592" dirty="0">
                <a:latin typeface="Consolas" panose="020B0609020204030204" pitchFamily="49" charset="0"/>
              </a:rPr>
              <a:t> </a:t>
            </a:r>
            <a:r>
              <a:rPr lang="en-US" altLang="ko-KR" sz="1592" dirty="0" err="1">
                <a:latin typeface="Consolas" panose="020B0609020204030204" pitchFamily="49" charset="0"/>
              </a:rPr>
              <a:t>news.</a:t>
            </a:r>
            <a:r>
              <a:rPr lang="en-US" altLang="ko-KR" sz="1592" dirty="0" err="1">
                <a:solidFill>
                  <a:srgbClr val="FF0000"/>
                </a:solidFill>
                <a:latin typeface="Consolas" panose="020B0609020204030204" pitchFamily="49" charset="0"/>
              </a:rPr>
              <a:t>replace</a:t>
            </a:r>
            <a:r>
              <a:rPr lang="en-US" altLang="ko-KR" sz="1592" dirty="0">
                <a:solidFill>
                  <a:srgbClr val="FF0000"/>
                </a:solidFill>
                <a:latin typeface="Consolas" panose="020B0609020204030204" pitchFamily="49" charset="0"/>
              </a:rPr>
              <a:t>("</a:t>
            </a:r>
            <a:r>
              <a:rPr lang="ko-KR" altLang="en-US" sz="1592" dirty="0">
                <a:solidFill>
                  <a:srgbClr val="FF0000"/>
                </a:solidFill>
                <a:latin typeface="Consolas" panose="020B0609020204030204" pitchFamily="49" charset="0"/>
              </a:rPr>
              <a:t>연세대학교</a:t>
            </a:r>
            <a:r>
              <a:rPr lang="en-US" altLang="ko-KR" sz="1592" dirty="0">
                <a:solidFill>
                  <a:srgbClr val="FF0000"/>
                </a:solidFill>
                <a:latin typeface="Consolas" panose="020B0609020204030204" pitchFamily="49" charset="0"/>
              </a:rPr>
              <a:t>", "Yonsei University")</a:t>
            </a:r>
          </a:p>
          <a:p>
            <a:pPr>
              <a:lnSpc>
                <a:spcPct val="150000"/>
              </a:lnSpc>
            </a:pPr>
            <a:r>
              <a:rPr lang="en-US" altLang="ko-KR" sz="1592" dirty="0">
                <a:latin typeface="Consolas" panose="020B0609020204030204" pitchFamily="49" charset="0"/>
              </a:rPr>
              <a:t>'Yonsei University</a:t>
            </a:r>
            <a:r>
              <a:rPr lang="ko-KR" altLang="en-US" sz="1592" dirty="0">
                <a:latin typeface="Consolas" panose="020B0609020204030204" pitchFamily="49" charset="0"/>
              </a:rPr>
              <a:t>는 우리은행</a:t>
            </a:r>
            <a:r>
              <a:rPr lang="en-US" altLang="ko-KR" sz="1592" dirty="0">
                <a:latin typeface="Consolas" panose="020B0609020204030204" pitchFamily="49" charset="0"/>
              </a:rPr>
              <a:t>, </a:t>
            </a:r>
            <a:r>
              <a:rPr lang="ko-KR" altLang="en-US" sz="1592" dirty="0">
                <a:latin typeface="Consolas" panose="020B0609020204030204" pitchFamily="49" charset="0"/>
              </a:rPr>
              <a:t>네이버와 함께 ‘</a:t>
            </a:r>
            <a:r>
              <a:rPr lang="en-US" altLang="ko-KR" sz="1592" dirty="0">
                <a:latin typeface="Consolas" panose="020B0609020204030204" pitchFamily="49" charset="0"/>
              </a:rPr>
              <a:t>Yonsei University </a:t>
            </a:r>
            <a:r>
              <a:rPr lang="ko-KR" altLang="en-US" sz="1592" dirty="0">
                <a:latin typeface="Consolas" panose="020B0609020204030204" pitchFamily="49" charset="0"/>
              </a:rPr>
              <a:t>전용 스마트캠퍼스 공동 구축을 위한 </a:t>
            </a:r>
            <a:r>
              <a:rPr lang="en-US" altLang="ko-KR" sz="1592" dirty="0">
                <a:latin typeface="Consolas" panose="020B0609020204030204" pitchFamily="49" charset="0"/>
              </a:rPr>
              <a:t>3</a:t>
            </a:r>
            <a:r>
              <a:rPr lang="ko-KR" altLang="en-US" sz="1592" dirty="0">
                <a:latin typeface="Consolas" panose="020B0609020204030204" pitchFamily="49" charset="0"/>
              </a:rPr>
              <a:t>자 </a:t>
            </a:r>
            <a:r>
              <a:rPr lang="ko-KR" altLang="en-US" sz="1592" dirty="0" err="1">
                <a:latin typeface="Consolas" panose="020B0609020204030204" pitchFamily="49" charset="0"/>
              </a:rPr>
              <a:t>업무협약’을</a:t>
            </a:r>
            <a:r>
              <a:rPr lang="ko-KR" altLang="en-US" sz="1592" dirty="0">
                <a:latin typeface="Consolas" panose="020B0609020204030204" pitchFamily="49" charset="0"/>
              </a:rPr>
              <a:t> 체결했다고 </a:t>
            </a:r>
            <a:r>
              <a:rPr lang="en-US" altLang="ko-KR" sz="1592" dirty="0">
                <a:latin typeface="Consolas" panose="020B0609020204030204" pitchFamily="49" charset="0"/>
              </a:rPr>
              <a:t>7</a:t>
            </a:r>
            <a:r>
              <a:rPr lang="ko-KR" altLang="en-US" sz="1592" dirty="0">
                <a:latin typeface="Consolas" panose="020B0609020204030204" pitchFamily="49" charset="0"/>
              </a:rPr>
              <a:t>일 밝혔다 </a:t>
            </a:r>
            <a:r>
              <a:rPr lang="en-US" altLang="ko-KR" sz="1592" dirty="0">
                <a:latin typeface="Consolas" panose="020B0609020204030204" pitchFamily="49" charset="0"/>
              </a:rPr>
              <a:t>(Yonsei University </a:t>
            </a:r>
            <a:r>
              <a:rPr lang="ko-KR" altLang="en-US" sz="1592" dirty="0" err="1">
                <a:latin typeface="Consolas" panose="020B0609020204030204" pitchFamily="49" charset="0"/>
              </a:rPr>
              <a:t>홍보팀</a:t>
            </a:r>
            <a:r>
              <a:rPr lang="en-US" altLang="ko-KR" sz="1592" dirty="0">
                <a:latin typeface="Consolas" panose="020B0609020204030204" pitchFamily="49" charset="0"/>
              </a:rPr>
              <a:t>).'</a:t>
            </a:r>
            <a:endParaRPr lang="ko-KR" altLang="en-US" sz="1592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870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활용 예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sz="1592" dirty="0"/>
              <a:t>3</a:t>
            </a:r>
            <a:r>
              <a:rPr lang="ko-KR" altLang="en-US" sz="1592" dirty="0"/>
              <a:t>개의 값을 받아 합과 평균 구하기</a:t>
            </a:r>
            <a:endParaRPr lang="en-US" altLang="ko-KR" sz="1592" dirty="0"/>
          </a:p>
          <a:p>
            <a:pPr lvl="1"/>
            <a:endParaRPr lang="en-US" altLang="ko-KR" sz="1592" dirty="0"/>
          </a:p>
          <a:p>
            <a:pPr lvl="1"/>
            <a:endParaRPr lang="en-US" altLang="ko-KR" sz="1592" dirty="0"/>
          </a:p>
          <a:p>
            <a:pPr lvl="1"/>
            <a:endParaRPr lang="en-US" altLang="ko-KR" sz="1592" dirty="0"/>
          </a:p>
          <a:p>
            <a:pPr lvl="1"/>
            <a:endParaRPr lang="en-US" altLang="ko-KR" sz="1592" dirty="0"/>
          </a:p>
          <a:p>
            <a:pPr lvl="1"/>
            <a:r>
              <a:rPr lang="en-US" altLang="ko-KR" sz="1592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</a:t>
            </a:r>
            <a:r>
              <a:rPr lang="ko-KR" altLang="en-US" sz="1592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값을 받아 합과 평균 구하기</a:t>
            </a:r>
          </a:p>
          <a:p>
            <a:pPr lvl="1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97676" y="1689628"/>
            <a:ext cx="7936581" cy="137832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796"/>
              </a:spcAft>
            </a:pPr>
            <a:r>
              <a:rPr lang="en-US" altLang="ko-KR" sz="1592" dirty="0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item1, item2, item3 = input("Enter 3 items: ").split()</a:t>
            </a:r>
          </a:p>
          <a:p>
            <a:pPr>
              <a:spcAft>
                <a:spcPts val="796"/>
              </a:spcAft>
            </a:pPr>
            <a:r>
              <a:rPr lang="en-US" altLang="ko-KR" sz="1592" dirty="0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sum = int(item1) + int(item2) + int(item3)</a:t>
            </a:r>
          </a:p>
          <a:p>
            <a:pPr>
              <a:spcAft>
                <a:spcPts val="796"/>
              </a:spcAft>
            </a:pPr>
            <a:r>
              <a:rPr lang="en-US" altLang="ko-KR" sz="1592" dirty="0" err="1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avg</a:t>
            </a:r>
            <a:r>
              <a:rPr lang="en-US" altLang="ko-KR" sz="1592" dirty="0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= round(sum / 3)</a:t>
            </a:r>
          </a:p>
          <a:p>
            <a:pPr>
              <a:spcAft>
                <a:spcPts val="796"/>
              </a:spcAft>
            </a:pPr>
            <a:r>
              <a:rPr lang="en-US" altLang="ko-KR" sz="1592" dirty="0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print("3</a:t>
            </a:r>
            <a:r>
              <a:rPr lang="ko-KR" altLang="en-US" sz="1592" dirty="0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개 수의 합계</a:t>
            </a:r>
            <a:r>
              <a:rPr lang="en-US" altLang="ko-KR" sz="1592" dirty="0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: {}, </a:t>
            </a:r>
            <a:r>
              <a:rPr lang="ko-KR" altLang="en-US" sz="1592" dirty="0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평균</a:t>
            </a:r>
            <a:r>
              <a:rPr lang="en-US" altLang="ko-KR" sz="1592" dirty="0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: {}".format(sum, </a:t>
            </a:r>
            <a:r>
              <a:rPr lang="en-US" altLang="ko-KR" sz="1592" dirty="0" err="1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avg</a:t>
            </a:r>
            <a:r>
              <a:rPr lang="en-US" altLang="ko-KR" sz="1592" dirty="0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))</a:t>
            </a:r>
            <a:endParaRPr lang="en-US" altLang="ko-KR" sz="1592" dirty="0">
              <a:solidFill>
                <a:srgbClr val="00B050"/>
              </a:solidFill>
              <a:latin typeface="Consolas" panose="020B0609020204030204" pitchFamily="49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7676" y="3768892"/>
            <a:ext cx="7936581" cy="241972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796"/>
              </a:spcAft>
            </a:pPr>
            <a:r>
              <a:rPr lang="en-US" altLang="ko-KR" sz="1592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items</a:t>
            </a:r>
            <a:r>
              <a:rPr lang="en-US" altLang="ko-KR" sz="1592" dirty="0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= input("Enter items: ").split()</a:t>
            </a:r>
          </a:p>
          <a:p>
            <a:pPr>
              <a:spcAft>
                <a:spcPts val="796"/>
              </a:spcAft>
            </a:pPr>
            <a:r>
              <a:rPr lang="en-US" altLang="ko-KR" sz="1592" dirty="0" err="1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iLen</a:t>
            </a:r>
            <a:r>
              <a:rPr lang="en-US" altLang="ko-KR" sz="1592" dirty="0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= </a:t>
            </a:r>
            <a:r>
              <a:rPr lang="en-US" altLang="ko-KR" sz="1592" dirty="0" err="1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len</a:t>
            </a:r>
            <a:r>
              <a:rPr lang="en-US" altLang="ko-KR" sz="1592" dirty="0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1592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items</a:t>
            </a:r>
            <a:r>
              <a:rPr lang="en-US" altLang="ko-KR" sz="1592" dirty="0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>
              <a:spcAft>
                <a:spcPts val="796"/>
              </a:spcAft>
            </a:pPr>
            <a:r>
              <a:rPr lang="en-US" altLang="ko-KR" sz="1592" dirty="0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sum = 0</a:t>
            </a:r>
          </a:p>
          <a:p>
            <a:pPr>
              <a:spcAft>
                <a:spcPts val="796"/>
              </a:spcAft>
            </a:pPr>
            <a:r>
              <a:rPr lang="en-US" altLang="ko-KR" sz="1592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for n in range(0, </a:t>
            </a:r>
            <a:r>
              <a:rPr lang="en-US" altLang="ko-KR" sz="1592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iLen</a:t>
            </a:r>
            <a:r>
              <a:rPr lang="en-US" altLang="ko-KR" sz="1592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):</a:t>
            </a:r>
          </a:p>
          <a:p>
            <a:pPr>
              <a:spcAft>
                <a:spcPts val="796"/>
              </a:spcAft>
            </a:pPr>
            <a:r>
              <a:rPr lang="en-US" altLang="ko-KR" sz="1592" dirty="0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   sum += </a:t>
            </a:r>
            <a:r>
              <a:rPr lang="en-US" altLang="ko-KR" sz="1592" dirty="0" err="1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int</a:t>
            </a:r>
            <a:r>
              <a:rPr lang="en-US" altLang="ko-KR" sz="1592" dirty="0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(items[n])</a:t>
            </a:r>
          </a:p>
          <a:p>
            <a:pPr>
              <a:spcAft>
                <a:spcPts val="796"/>
              </a:spcAft>
            </a:pPr>
            <a:r>
              <a:rPr lang="en-US" altLang="ko-KR" sz="1592" dirty="0" err="1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avg</a:t>
            </a:r>
            <a:r>
              <a:rPr lang="en-US" altLang="ko-KR" sz="1592" dirty="0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= round(sum / </a:t>
            </a:r>
            <a:r>
              <a:rPr lang="en-US" altLang="ko-KR" sz="1592" dirty="0" err="1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iLen</a:t>
            </a:r>
            <a:r>
              <a:rPr lang="en-US" altLang="ko-KR" sz="1592" dirty="0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>
              <a:spcAft>
                <a:spcPts val="796"/>
              </a:spcAft>
            </a:pPr>
            <a:r>
              <a:rPr lang="en-US" altLang="ko-KR" sz="1592" dirty="0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print("{}</a:t>
            </a:r>
            <a:r>
              <a:rPr lang="ko-KR" altLang="en-US" sz="1592" dirty="0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개 수의 합계</a:t>
            </a:r>
            <a:r>
              <a:rPr lang="en-US" altLang="ko-KR" sz="1592" dirty="0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: {}, </a:t>
            </a:r>
            <a:r>
              <a:rPr lang="ko-KR" altLang="en-US" sz="1592" dirty="0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평균</a:t>
            </a:r>
            <a:r>
              <a:rPr lang="en-US" altLang="ko-KR" sz="1592" dirty="0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: {}".format(</a:t>
            </a:r>
            <a:r>
              <a:rPr lang="en-US" altLang="ko-KR" sz="1592" dirty="0" err="1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iLen</a:t>
            </a:r>
            <a:r>
              <a:rPr lang="en-US" altLang="ko-KR" sz="1592" dirty="0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, sum, </a:t>
            </a:r>
            <a:r>
              <a:rPr lang="en-US" altLang="ko-KR" sz="1592" dirty="0" err="1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avg</a:t>
            </a:r>
            <a:r>
              <a:rPr lang="en-US" altLang="ko-KR" sz="1592" dirty="0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))</a:t>
            </a:r>
            <a:endParaRPr lang="en-US" altLang="ko-KR" sz="1592" dirty="0">
              <a:solidFill>
                <a:srgbClr val="00B050"/>
              </a:solidFill>
              <a:latin typeface="Consolas" panose="020B0609020204030204" pitchFamily="49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오른쪽 중괄호 10"/>
          <p:cNvSpPr/>
          <p:nvPr/>
        </p:nvSpPr>
        <p:spPr>
          <a:xfrm>
            <a:off x="4269098" y="4950894"/>
            <a:ext cx="176427" cy="442963"/>
          </a:xfrm>
          <a:prstGeom prst="rightBrace">
            <a:avLst>
              <a:gd name="adj1" fmla="val 40930"/>
              <a:gd name="adj2" fmla="val 54325"/>
            </a:avLst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79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56110" y="4447994"/>
            <a:ext cx="3403052" cy="36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9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sum(</a:t>
            </a:r>
            <a:r>
              <a:rPr lang="ko-KR" altLang="en-US" sz="179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합계</a:t>
            </a:r>
            <a:r>
              <a:rPr lang="en-US" altLang="ko-KR" sz="179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179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변수를 </a:t>
            </a:r>
            <a:r>
              <a:rPr lang="en-US" altLang="ko-KR" sz="179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0</a:t>
            </a:r>
            <a:r>
              <a:rPr lang="ko-KR" altLang="en-US" sz="179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으로 초기화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27523" y="4896097"/>
            <a:ext cx="4737982" cy="640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9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items </a:t>
            </a:r>
            <a:r>
              <a:rPr lang="ko-KR" altLang="en-US" sz="179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리스트 각 아이템들을 정수</a:t>
            </a:r>
            <a:r>
              <a:rPr lang="en-US" altLang="ko-KR" sz="179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1791" dirty="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int</a:t>
            </a:r>
            <a:r>
              <a:rPr lang="en-US" altLang="ko-KR" sz="179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179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로 변환</a:t>
            </a:r>
            <a:br>
              <a:rPr lang="en-US" altLang="ko-KR" sz="179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</a:br>
            <a:r>
              <a:rPr lang="ko-KR" altLang="en-US" sz="179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하여 반복적으로 </a:t>
            </a:r>
            <a:r>
              <a:rPr lang="en-US" altLang="ko-KR" sz="179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sum</a:t>
            </a:r>
            <a:r>
              <a:rPr lang="ko-KR" altLang="en-US" sz="179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함초롬돋움" panose="020B0604000101010101" pitchFamily="50" charset="-127"/>
              </a:rPr>
              <a:t>에 더해 줌</a:t>
            </a:r>
          </a:p>
        </p:txBody>
      </p:sp>
    </p:spTree>
    <p:extLst>
      <p:ext uri="{BB962C8B-B14F-4D97-AF65-F5344CB8AC3E}">
        <p14:creationId xmlns:p14="http://schemas.microsoft.com/office/powerpoint/2010/main" val="22290825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EF18B-37A3-ECC6-7CED-39937EAA2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22" y="2700687"/>
            <a:ext cx="10660616" cy="1232384"/>
          </a:xfrm>
        </p:spPr>
        <p:txBody>
          <a:bodyPr>
            <a:normAutofit fontScale="90000"/>
          </a:bodyPr>
          <a:lstStyle/>
          <a:p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</a:rPr>
              <a:t>Part II - 6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장</a:t>
            </a:r>
            <a:br>
              <a:rPr lang="en-US" altLang="ko-KR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US" altLang="ko-KR" sz="1300" b="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ko-KR" altLang="en-US" dirty="0" err="1"/>
              <a:t>조건문과</a:t>
            </a:r>
            <a:r>
              <a:rPr lang="ko-KR" altLang="en-US" dirty="0"/>
              <a:t>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72566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1A00419-2F63-CA45-862C-84DEA6C37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22" y="2700687"/>
            <a:ext cx="10660616" cy="1232384"/>
          </a:xfrm>
        </p:spPr>
        <p:txBody>
          <a:bodyPr/>
          <a:lstStyle/>
          <a:p>
            <a:r>
              <a:rPr kumimoji="1" lang="ko-KR" altLang="en-US" dirty="0"/>
              <a:t>조건과 </a:t>
            </a:r>
            <a:r>
              <a:rPr kumimoji="1" lang="en-US" altLang="ko-KR" dirty="0"/>
              <a:t>if </a:t>
            </a:r>
            <a:r>
              <a:rPr kumimoji="1" lang="ko-KR" altLang="en-US" dirty="0"/>
              <a:t>조건문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5965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조건문</a:t>
            </a:r>
            <a:r>
              <a:rPr lang="ko-KR" altLang="en-US" dirty="0"/>
              <a:t> 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3</a:t>
            </a:r>
            <a:r>
              <a:rPr lang="ko-KR" altLang="en-US" dirty="0"/>
              <a:t>가지의 기본 제어 구조 </a:t>
            </a:r>
            <a:endParaRPr lang="en-US" altLang="ko-KR" dirty="0"/>
          </a:p>
          <a:p>
            <a:pPr marL="786780" lvl="1" indent="-341254">
              <a:lnSpc>
                <a:spcPct val="100000"/>
              </a:lnSpc>
              <a:buFont typeface="+mj-ea"/>
              <a:buAutoNum type="circleNumDbPlain"/>
            </a:pPr>
            <a:r>
              <a:rPr lang="ko-KR" altLang="en-US" dirty="0"/>
              <a:t>순차 구조</a:t>
            </a:r>
            <a:r>
              <a:rPr lang="en-US" altLang="ko-KR" dirty="0"/>
              <a:t>(sequence) - </a:t>
            </a:r>
            <a:r>
              <a:rPr lang="ko-KR" altLang="en-US" dirty="0"/>
              <a:t>명령들이 순차적으로 실행되는 구조</a:t>
            </a:r>
            <a:r>
              <a:rPr lang="en-US" altLang="ko-KR" dirty="0"/>
              <a:t>.</a:t>
            </a:r>
          </a:p>
          <a:p>
            <a:pPr marL="786780" lvl="1" indent="-341254">
              <a:lnSpc>
                <a:spcPct val="100000"/>
              </a:lnSpc>
              <a:buFont typeface="+mj-ea"/>
              <a:buAutoNum type="circleNumDbPlain"/>
            </a:pPr>
            <a:r>
              <a:rPr lang="ko-KR" altLang="en-US" dirty="0"/>
              <a:t>선택 구조</a:t>
            </a:r>
            <a:r>
              <a:rPr lang="en-US" altLang="ko-KR" dirty="0"/>
              <a:t>(selection) - </a:t>
            </a:r>
            <a:r>
              <a:rPr lang="ko-KR" altLang="en-US" dirty="0"/>
              <a:t>둘 중의 하나의 명령을 선택하여 실행되는 구조</a:t>
            </a:r>
            <a:r>
              <a:rPr lang="en-US" altLang="ko-KR" dirty="0"/>
              <a:t>.</a:t>
            </a:r>
          </a:p>
          <a:p>
            <a:pPr marL="786780" lvl="1" indent="-341254">
              <a:lnSpc>
                <a:spcPct val="100000"/>
              </a:lnSpc>
              <a:buFont typeface="+mj-ea"/>
              <a:buAutoNum type="circleNumDbPlain"/>
            </a:pPr>
            <a:r>
              <a:rPr lang="ko-KR" altLang="en-US" dirty="0"/>
              <a:t>반복 구조</a:t>
            </a:r>
            <a:r>
              <a:rPr lang="en-US" altLang="ko-KR" dirty="0"/>
              <a:t>(iteration) - </a:t>
            </a:r>
            <a:r>
              <a:rPr lang="ko-KR" altLang="en-US" dirty="0"/>
              <a:t>동일한 명령이 반복되면서 실행되는 구조</a:t>
            </a:r>
            <a:r>
              <a:rPr lang="en-US" altLang="ko-KR" dirty="0"/>
              <a:t>.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2" y="3032392"/>
            <a:ext cx="7925358" cy="315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116636" y="3801138"/>
            <a:ext cx="3359113" cy="2045314"/>
          </a:xfrm>
          <a:prstGeom prst="rect">
            <a:avLst/>
          </a:prstGeom>
          <a:solidFill>
            <a:srgbClr val="B8E08C">
              <a:alpha val="21176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7" name="직사각형 6"/>
          <p:cNvSpPr/>
          <p:nvPr/>
        </p:nvSpPr>
        <p:spPr>
          <a:xfrm>
            <a:off x="5705992" y="3801138"/>
            <a:ext cx="2860960" cy="2045314"/>
          </a:xfrm>
          <a:prstGeom prst="rect">
            <a:avLst/>
          </a:prstGeom>
          <a:solidFill>
            <a:srgbClr val="B8E08C">
              <a:alpha val="21176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E9E02B-F621-4E6A-A12D-58825D360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441" y="3035972"/>
            <a:ext cx="1295717" cy="4801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166AEE-6F9B-42B8-81E3-7467C6A82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737" y="3801138"/>
            <a:ext cx="2982981" cy="18773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02CF12-4A1D-4503-9D6D-83A2CA485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0389" y="2237807"/>
            <a:ext cx="1744757" cy="7694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57314F1-30D5-4CAA-8878-A3489D8FF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638" y="4804697"/>
            <a:ext cx="1333521" cy="3458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58544B-4A5B-4079-8B09-3D71583BF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4021" y="3547610"/>
            <a:ext cx="274894" cy="24645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D81D1D2-B523-45B9-BDE6-798AC73B4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7132" y="5700804"/>
            <a:ext cx="274894" cy="24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문제를 해결할 때 어떤 </a:t>
            </a:r>
            <a:r>
              <a:rPr lang="ko-KR" altLang="en-US" b="1" dirty="0">
                <a:solidFill>
                  <a:srgbClr val="C00000"/>
                </a:solidFill>
              </a:rPr>
              <a:t>조건</a:t>
            </a:r>
            <a:r>
              <a:rPr lang="ko-KR" altLang="en-US" dirty="0"/>
              <a:t>에 따라서 두 개 이상의 실행 경로 가운데 하나를 </a:t>
            </a:r>
            <a:r>
              <a:rPr lang="ko-KR" altLang="en-US" b="1" dirty="0">
                <a:solidFill>
                  <a:srgbClr val="C00000"/>
                </a:solidFill>
              </a:rPr>
              <a:t>선택</a:t>
            </a:r>
            <a:r>
              <a:rPr lang="ko-KR" altLang="en-US" dirty="0"/>
              <a:t>해야 하는 경우 발생</a:t>
            </a:r>
          </a:p>
          <a:p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308312B-CA6A-4C4E-8AD7-5BC33EED45D7}"/>
              </a:ext>
            </a:extLst>
          </p:cNvPr>
          <p:cNvGrpSpPr/>
          <p:nvPr/>
        </p:nvGrpSpPr>
        <p:grpSpPr>
          <a:xfrm>
            <a:off x="2303207" y="2289472"/>
            <a:ext cx="6728283" cy="3131975"/>
            <a:chOff x="1000394" y="2331850"/>
            <a:chExt cx="6760855" cy="3147137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1C51BE87-BFC8-9446-AB70-E6A7CE9A6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781" t="16088" r="43821" b="22725"/>
            <a:stretch/>
          </p:blipFill>
          <p:spPr>
            <a:xfrm>
              <a:off x="5196469" y="2331850"/>
              <a:ext cx="2564780" cy="3147137"/>
            </a:xfrm>
            <a:prstGeom prst="rect">
              <a:avLst/>
            </a:prstGeom>
          </p:spPr>
        </p:pic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590D5E4A-80EA-BE41-9BF1-558FFBA86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1301" t="10434" r="35690" b="42737"/>
            <a:stretch/>
          </p:blipFill>
          <p:spPr>
            <a:xfrm>
              <a:off x="1000394" y="2823749"/>
              <a:ext cx="3635297" cy="2408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882621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2588"/>
              </a:lnSpc>
            </a:pPr>
            <a:r>
              <a:rPr lang="ko-KR" altLang="en-US" sz="1791" dirty="0"/>
              <a:t>선택 구조가 없다면 프로그램은 항상 동일한 동작만을 할 것이다</a:t>
            </a:r>
            <a:r>
              <a:rPr lang="en-US" altLang="ko-KR" sz="1791" dirty="0"/>
              <a:t>. </a:t>
            </a:r>
          </a:p>
          <a:p>
            <a:pPr>
              <a:lnSpc>
                <a:spcPts val="2588"/>
              </a:lnSpc>
            </a:pPr>
            <a:r>
              <a:rPr lang="ko-KR" altLang="en-US" sz="1791" dirty="0"/>
              <a:t>자율 주행 자동차 프로그램이 신호등이나 전방 장애물에 따라서</a:t>
            </a:r>
            <a:br>
              <a:rPr lang="en-US" altLang="ko-KR" sz="1791" dirty="0"/>
            </a:br>
            <a:r>
              <a:rPr lang="ko-KR" altLang="en-US" sz="1791" dirty="0"/>
              <a:t>동작을 다르게 하지 않는다면 어떻게 될까</a:t>
            </a:r>
            <a:r>
              <a:rPr lang="en-US" altLang="ko-KR" sz="1791" dirty="0"/>
              <a:t>?</a:t>
            </a:r>
          </a:p>
          <a:p>
            <a:pPr>
              <a:lnSpc>
                <a:spcPts val="2588"/>
              </a:lnSpc>
            </a:pPr>
            <a:r>
              <a:rPr lang="ko-KR" altLang="en-US" sz="1791" dirty="0" err="1"/>
              <a:t>조건문</a:t>
            </a:r>
            <a:r>
              <a:rPr lang="en-US" altLang="ko-KR" sz="1791" dirty="0"/>
              <a:t>(Conditional Statements)</a:t>
            </a:r>
          </a:p>
          <a:p>
            <a:pPr lvl="1">
              <a:lnSpc>
                <a:spcPts val="2588"/>
              </a:lnSpc>
            </a:pPr>
            <a:r>
              <a:rPr lang="ko-KR" altLang="en-US" sz="1592" dirty="0"/>
              <a:t>조건문은 어떤 상황에 따라 실행해야 할 코드가 다를 때 사용</a:t>
            </a:r>
            <a:r>
              <a:rPr lang="en-US" altLang="ko-KR" sz="1592" dirty="0"/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30F009F-F722-4E4A-A019-F14A3AF78921}"/>
              </a:ext>
            </a:extLst>
          </p:cNvPr>
          <p:cNvGrpSpPr/>
          <p:nvPr/>
        </p:nvGrpSpPr>
        <p:grpSpPr>
          <a:xfrm>
            <a:off x="671023" y="3861829"/>
            <a:ext cx="3925341" cy="2091051"/>
            <a:chOff x="2282184" y="3291080"/>
            <a:chExt cx="5122198" cy="27193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순서도: 판단 24">
              <a:extLst>
                <a:ext uri="{FF2B5EF4-FFF2-40B4-BE49-F238E27FC236}">
                  <a16:creationId xmlns:a16="http://schemas.microsoft.com/office/drawing/2014/main" id="{9770EA72-B32C-4609-AA58-70F8478E3912}"/>
                </a:ext>
              </a:extLst>
            </p:cNvPr>
            <p:cNvSpPr/>
            <p:nvPr/>
          </p:nvSpPr>
          <p:spPr>
            <a:xfrm>
              <a:off x="2282184" y="3780994"/>
              <a:ext cx="2546903" cy="855095"/>
            </a:xfrm>
            <a:prstGeom prst="flowChartDecision">
              <a:avLst/>
            </a:prstGeom>
            <a:solidFill>
              <a:srgbClr val="E2E9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93" dirty="0">
                  <a:solidFill>
                    <a:schemeClr val="tx1"/>
                  </a:solidFill>
                </a:rPr>
                <a:t>score &gt; 90</a:t>
              </a:r>
              <a:endParaRPr lang="ko-KR" altLang="en-US" sz="1393" dirty="0">
                <a:solidFill>
                  <a:schemeClr val="tx1"/>
                </a:solidFill>
              </a:endParaRPr>
            </a:p>
          </p:txBody>
        </p:sp>
        <p:sp>
          <p:nvSpPr>
            <p:cNvPr id="28" name="순서도: 처리 27">
              <a:extLst>
                <a:ext uri="{FF2B5EF4-FFF2-40B4-BE49-F238E27FC236}">
                  <a16:creationId xmlns:a16="http://schemas.microsoft.com/office/drawing/2014/main" id="{998E6854-2C4D-4AF7-878B-4CCBCE22B3C9}"/>
                </a:ext>
              </a:extLst>
            </p:cNvPr>
            <p:cNvSpPr/>
            <p:nvPr/>
          </p:nvSpPr>
          <p:spPr>
            <a:xfrm>
              <a:off x="4790206" y="4574014"/>
              <a:ext cx="2614176" cy="636881"/>
            </a:xfrm>
            <a:prstGeom prst="flowChartProcess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92" dirty="0">
                  <a:solidFill>
                    <a:schemeClr val="tx1"/>
                  </a:solidFill>
                </a:rPr>
                <a:t>print("Good</a:t>
              </a:r>
              <a:r>
                <a:rPr lang="ko-KR" altLang="en-US" sz="1592" dirty="0">
                  <a:solidFill>
                    <a:schemeClr val="tx1"/>
                  </a:solidFill>
                </a:rPr>
                <a:t> </a:t>
              </a:r>
              <a:r>
                <a:rPr lang="en-US" altLang="ko-KR" sz="1592" dirty="0">
                  <a:solidFill>
                    <a:schemeClr val="tx1"/>
                  </a:solidFill>
                </a:rPr>
                <a:t>job!")</a:t>
              </a:r>
              <a:endParaRPr lang="ko-KR" altLang="en-US" sz="1592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0D5B929-DAF6-4FA3-B63F-02D8AD3A8E88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3555635" y="3291080"/>
              <a:ext cx="0" cy="48991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꺾인 연결선 18">
              <a:extLst>
                <a:ext uri="{FF2B5EF4-FFF2-40B4-BE49-F238E27FC236}">
                  <a16:creationId xmlns:a16="http://schemas.microsoft.com/office/drawing/2014/main" id="{5DB96936-40FD-49A4-90A4-A05A4C63A7C5}"/>
                </a:ext>
              </a:extLst>
            </p:cNvPr>
            <p:cNvCxnSpPr>
              <a:cxnSpLocks/>
              <a:stCxn id="25" idx="3"/>
              <a:endCxn id="28" idx="0"/>
            </p:cNvCxnSpPr>
            <p:nvPr/>
          </p:nvCxnSpPr>
          <p:spPr>
            <a:xfrm>
              <a:off x="4829087" y="4208542"/>
              <a:ext cx="1268207" cy="365471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B5D3F2F2-0503-492E-A37E-576E1603B346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3555635" y="4636089"/>
              <a:ext cx="0" cy="137436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 25">
              <a:extLst>
                <a:ext uri="{FF2B5EF4-FFF2-40B4-BE49-F238E27FC236}">
                  <a16:creationId xmlns:a16="http://schemas.microsoft.com/office/drawing/2014/main" id="{0C48F724-E098-4535-994E-0D386AE9FD52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rot="5400000">
              <a:off x="4656772" y="4100566"/>
              <a:ext cx="330195" cy="2550850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1370D00-6798-432B-8382-2EA5CF1EB52F}"/>
                </a:ext>
              </a:extLst>
            </p:cNvPr>
            <p:cNvSpPr txBox="1"/>
            <p:nvPr/>
          </p:nvSpPr>
          <p:spPr>
            <a:xfrm>
              <a:off x="4711406" y="3805660"/>
              <a:ext cx="1338443" cy="43816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592" b="1" dirty="0">
                  <a:solidFill>
                    <a:schemeClr val="accent6"/>
                  </a:solidFill>
                  <a:latin typeface="+mj-ea"/>
                  <a:ea typeface="+mj-ea"/>
                </a:rPr>
                <a:t>참 </a:t>
              </a:r>
              <a:r>
                <a:rPr lang="en-US" altLang="ko-KR" sz="1592" b="1" dirty="0">
                  <a:solidFill>
                    <a:schemeClr val="accent6"/>
                  </a:solidFill>
                  <a:latin typeface="+mj-ea"/>
                  <a:ea typeface="+mj-ea"/>
                </a:rPr>
                <a:t>(True)</a:t>
              </a:r>
              <a:endParaRPr lang="ko-KR" altLang="en-US" sz="1592" b="1" dirty="0"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8621AD8-82F8-41CF-B8C6-CA6BFC104AA3}"/>
              </a:ext>
            </a:extLst>
          </p:cNvPr>
          <p:cNvSpPr txBox="1"/>
          <p:nvPr/>
        </p:nvSpPr>
        <p:spPr>
          <a:xfrm>
            <a:off x="1023879" y="3429001"/>
            <a:ext cx="1155302" cy="36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91" dirty="0"/>
              <a:t>기본 </a:t>
            </a:r>
            <a:r>
              <a:rPr lang="en-US" altLang="ko-KR" sz="1791" dirty="0"/>
              <a:t>if </a:t>
            </a:r>
            <a:r>
              <a:rPr lang="ko-KR" altLang="en-US" sz="1791" dirty="0"/>
              <a:t>문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1B09218-35E5-406D-B8A1-74E359B41E52}"/>
              </a:ext>
            </a:extLst>
          </p:cNvPr>
          <p:cNvGrpSpPr/>
          <p:nvPr/>
        </p:nvGrpSpPr>
        <p:grpSpPr>
          <a:xfrm>
            <a:off x="5368003" y="3861829"/>
            <a:ext cx="5118341" cy="2091051"/>
            <a:chOff x="251658" y="3291080"/>
            <a:chExt cx="6678949" cy="27193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순서도: 판단 45">
              <a:extLst>
                <a:ext uri="{FF2B5EF4-FFF2-40B4-BE49-F238E27FC236}">
                  <a16:creationId xmlns:a16="http://schemas.microsoft.com/office/drawing/2014/main" id="{3CCB45E3-B9C0-4214-93BE-50F7B56CBE61}"/>
                </a:ext>
              </a:extLst>
            </p:cNvPr>
            <p:cNvSpPr/>
            <p:nvPr/>
          </p:nvSpPr>
          <p:spPr>
            <a:xfrm>
              <a:off x="2282184" y="3780994"/>
              <a:ext cx="2546903" cy="855095"/>
            </a:xfrm>
            <a:prstGeom prst="flowChartDecision">
              <a:avLst/>
            </a:prstGeom>
            <a:solidFill>
              <a:srgbClr val="E2E9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93" dirty="0">
                  <a:solidFill>
                    <a:schemeClr val="tx1"/>
                  </a:solidFill>
                </a:rPr>
                <a:t>score &gt; 60</a:t>
              </a:r>
              <a:endParaRPr lang="ko-KR" altLang="en-US" sz="1393" dirty="0">
                <a:solidFill>
                  <a:schemeClr val="tx1"/>
                </a:solidFill>
              </a:endParaRPr>
            </a:p>
          </p:txBody>
        </p:sp>
        <p:sp>
          <p:nvSpPr>
            <p:cNvPr id="47" name="순서도: 처리 46">
              <a:extLst>
                <a:ext uri="{FF2B5EF4-FFF2-40B4-BE49-F238E27FC236}">
                  <a16:creationId xmlns:a16="http://schemas.microsoft.com/office/drawing/2014/main" id="{0A995392-32B9-409D-B266-07C6969F442B}"/>
                </a:ext>
              </a:extLst>
            </p:cNvPr>
            <p:cNvSpPr/>
            <p:nvPr/>
          </p:nvSpPr>
          <p:spPr>
            <a:xfrm>
              <a:off x="4316431" y="4574013"/>
              <a:ext cx="2614176" cy="636881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92" dirty="0">
                  <a:solidFill>
                    <a:schemeClr val="tx1"/>
                  </a:solidFill>
                </a:rPr>
                <a:t>print("Fail!")</a:t>
              </a:r>
              <a:endParaRPr lang="ko-KR" altLang="en-US" sz="1592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9C8364CF-D5F2-40EF-A0F7-9334475F84B7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>
              <a:off x="3555635" y="3291080"/>
              <a:ext cx="0" cy="48991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꺾인 연결선 18">
              <a:extLst>
                <a:ext uri="{FF2B5EF4-FFF2-40B4-BE49-F238E27FC236}">
                  <a16:creationId xmlns:a16="http://schemas.microsoft.com/office/drawing/2014/main" id="{1834F40F-560C-4B9A-B028-857A1015941E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>
              <a:off x="4829086" y="4208542"/>
              <a:ext cx="794432" cy="365471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DB65AA5E-27C9-4DBE-8E33-C1826C7D06A9}"/>
                </a:ext>
              </a:extLst>
            </p:cNvPr>
            <p:cNvCxnSpPr>
              <a:cxnSpLocks/>
            </p:cNvCxnSpPr>
            <p:nvPr/>
          </p:nvCxnSpPr>
          <p:spPr>
            <a:xfrm>
              <a:off x="3555635" y="5541090"/>
              <a:ext cx="0" cy="46936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꺾인 연결선 25">
              <a:extLst>
                <a:ext uri="{FF2B5EF4-FFF2-40B4-BE49-F238E27FC236}">
                  <a16:creationId xmlns:a16="http://schemas.microsoft.com/office/drawing/2014/main" id="{293593D5-075E-4240-AAF6-98AA31C790C6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 rot="5400000">
              <a:off x="4424480" y="4342050"/>
              <a:ext cx="330193" cy="2067885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1988B32-E3CF-4CB9-BFEB-80ED0BB85FAC}"/>
                </a:ext>
              </a:extLst>
            </p:cNvPr>
            <p:cNvSpPr txBox="1"/>
            <p:nvPr/>
          </p:nvSpPr>
          <p:spPr>
            <a:xfrm>
              <a:off x="4711406" y="3805660"/>
              <a:ext cx="1675676" cy="43816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592" b="1" dirty="0">
                  <a:solidFill>
                    <a:srgbClr val="FF0000"/>
                  </a:solidFill>
                  <a:latin typeface="+mj-ea"/>
                  <a:ea typeface="+mj-ea"/>
                </a:rPr>
                <a:t>거짓 </a:t>
              </a:r>
              <a:r>
                <a:rPr lang="en-US" altLang="ko-KR" sz="1592" b="1" dirty="0">
                  <a:solidFill>
                    <a:srgbClr val="FF0000"/>
                  </a:solidFill>
                  <a:latin typeface="+mj-ea"/>
                  <a:ea typeface="+mj-ea"/>
                </a:rPr>
                <a:t>(False)</a:t>
              </a:r>
              <a:endParaRPr lang="ko-KR" altLang="en-US" sz="1592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56" name="순서도: 처리 55">
              <a:extLst>
                <a:ext uri="{FF2B5EF4-FFF2-40B4-BE49-F238E27FC236}">
                  <a16:creationId xmlns:a16="http://schemas.microsoft.com/office/drawing/2014/main" id="{8A33A0F9-67F9-4C24-ABF1-D1830E772DAE}"/>
                </a:ext>
              </a:extLst>
            </p:cNvPr>
            <p:cNvSpPr/>
            <p:nvPr/>
          </p:nvSpPr>
          <p:spPr>
            <a:xfrm>
              <a:off x="251658" y="4582737"/>
              <a:ext cx="2614176" cy="636881"/>
            </a:xfrm>
            <a:prstGeom prst="flowChartProcess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92" dirty="0">
                  <a:solidFill>
                    <a:schemeClr val="tx1"/>
                  </a:solidFill>
                </a:rPr>
                <a:t>print("Pass!")</a:t>
              </a:r>
              <a:endParaRPr lang="ko-KR" altLang="en-US" sz="1592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꺾인 연결선 18">
              <a:extLst>
                <a:ext uri="{FF2B5EF4-FFF2-40B4-BE49-F238E27FC236}">
                  <a16:creationId xmlns:a16="http://schemas.microsoft.com/office/drawing/2014/main" id="{4967BC49-0036-4281-AB08-09AACB914A32}"/>
                </a:ext>
              </a:extLst>
            </p:cNvPr>
            <p:cNvCxnSpPr>
              <a:cxnSpLocks/>
              <a:stCxn id="46" idx="1"/>
              <a:endCxn id="56" idx="0"/>
            </p:cNvCxnSpPr>
            <p:nvPr/>
          </p:nvCxnSpPr>
          <p:spPr>
            <a:xfrm rot="10800000" flipV="1">
              <a:off x="1558747" y="4208542"/>
              <a:ext cx="723438" cy="374194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213EF1B-3603-44D6-BFB6-706E34B1761F}"/>
                </a:ext>
              </a:extLst>
            </p:cNvPr>
            <p:cNvSpPr txBox="1"/>
            <p:nvPr/>
          </p:nvSpPr>
          <p:spPr>
            <a:xfrm>
              <a:off x="1103258" y="3676153"/>
              <a:ext cx="1338443" cy="43816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592" b="1" dirty="0">
                  <a:solidFill>
                    <a:schemeClr val="accent6"/>
                  </a:solidFill>
                  <a:latin typeface="+mj-ea"/>
                  <a:ea typeface="+mj-ea"/>
                </a:rPr>
                <a:t>참 </a:t>
              </a:r>
              <a:r>
                <a:rPr lang="en-US" altLang="ko-KR" sz="1592" b="1" dirty="0">
                  <a:solidFill>
                    <a:schemeClr val="accent6"/>
                  </a:solidFill>
                  <a:latin typeface="+mj-ea"/>
                  <a:ea typeface="+mj-ea"/>
                </a:rPr>
                <a:t>(True)</a:t>
              </a:r>
              <a:endParaRPr lang="ko-KR" altLang="en-US" sz="1592" b="1" dirty="0"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  <p:cxnSp>
          <p:nvCxnSpPr>
            <p:cNvPr id="62" name="꺾인 연결선 25">
              <a:extLst>
                <a:ext uri="{FF2B5EF4-FFF2-40B4-BE49-F238E27FC236}">
                  <a16:creationId xmlns:a16="http://schemas.microsoft.com/office/drawing/2014/main" id="{514EB37B-CAF1-4370-825C-CD0910F09904}"/>
                </a:ext>
              </a:extLst>
            </p:cNvPr>
            <p:cNvCxnSpPr>
              <a:cxnSpLocks/>
              <a:stCxn id="56" idx="2"/>
            </p:cNvCxnSpPr>
            <p:nvPr/>
          </p:nvCxnSpPr>
          <p:spPr>
            <a:xfrm rot="16200000" flipH="1">
              <a:off x="2396455" y="4381909"/>
              <a:ext cx="321474" cy="1996891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2CFDD49-D97B-4AAE-AD12-DBBE336E3DD8}"/>
              </a:ext>
            </a:extLst>
          </p:cNvPr>
          <p:cNvSpPr txBox="1"/>
          <p:nvPr/>
        </p:nvSpPr>
        <p:spPr>
          <a:xfrm>
            <a:off x="7371348" y="3429000"/>
            <a:ext cx="1123397" cy="36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91" dirty="0"/>
              <a:t>if-else </a:t>
            </a:r>
            <a:r>
              <a:rPr lang="ko-KR" altLang="en-US" sz="1791" dirty="0"/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10497808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기본 </a:t>
            </a:r>
            <a:r>
              <a:rPr lang="en-US" altLang="ko-KR" dirty="0"/>
              <a:t>if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588"/>
              </a:lnSpc>
            </a:pPr>
            <a:r>
              <a:rPr lang="en-US" altLang="ko-KR" dirty="0"/>
              <a:t> if </a:t>
            </a:r>
            <a:r>
              <a:rPr lang="ko-KR" altLang="en-US" dirty="0" err="1"/>
              <a:t>조건문</a:t>
            </a:r>
            <a:r>
              <a:rPr lang="ko-KR" altLang="en-US" dirty="0"/>
              <a:t> 형식</a:t>
            </a:r>
            <a:endParaRPr lang="en-US" altLang="ko-KR" b="1" dirty="0">
              <a:solidFill>
                <a:srgbClr val="C00000"/>
              </a:solidFill>
            </a:endParaRPr>
          </a:p>
          <a:p>
            <a:pPr lvl="1">
              <a:lnSpc>
                <a:spcPts val="2588"/>
              </a:lnSpc>
            </a:pPr>
            <a:r>
              <a:rPr lang="ko-KR" altLang="en-US" dirty="0"/>
              <a:t>조건식이 참</a:t>
            </a:r>
            <a:r>
              <a:rPr lang="en-US" altLang="ko-KR" dirty="0"/>
              <a:t>(True)</a:t>
            </a:r>
            <a:r>
              <a:rPr lang="ko-KR" altLang="en-US" dirty="0"/>
              <a:t>이면 실행할 문장이 처리되고 다음 단계로 진행</a:t>
            </a:r>
          </a:p>
          <a:p>
            <a:pPr lvl="1">
              <a:lnSpc>
                <a:spcPts val="2588"/>
              </a:lnSpc>
            </a:pPr>
            <a:r>
              <a:rPr lang="ko-KR" altLang="en-US" dirty="0"/>
              <a:t>거짓</a:t>
            </a:r>
            <a:r>
              <a:rPr lang="en-US" altLang="ko-KR" dirty="0"/>
              <a:t>(False)</a:t>
            </a:r>
            <a:r>
              <a:rPr lang="ko-KR" altLang="en-US" dirty="0"/>
              <a:t>이면 아무것도 실행하지 않고 다음 단계로 진행</a:t>
            </a:r>
            <a:endParaRPr lang="en-US" altLang="ko-KR" dirty="0"/>
          </a:p>
          <a:p>
            <a:pPr lvl="1">
              <a:lnSpc>
                <a:spcPts val="2588"/>
              </a:lnSpc>
            </a:pPr>
            <a:endParaRPr lang="en-US" altLang="ko-KR" dirty="0"/>
          </a:p>
          <a:p>
            <a:pPr lvl="1">
              <a:lnSpc>
                <a:spcPts val="2588"/>
              </a:lnSpc>
            </a:pPr>
            <a:endParaRPr lang="en-US" altLang="ko-KR" dirty="0"/>
          </a:p>
          <a:p>
            <a:pPr lvl="1">
              <a:lnSpc>
                <a:spcPts val="2588"/>
              </a:lnSpc>
            </a:pPr>
            <a:endParaRPr lang="en-US" altLang="ko-KR" dirty="0"/>
          </a:p>
          <a:p>
            <a:pPr lvl="1">
              <a:lnSpc>
                <a:spcPts val="2588"/>
              </a:lnSpc>
            </a:pPr>
            <a:endParaRPr lang="en-US" altLang="ko-KR" dirty="0"/>
          </a:p>
          <a:p>
            <a:pPr lvl="1">
              <a:lnSpc>
                <a:spcPts val="2588"/>
              </a:lnSpc>
            </a:pPr>
            <a:endParaRPr lang="en-US" altLang="ko-KR" dirty="0"/>
          </a:p>
          <a:p>
            <a:pPr>
              <a:lnSpc>
                <a:spcPts val="2588"/>
              </a:lnSpc>
            </a:pPr>
            <a:r>
              <a:rPr lang="en-US" altLang="ko-KR" dirty="0"/>
              <a:t> </a:t>
            </a:r>
            <a:r>
              <a:rPr lang="ko-KR" altLang="en-US" dirty="0"/>
              <a:t>순서도</a:t>
            </a:r>
            <a:endParaRPr lang="en-US" altLang="ko-KR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455407" y="2459947"/>
            <a:ext cx="5707642" cy="1770306"/>
            <a:chOff x="566554" y="1760395"/>
            <a:chExt cx="5735273" cy="1778876"/>
          </a:xfrm>
        </p:grpSpPr>
        <p:grpSp>
          <p:nvGrpSpPr>
            <p:cNvPr id="12" name="그룹 11"/>
            <p:cNvGrpSpPr/>
            <p:nvPr/>
          </p:nvGrpSpPr>
          <p:grpSpPr>
            <a:xfrm>
              <a:off x="566554" y="1760395"/>
              <a:ext cx="3208629" cy="1077218"/>
              <a:chOff x="1066310" y="2041460"/>
              <a:chExt cx="3208629" cy="1077218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1066310" y="2041460"/>
                <a:ext cx="3208629" cy="107721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990" b="1" dirty="0">
                    <a:solidFill>
                      <a:srgbClr val="FF0000"/>
                    </a:solidFill>
                    <a:latin typeface="Consolas" panose="020B0609020204030204" pitchFamily="49" charset="0"/>
                    <a:ea typeface="Nanum Gothic" panose="020D0604000000000000" pitchFamily="34" charset="-127"/>
                    <a:cs typeface="Consolas" panose="020B0609020204030204" pitchFamily="49" charset="0"/>
                  </a:rPr>
                  <a:t>if</a:t>
                </a:r>
                <a:r>
                  <a:rPr lang="en-US" altLang="ko-KR" sz="1990" b="1" dirty="0">
                    <a:latin typeface="Consolas" panose="020B0609020204030204" pitchFamily="49" charset="0"/>
                    <a:ea typeface="Nanum Gothic" panose="020D0604000000000000" pitchFamily="34" charset="-127"/>
                    <a:cs typeface="Consolas" panose="020B0609020204030204" pitchFamily="49" charset="0"/>
                  </a:rPr>
                  <a:t> </a:t>
                </a:r>
                <a:r>
                  <a:rPr lang="en-US" altLang="ko-KR" sz="1990" b="1" dirty="0">
                    <a:solidFill>
                      <a:srgbClr val="FF66CC"/>
                    </a:solidFill>
                    <a:latin typeface="Consolas" panose="020B0609020204030204" pitchFamily="49" charset="0"/>
                    <a:ea typeface="Nanum Gothic" panose="020D0604000000000000" pitchFamily="34" charset="-127"/>
                    <a:cs typeface="Consolas" panose="020B0609020204030204" pitchFamily="49" charset="0"/>
                  </a:rPr>
                  <a:t>condition</a:t>
                </a:r>
                <a:r>
                  <a:rPr lang="en-US" altLang="ko-KR" sz="1990" b="1" dirty="0">
                    <a:latin typeface="Consolas" panose="020B0609020204030204" pitchFamily="49" charset="0"/>
                    <a:ea typeface="Nanum Gothic" panose="020D0604000000000000" pitchFamily="34" charset="-127"/>
                    <a:cs typeface="Consolas" panose="020B0609020204030204" pitchFamily="49" charset="0"/>
                  </a:rPr>
                  <a:t> </a:t>
                </a:r>
                <a:r>
                  <a:rPr lang="en-US" altLang="ko-KR" sz="2388" b="1" dirty="0">
                    <a:solidFill>
                      <a:srgbClr val="FF0000"/>
                    </a:solidFill>
                    <a:latin typeface="Consolas" panose="020B0609020204030204" pitchFamily="49" charset="0"/>
                    <a:ea typeface="Nanum Gothic" panose="020D0604000000000000" pitchFamily="34" charset="-127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altLang="ko-KR" sz="1990" b="1" dirty="0">
                    <a:latin typeface="Consolas" panose="020B0609020204030204" pitchFamily="49" charset="0"/>
                    <a:ea typeface="Nanum Gothic" panose="020D0604000000000000" pitchFamily="34" charset="-127"/>
                    <a:cs typeface="Consolas" panose="020B0609020204030204" pitchFamily="49" charset="0"/>
                  </a:rPr>
                  <a:t>       statement1</a:t>
                </a:r>
              </a:p>
              <a:p>
                <a:r>
                  <a:rPr lang="en-US" altLang="ko-KR" sz="1990" b="1" dirty="0">
                    <a:latin typeface="Consolas" panose="020B0609020204030204" pitchFamily="49" charset="0"/>
                    <a:ea typeface="Nanum Gothic" panose="020D0604000000000000" pitchFamily="34" charset="-127"/>
                    <a:cs typeface="Consolas" panose="020B0609020204030204" pitchFamily="49" charset="0"/>
                  </a:rPr>
                  <a:t>       statement2</a:t>
                </a: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183340" y="2564433"/>
                <a:ext cx="790493" cy="426291"/>
              </a:xfrm>
              <a:prstGeom prst="rect">
                <a:avLst/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315665" y="2892940"/>
              <a:ext cx="498616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791" dirty="0">
                  <a:latin typeface="+mn-ea"/>
                </a:rPr>
                <a:t>반드시 일정량 만큼 균일하게 들여쓰기</a:t>
              </a:r>
              <a:endParaRPr lang="en-US" altLang="ko-KR" sz="1791" dirty="0">
                <a:latin typeface="+mn-ea"/>
              </a:endParaRPr>
            </a:p>
            <a:p>
              <a:r>
                <a:rPr lang="en-US" altLang="ko-KR" sz="1791" dirty="0">
                  <a:latin typeface="+mn-ea"/>
                </a:rPr>
                <a:t>(</a:t>
              </a:r>
              <a:r>
                <a:rPr lang="ko-KR" altLang="en-US" sz="1791" dirty="0">
                  <a:latin typeface="+mn-ea"/>
                </a:rPr>
                <a:t>들여쓰기</a:t>
              </a:r>
              <a:r>
                <a:rPr lang="en-US" altLang="ko-KR" sz="1791" dirty="0">
                  <a:latin typeface="+mn-ea"/>
                </a:rPr>
                <a:t>: tab </a:t>
              </a:r>
              <a:r>
                <a:rPr lang="ko-KR" altLang="en-US" sz="1791" dirty="0">
                  <a:latin typeface="+mn-ea"/>
                </a:rPr>
                <a:t>키 사용 권장</a:t>
              </a:r>
              <a:r>
                <a:rPr lang="en-US" altLang="ko-KR" sz="1791" dirty="0">
                  <a:latin typeface="+mn-ea"/>
                </a:rPr>
                <a:t>)</a:t>
              </a:r>
              <a:endParaRPr lang="ko-KR" altLang="en-US" sz="1791" dirty="0">
                <a:latin typeface="+mn-ea"/>
              </a:endParaRPr>
            </a:p>
          </p:txBody>
        </p:sp>
        <p:cxnSp>
          <p:nvCxnSpPr>
            <p:cNvPr id="14" name="꺾인 연결선 13"/>
            <p:cNvCxnSpPr>
              <a:cxnSpLocks/>
              <a:stCxn id="13" idx="1"/>
              <a:endCxn id="16" idx="2"/>
            </p:cNvCxnSpPr>
            <p:nvPr/>
          </p:nvCxnSpPr>
          <p:spPr>
            <a:xfrm rot="10800000">
              <a:off x="1078831" y="2709660"/>
              <a:ext cx="236834" cy="506447"/>
            </a:xfrm>
            <a:prstGeom prst="bentConnector2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2043649" y="4499070"/>
            <a:ext cx="3937399" cy="1576070"/>
            <a:chOff x="878567" y="4219041"/>
            <a:chExt cx="3956460" cy="1583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다이아몬드 22"/>
            <p:cNvSpPr/>
            <p:nvPr/>
          </p:nvSpPr>
          <p:spPr>
            <a:xfrm>
              <a:off x="878567" y="4602547"/>
              <a:ext cx="1618201" cy="673266"/>
            </a:xfrm>
            <a:prstGeom prst="diamond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791"/>
                </a:lnSpc>
              </a:pPr>
              <a:endParaRPr lang="ko-KR" altLang="en-US" sz="199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217259" y="4626953"/>
              <a:ext cx="1617768" cy="632925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90" dirty="0">
                  <a:solidFill>
                    <a:schemeClr val="tx1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statement1</a:t>
              </a:r>
            </a:p>
            <a:p>
              <a:pPr algn="ctr"/>
              <a:r>
                <a:rPr lang="en-US" altLang="ko-KR" sz="1990" dirty="0">
                  <a:solidFill>
                    <a:schemeClr val="tx1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statement2</a:t>
              </a:r>
              <a:endParaRPr lang="ko-KR" altLang="en-US" sz="199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endParaRPr>
            </a:p>
          </p:txBody>
        </p:sp>
        <p:cxnSp>
          <p:nvCxnSpPr>
            <p:cNvPr id="25" name="직선 화살표 연결선 24"/>
            <p:cNvCxnSpPr>
              <a:stCxn id="23" idx="3"/>
              <a:endCxn id="24" idx="1"/>
            </p:cNvCxnSpPr>
            <p:nvPr/>
          </p:nvCxnSpPr>
          <p:spPr>
            <a:xfrm>
              <a:off x="2496768" y="4939180"/>
              <a:ext cx="720491" cy="4236"/>
            </a:xfrm>
            <a:prstGeom prst="straightConnector1">
              <a:avLst/>
            </a:prstGeom>
            <a:ln w="15875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031135" y="474816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91" b="1" dirty="0">
                  <a:solidFill>
                    <a:srgbClr val="BA06BE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condition</a:t>
              </a:r>
              <a:endParaRPr lang="ko-KR" altLang="en-US" sz="1791" b="1" dirty="0">
                <a:solidFill>
                  <a:srgbClr val="BA06BE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endParaRPr>
            </a:p>
          </p:txBody>
        </p:sp>
        <p:cxnSp>
          <p:nvCxnSpPr>
            <p:cNvPr id="27" name="직선 화살표 연결선 26"/>
            <p:cNvCxnSpPr>
              <a:endCxn id="23" idx="0"/>
            </p:cNvCxnSpPr>
            <p:nvPr/>
          </p:nvCxnSpPr>
          <p:spPr>
            <a:xfrm>
              <a:off x="1687667" y="4219041"/>
              <a:ext cx="1" cy="383506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435988" y="4532964"/>
              <a:ext cx="7242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" b="1" dirty="0">
                  <a:solidFill>
                    <a:srgbClr val="FF0000"/>
                  </a:solidFill>
                  <a:latin typeface="+mj-ea"/>
                  <a:ea typeface="+mj-ea"/>
                </a:rPr>
                <a:t>True</a:t>
              </a:r>
              <a:endParaRPr lang="ko-KR" altLang="en-US" sz="199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cxnSp>
          <p:nvCxnSpPr>
            <p:cNvPr id="29" name="직선 화살표 연결선 28"/>
            <p:cNvCxnSpPr>
              <a:stCxn id="24" idx="2"/>
            </p:cNvCxnSpPr>
            <p:nvPr/>
          </p:nvCxnSpPr>
          <p:spPr>
            <a:xfrm>
              <a:off x="4026143" y="5259878"/>
              <a:ext cx="0" cy="32437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3" idx="2"/>
            </p:cNvCxnSpPr>
            <p:nvPr/>
          </p:nvCxnSpPr>
          <p:spPr>
            <a:xfrm>
              <a:off x="1687668" y="5275813"/>
              <a:ext cx="21813" cy="52692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 flipH="1">
              <a:off x="1703391" y="5584256"/>
              <a:ext cx="2322752" cy="2488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918248" y="5331185"/>
              <a:ext cx="7804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" b="1" dirty="0">
                  <a:solidFill>
                    <a:srgbClr val="00B050"/>
                  </a:solidFill>
                  <a:latin typeface="+mj-ea"/>
                  <a:ea typeface="+mj-ea"/>
                </a:rPr>
                <a:t>False</a:t>
              </a:r>
              <a:endParaRPr lang="ko-KR" altLang="en-US" sz="1990" b="1" dirty="0">
                <a:solidFill>
                  <a:srgbClr val="00B05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550F6C-3AEE-4616-A38E-680149FDE7E7}"/>
              </a:ext>
            </a:extLst>
          </p:cNvPr>
          <p:cNvSpPr txBox="1"/>
          <p:nvPr/>
        </p:nvSpPr>
        <p:spPr>
          <a:xfrm>
            <a:off x="6822765" y="2467136"/>
            <a:ext cx="1748746" cy="3675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179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블록이란</a:t>
            </a:r>
            <a:r>
              <a:rPr lang="en-US" altLang="ko-KR" sz="179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791" dirty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A6F9B5-B062-4679-8FF2-7C15DEE44BB7}"/>
              </a:ext>
            </a:extLst>
          </p:cNvPr>
          <p:cNvSpPr txBox="1"/>
          <p:nvPr/>
        </p:nvSpPr>
        <p:spPr>
          <a:xfrm>
            <a:off x="6879018" y="2834690"/>
            <a:ext cx="4576238" cy="19865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77592" lvl="1" indent="-28437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393" dirty="0"/>
              <a:t>블록은 </a:t>
            </a:r>
            <a:r>
              <a:rPr lang="ko-KR" altLang="en-US" sz="1393" dirty="0">
                <a:solidFill>
                  <a:srgbClr val="FF0000"/>
                </a:solidFill>
              </a:rPr>
              <a:t>들여쓰기로 구분</a:t>
            </a:r>
          </a:p>
          <a:p>
            <a:pPr marL="377592" lvl="1" indent="-28437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393" dirty="0"/>
              <a:t>Python</a:t>
            </a:r>
            <a:r>
              <a:rPr lang="ko-KR" altLang="en-US" sz="1393" dirty="0"/>
              <a:t>은 </a:t>
            </a:r>
            <a:r>
              <a:rPr lang="ko-KR" altLang="en-US" sz="1393" dirty="0">
                <a:solidFill>
                  <a:srgbClr val="FF0000"/>
                </a:solidFill>
              </a:rPr>
              <a:t>들여쓰기 자체가 문법</a:t>
            </a:r>
          </a:p>
          <a:p>
            <a:pPr marL="377592" lvl="1" indent="-28437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393" dirty="0"/>
              <a:t>들여쓰기는 코드를 읽기 쉽도록 일정한 간격을 띄워서 작성하는 방법</a:t>
            </a:r>
          </a:p>
          <a:p>
            <a:pPr marL="377592" lvl="1" indent="-28437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393" dirty="0"/>
              <a:t>공백</a:t>
            </a:r>
            <a:r>
              <a:rPr lang="en-US" altLang="ko-KR" sz="1393" dirty="0"/>
              <a:t>(</a:t>
            </a:r>
            <a:r>
              <a:rPr lang="ko-KR" altLang="en-US" sz="1393" dirty="0"/>
              <a:t>스페이스</a:t>
            </a:r>
            <a:r>
              <a:rPr lang="en-US" altLang="ko-KR" sz="1393" dirty="0"/>
              <a:t>), </a:t>
            </a:r>
            <a:r>
              <a:rPr lang="ko-KR" altLang="en-US" sz="1393" dirty="0"/>
              <a:t>탭</a:t>
            </a:r>
            <a:r>
              <a:rPr lang="en-US" altLang="ko-KR" sz="1393" dirty="0"/>
              <a:t>(tab) </a:t>
            </a:r>
            <a:r>
              <a:rPr lang="ko-KR" altLang="en-US" sz="1393" dirty="0"/>
              <a:t>등으로 모든 라인을 동일 간격으로 띄어 써야 함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16FD7E-497E-4408-8B50-027D66B7BA21}"/>
              </a:ext>
            </a:extLst>
          </p:cNvPr>
          <p:cNvSpPr txBox="1"/>
          <p:nvPr/>
        </p:nvSpPr>
        <p:spPr>
          <a:xfrm>
            <a:off x="4779517" y="3061447"/>
            <a:ext cx="1184017" cy="367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9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블록</a:t>
            </a:r>
          </a:p>
        </p:txBody>
      </p:sp>
      <p:sp>
        <p:nvSpPr>
          <p:cNvPr id="37" name="오른쪽 중괄호 36">
            <a:extLst>
              <a:ext uri="{FF2B5EF4-FFF2-40B4-BE49-F238E27FC236}">
                <a16:creationId xmlns:a16="http://schemas.microsoft.com/office/drawing/2014/main" id="{9FBA29DC-3B4E-4FE6-AFE9-550DA01C25AE}"/>
              </a:ext>
            </a:extLst>
          </p:cNvPr>
          <p:cNvSpPr/>
          <p:nvPr/>
        </p:nvSpPr>
        <p:spPr>
          <a:xfrm>
            <a:off x="4148748" y="2980401"/>
            <a:ext cx="499829" cy="496284"/>
          </a:xfrm>
          <a:prstGeom prst="rightBrac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79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8A7C46-4D33-4D01-AF0F-F73A55C38AD0}"/>
              </a:ext>
            </a:extLst>
          </p:cNvPr>
          <p:cNvSpPr txBox="1"/>
          <p:nvPr/>
        </p:nvSpPr>
        <p:spPr>
          <a:xfrm>
            <a:off x="6934685" y="5375003"/>
            <a:ext cx="4576238" cy="7001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77592" lvl="1" indent="-28437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393" dirty="0"/>
              <a:t>IDLE, </a:t>
            </a:r>
            <a:r>
              <a:rPr lang="ko-KR" altLang="en-US" sz="1393" dirty="0"/>
              <a:t>스크립트편집기에서 </a:t>
            </a:r>
            <a:r>
              <a:rPr lang="en-US" altLang="ko-KR" sz="1393" dirty="0"/>
              <a:t>if </a:t>
            </a:r>
            <a:r>
              <a:rPr lang="ko-KR" altLang="en-US" sz="1393" dirty="0"/>
              <a:t>명령을 입력하면 자동으로 칸을 띄어서 블록을 만들어 줌</a:t>
            </a:r>
            <a:r>
              <a:rPr lang="en-US" altLang="ko-KR" sz="1393" dirty="0"/>
              <a:t>.</a:t>
            </a:r>
            <a:endParaRPr lang="ko-KR" altLang="en-US" sz="1393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8DD04D-2EC4-46D3-8E2A-07558D11C75A}"/>
              </a:ext>
            </a:extLst>
          </p:cNvPr>
          <p:cNvSpPr txBox="1"/>
          <p:nvPr/>
        </p:nvSpPr>
        <p:spPr>
          <a:xfrm>
            <a:off x="6934685" y="4982600"/>
            <a:ext cx="3159229" cy="3675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79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Syntax-Directed Editing </a:t>
            </a:r>
            <a:r>
              <a:rPr lang="ko-KR" altLang="en-US" sz="179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지원</a:t>
            </a:r>
          </a:p>
        </p:txBody>
      </p:sp>
    </p:spTree>
    <p:extLst>
      <p:ext uri="{BB962C8B-B14F-4D97-AF65-F5344CB8AC3E}">
        <p14:creationId xmlns:p14="http://schemas.microsoft.com/office/powerpoint/2010/main" val="33377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3" grpId="0" animBg="1"/>
      <p:bldP spid="38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기본 </a:t>
            </a:r>
            <a:r>
              <a:rPr lang="en-US" altLang="ko-KR" dirty="0"/>
              <a:t>if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if </a:t>
            </a:r>
            <a:r>
              <a:rPr lang="ko-KR" altLang="en-US" dirty="0" err="1"/>
              <a:t>조건문</a:t>
            </a:r>
            <a:r>
              <a:rPr lang="ko-KR" altLang="en-US" dirty="0"/>
              <a:t> 형식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statementA</a:t>
            </a:r>
            <a:r>
              <a:rPr lang="ko-KR" altLang="en-US" dirty="0"/>
              <a:t>는 </a:t>
            </a:r>
            <a:r>
              <a:rPr lang="en-US" altLang="ko-KR" dirty="0"/>
              <a:t>if </a:t>
            </a:r>
            <a:r>
              <a:rPr lang="ko-KR" altLang="en-US" dirty="0"/>
              <a:t>문과 관계없는 </a:t>
            </a:r>
            <a:r>
              <a:rPr lang="en-US" altLang="ko-KR" dirty="0"/>
              <a:t>statement</a:t>
            </a:r>
          </a:p>
          <a:p>
            <a:pPr lvl="2"/>
            <a:r>
              <a:rPr lang="ko-KR" altLang="en-US" dirty="0"/>
              <a:t>들여쓰기를 안 했기 때문</a:t>
            </a:r>
            <a:endParaRPr lang="en-US" altLang="ko-KR" dirty="0"/>
          </a:p>
          <a:p>
            <a:pPr lvl="2"/>
            <a:r>
              <a:rPr lang="en-US" altLang="ko-KR" dirty="0"/>
              <a:t>if </a:t>
            </a:r>
            <a:r>
              <a:rPr lang="ko-KR" altLang="en-US" dirty="0"/>
              <a:t>문 실행 후 바로 실행됨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순서도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2982763" y="1513134"/>
            <a:ext cx="3040692" cy="1148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990" b="1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if </a:t>
            </a:r>
            <a:r>
              <a:rPr lang="en-US" altLang="ko-KR" sz="1990" b="1" dirty="0">
                <a:solidFill>
                  <a:srgbClr val="FF66CC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condition</a:t>
            </a:r>
            <a:r>
              <a:rPr lang="en-US" altLang="ko-KR" sz="1990" b="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ko-KR" sz="2388" b="1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</a:t>
            </a:r>
          </a:p>
          <a:p>
            <a:r>
              <a:rPr lang="en-US" altLang="ko-KR" sz="1990" b="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 </a:t>
            </a:r>
            <a:r>
              <a:rPr lang="en-US" altLang="ko-KR" sz="199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statements</a:t>
            </a:r>
          </a:p>
          <a:p>
            <a:pPr>
              <a:spcBef>
                <a:spcPts val="597"/>
              </a:spcBef>
            </a:pPr>
            <a:r>
              <a:rPr lang="en-US" altLang="ko-KR" sz="1990" b="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statementA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3487358" y="4099670"/>
            <a:ext cx="5668574" cy="2023943"/>
            <a:chOff x="1250864" y="3947388"/>
            <a:chExt cx="5696016" cy="203374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6" name="그룹 5"/>
            <p:cNvGrpSpPr/>
            <p:nvPr/>
          </p:nvGrpSpPr>
          <p:grpSpPr>
            <a:xfrm>
              <a:off x="1250864" y="3947388"/>
              <a:ext cx="5696016" cy="1625301"/>
              <a:chOff x="1927970" y="4677657"/>
              <a:chExt cx="5696016" cy="1625301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1927970" y="4677657"/>
                <a:ext cx="4023357" cy="1625301"/>
                <a:chOff x="756585" y="4342573"/>
                <a:chExt cx="4023357" cy="1625301"/>
              </a:xfrm>
            </p:grpSpPr>
            <p:sp>
              <p:nvSpPr>
                <p:cNvPr id="11" name="다이아몬드 10"/>
                <p:cNvSpPr/>
                <p:nvPr/>
              </p:nvSpPr>
              <p:spPr>
                <a:xfrm>
                  <a:off x="756585" y="4602547"/>
                  <a:ext cx="1879522" cy="673266"/>
                </a:xfrm>
                <a:prstGeom prst="diamond">
                  <a:avLst/>
                </a:prstGeom>
                <a:noFill/>
                <a:ln w="158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ts val="1791"/>
                    </a:lnSpc>
                  </a:pPr>
                  <a:endParaRPr lang="ko-KR" altLang="en-US" sz="1990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>
                  <a:off x="3162174" y="4626953"/>
                  <a:ext cx="1617768" cy="632925"/>
                </a:xfrm>
                <a:prstGeom prst="rect">
                  <a:avLst/>
                </a:prstGeom>
                <a:noFill/>
                <a:ln w="158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990" b="1" dirty="0">
                      <a:solidFill>
                        <a:schemeClr val="accent2">
                          <a:lumMod val="75000"/>
                        </a:schemeClr>
                      </a:solidFill>
                      <a:latin typeface="Consolas" panose="020B0609020204030204" pitchFamily="49" charset="0"/>
                      <a:ea typeface="+mj-ea"/>
                      <a:cs typeface="Consolas" panose="020B0609020204030204" pitchFamily="49" charset="0"/>
                    </a:rPr>
                    <a:t>statements</a:t>
                  </a:r>
                </a:p>
              </p:txBody>
            </p:sp>
            <p:cxnSp>
              <p:nvCxnSpPr>
                <p:cNvPr id="13" name="직선 화살표 연결선 12"/>
                <p:cNvCxnSpPr>
                  <a:cxnSpLocks/>
                  <a:stCxn id="11" idx="3"/>
                  <a:endCxn id="12" idx="1"/>
                </p:cNvCxnSpPr>
                <p:nvPr/>
              </p:nvCxnSpPr>
              <p:spPr>
                <a:xfrm>
                  <a:off x="2636107" y="4939180"/>
                  <a:ext cx="526067" cy="4236"/>
                </a:xfrm>
                <a:prstGeom prst="straightConnector1">
                  <a:avLst/>
                </a:prstGeom>
                <a:ln w="15875">
                  <a:solidFill>
                    <a:srgbClr val="FF0000"/>
                  </a:solidFill>
                  <a:headEnd type="none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xtBox 13"/>
                <p:cNvSpPr txBox="1"/>
                <p:nvPr/>
              </p:nvSpPr>
              <p:spPr>
                <a:xfrm>
                  <a:off x="998084" y="4726134"/>
                  <a:ext cx="145424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990" b="1" dirty="0">
                      <a:solidFill>
                        <a:srgbClr val="BA06BE"/>
                      </a:solidFill>
                      <a:latin typeface="Consolas" panose="020B0609020204030204" pitchFamily="49" charset="0"/>
                      <a:ea typeface="+mj-ea"/>
                      <a:cs typeface="Consolas" panose="020B0609020204030204" pitchFamily="49" charset="0"/>
                    </a:rPr>
                    <a:t>condition</a:t>
                  </a:r>
                  <a:endParaRPr lang="ko-KR" altLang="en-US" sz="1990" b="1" dirty="0">
                    <a:solidFill>
                      <a:srgbClr val="BA06BE"/>
                    </a:solidFill>
                    <a:latin typeface="Consolas" panose="020B0609020204030204" pitchFamily="49" charset="0"/>
                    <a:ea typeface="+mj-ea"/>
                    <a:cs typeface="Consolas" panose="020B0609020204030204" pitchFamily="49" charset="0"/>
                  </a:endParaRPr>
                </a:p>
              </p:txBody>
            </p:sp>
            <p:cxnSp>
              <p:nvCxnSpPr>
                <p:cNvPr id="15" name="직선 화살표 연결선 14"/>
                <p:cNvCxnSpPr>
                  <a:cxnSpLocks/>
                  <a:endCxn id="11" idx="0"/>
                </p:cNvCxnSpPr>
                <p:nvPr/>
              </p:nvCxnSpPr>
              <p:spPr>
                <a:xfrm>
                  <a:off x="1687669" y="4342573"/>
                  <a:ext cx="8677" cy="259974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/>
                <p:cNvSpPr txBox="1"/>
                <p:nvPr/>
              </p:nvSpPr>
              <p:spPr>
                <a:xfrm>
                  <a:off x="2435988" y="4532964"/>
                  <a:ext cx="72423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990" b="1" dirty="0">
                      <a:solidFill>
                        <a:srgbClr val="FF0000"/>
                      </a:solidFill>
                      <a:latin typeface="+mj-ea"/>
                      <a:ea typeface="+mj-ea"/>
                    </a:rPr>
                    <a:t>True</a:t>
                  </a:r>
                  <a:endParaRPr lang="ko-KR" altLang="en-US" sz="1990" b="1" dirty="0">
                    <a:solidFill>
                      <a:srgbClr val="FF0000"/>
                    </a:solidFill>
                    <a:latin typeface="+mj-ea"/>
                    <a:ea typeface="+mj-ea"/>
                  </a:endParaRPr>
                </a:p>
              </p:txBody>
            </p:sp>
            <p:cxnSp>
              <p:nvCxnSpPr>
                <p:cNvPr id="18" name="직선 화살표 연결선 17"/>
                <p:cNvCxnSpPr>
                  <a:cxnSpLocks/>
                  <a:stCxn id="11" idx="2"/>
                  <a:endCxn id="21" idx="0"/>
                </p:cNvCxnSpPr>
                <p:nvPr/>
              </p:nvCxnSpPr>
              <p:spPr>
                <a:xfrm flipH="1">
                  <a:off x="1694703" y="5275813"/>
                  <a:ext cx="1643" cy="69206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/>
                <p:cNvSpPr txBox="1"/>
                <p:nvPr/>
              </p:nvSpPr>
              <p:spPr>
                <a:xfrm>
                  <a:off x="918248" y="5240464"/>
                  <a:ext cx="78047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990" b="1" dirty="0">
                      <a:solidFill>
                        <a:srgbClr val="00B050"/>
                      </a:solidFill>
                      <a:latin typeface="+mj-ea"/>
                      <a:ea typeface="+mj-ea"/>
                    </a:rPr>
                    <a:t>False</a:t>
                  </a:r>
                  <a:endParaRPr lang="ko-KR" altLang="en-US" sz="1990" b="1" dirty="0">
                    <a:solidFill>
                      <a:srgbClr val="00B050"/>
                    </a:solidFill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6098110" y="4937631"/>
                <a:ext cx="1525876" cy="666160"/>
                <a:chOff x="6098110" y="4937631"/>
                <a:chExt cx="1525876" cy="666160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6434237" y="5091996"/>
                  <a:ext cx="11897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791" dirty="0">
                      <a:solidFill>
                        <a:schemeClr val="accent2">
                          <a:lumMod val="50000"/>
                        </a:schemeClr>
                      </a:solidFill>
                      <a:latin typeface="+mj-ea"/>
                      <a:ea typeface="+mj-ea"/>
                    </a:rPr>
                    <a:t>코드 블록</a:t>
                  </a:r>
                </a:p>
              </p:txBody>
            </p:sp>
            <p:sp>
              <p:nvSpPr>
                <p:cNvPr id="10" name="오른쪽 중괄호 9"/>
                <p:cNvSpPr/>
                <p:nvPr/>
              </p:nvSpPr>
              <p:spPr>
                <a:xfrm>
                  <a:off x="6098110" y="4937631"/>
                  <a:ext cx="244429" cy="666160"/>
                </a:xfrm>
                <a:prstGeom prst="rightBrace">
                  <a:avLst/>
                </a:prstGeom>
                <a:ln w="2857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1">
                    <a:solidFill>
                      <a:schemeClr val="accent2">
                        <a:lumMod val="50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21" name="직사각형 20"/>
            <p:cNvSpPr/>
            <p:nvPr/>
          </p:nvSpPr>
          <p:spPr>
            <a:xfrm>
              <a:off x="1380098" y="5572689"/>
              <a:ext cx="1617768" cy="40844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1" dirty="0" err="1">
                  <a:solidFill>
                    <a:schemeClr val="tx1"/>
                  </a:solidFill>
                  <a:latin typeface="+mj-ea"/>
                  <a:ea typeface="+mj-ea"/>
                </a:rPr>
                <a:t>statementA</a:t>
              </a:r>
              <a:endParaRPr lang="en-US" altLang="ko-KR" sz="199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B5D9B53-E4F3-4FA7-80A8-6FDEC3136ABB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5360719" y="4065792"/>
            <a:ext cx="378862" cy="2272390"/>
          </a:xfrm>
          <a:prstGeom prst="bentConnector2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21828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if-else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조건이 </a:t>
            </a:r>
            <a:r>
              <a:rPr lang="ko-KR" altLang="en-US" b="1" dirty="0">
                <a:solidFill>
                  <a:srgbClr val="C00000"/>
                </a:solidFill>
              </a:rPr>
              <a:t>거짓</a:t>
            </a:r>
            <a:r>
              <a:rPr lang="en-US" altLang="ko-KR" b="1" dirty="0">
                <a:solidFill>
                  <a:srgbClr val="C00000"/>
                </a:solidFill>
              </a:rPr>
              <a:t>(False)</a:t>
            </a:r>
            <a:r>
              <a:rPr lang="ko-KR" altLang="en-US" b="1" dirty="0">
                <a:solidFill>
                  <a:srgbClr val="C00000"/>
                </a:solidFill>
              </a:rPr>
              <a:t>일 때도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>
                <a:solidFill>
                  <a:srgbClr val="C00000"/>
                </a:solidFill>
              </a:rPr>
              <a:t>수행할 문장이 있을 경우 </a:t>
            </a:r>
            <a:r>
              <a:rPr lang="en-US" altLang="ko-KR" b="1" dirty="0">
                <a:solidFill>
                  <a:srgbClr val="C00000"/>
                </a:solidFill>
              </a:rPr>
              <a:t>else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1040074" y="2108867"/>
            <a:ext cx="2899540" cy="1977016"/>
            <a:chOff x="1066311" y="2041460"/>
            <a:chExt cx="2618184" cy="3116604"/>
          </a:xfr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TextBox 7"/>
            <p:cNvSpPr txBox="1"/>
            <p:nvPr/>
          </p:nvSpPr>
          <p:spPr>
            <a:xfrm>
              <a:off x="1066311" y="2041460"/>
              <a:ext cx="2618184" cy="3116604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990" b="1" dirty="0">
                  <a:solidFill>
                    <a:srgbClr val="C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if</a:t>
              </a:r>
              <a:r>
                <a:rPr lang="en-US" altLang="ko-KR" sz="1990" b="1" dirty="0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 </a:t>
              </a:r>
              <a:r>
                <a:rPr lang="en-US" altLang="ko-KR" sz="1990" b="1" dirty="0">
                  <a:solidFill>
                    <a:srgbClr val="FF66CC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condition</a:t>
              </a:r>
              <a:r>
                <a:rPr lang="en-US" altLang="ko-KR" sz="1990" b="1" dirty="0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 </a:t>
              </a:r>
              <a:r>
                <a:rPr lang="en-US" altLang="ko-KR" sz="2388" b="1" dirty="0">
                  <a:solidFill>
                    <a:srgbClr val="C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: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990" b="1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	statement1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990" b="1" dirty="0">
                  <a:solidFill>
                    <a:srgbClr val="C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else :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990" b="1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statement2</a:t>
              </a:r>
              <a:endParaRPr lang="en-US" altLang="ko-KR" sz="1990" b="1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990" b="1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	statement3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183341" y="2932975"/>
              <a:ext cx="575903" cy="35467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ko-KR" altLang="en-US" sz="179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36DBC7F-18F4-4E17-88F9-B07800700868}"/>
                </a:ext>
              </a:extLst>
            </p:cNvPr>
            <p:cNvSpPr/>
            <p:nvPr/>
          </p:nvSpPr>
          <p:spPr>
            <a:xfrm>
              <a:off x="1183341" y="4111551"/>
              <a:ext cx="575903" cy="35467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ko-KR" altLang="en-US" sz="179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7A1DDB5-7277-4919-837C-B45CFB094787}"/>
                </a:ext>
              </a:extLst>
            </p:cNvPr>
            <p:cNvSpPr/>
            <p:nvPr/>
          </p:nvSpPr>
          <p:spPr>
            <a:xfrm>
              <a:off x="1175831" y="4675767"/>
              <a:ext cx="575903" cy="35467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ko-KR" altLang="en-US" sz="179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E3E9D0-2E2C-4BFB-907A-9C9AA2A53D18}"/>
              </a:ext>
            </a:extLst>
          </p:cNvPr>
          <p:cNvGrpSpPr/>
          <p:nvPr/>
        </p:nvGrpSpPr>
        <p:grpSpPr>
          <a:xfrm>
            <a:off x="3791885" y="3204110"/>
            <a:ext cx="7254805" cy="2283847"/>
            <a:chOff x="3474340" y="3731727"/>
            <a:chExt cx="7289926" cy="22949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6" name="직선 화살표 연결선 15"/>
            <p:cNvCxnSpPr>
              <a:endCxn id="14" idx="0"/>
            </p:cNvCxnSpPr>
            <p:nvPr/>
          </p:nvCxnSpPr>
          <p:spPr>
            <a:xfrm>
              <a:off x="7143337" y="3731727"/>
              <a:ext cx="1" cy="35892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F8BD8EF-250E-A941-ACF7-381F7775C61E}"/>
                </a:ext>
              </a:extLst>
            </p:cNvPr>
            <p:cNvGrpSpPr/>
            <p:nvPr/>
          </p:nvGrpSpPr>
          <p:grpSpPr>
            <a:xfrm>
              <a:off x="3474340" y="4058910"/>
              <a:ext cx="7289926" cy="1967720"/>
              <a:chOff x="1063932" y="3912229"/>
              <a:chExt cx="7289926" cy="1967720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2586683" y="4714714"/>
                <a:ext cx="1617768" cy="568804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791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ea typeface="+mj-ea"/>
                    <a:cs typeface="Consolas" panose="020B0609020204030204" pitchFamily="49" charset="0"/>
                  </a:rPr>
                  <a:t>statement1</a:t>
                </a: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5166619" y="4709128"/>
                <a:ext cx="1617768" cy="577603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791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statement2</a:t>
                </a:r>
                <a:endParaRPr lang="ko-KR" altLang="en-US" sz="1791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algn="ctr"/>
                <a:r>
                  <a:rPr lang="en-US" altLang="ko-KR" sz="1791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ea typeface="+mj-ea"/>
                    <a:cs typeface="Consolas" panose="020B0609020204030204" pitchFamily="49" charset="0"/>
                  </a:rPr>
                  <a:t>statement3</a:t>
                </a:r>
              </a:p>
            </p:txBody>
          </p:sp>
          <p:sp>
            <p:nvSpPr>
              <p:cNvPr id="14" name="다이아몬드 13"/>
              <p:cNvSpPr/>
              <p:nvPr/>
            </p:nvSpPr>
            <p:spPr>
              <a:xfrm>
                <a:off x="3916178" y="3943966"/>
                <a:ext cx="1633502" cy="619691"/>
              </a:xfrm>
              <a:prstGeom prst="diamond">
                <a:avLst/>
              </a:prstGeom>
              <a:noFill/>
              <a:ln w="158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791"/>
                  </a:lnSpc>
                </a:pPr>
                <a:endParaRPr lang="ko-KR" altLang="en-US" sz="199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059214" y="4041242"/>
                <a:ext cx="13244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791" b="1" dirty="0">
                    <a:solidFill>
                      <a:srgbClr val="FF66CC"/>
                    </a:solidFill>
                    <a:latin typeface="Consolas" panose="020B0609020204030204" pitchFamily="49" charset="0"/>
                    <a:ea typeface="+mj-ea"/>
                    <a:cs typeface="Consolas" panose="020B0609020204030204" pitchFamily="49" charset="0"/>
                  </a:rPr>
                  <a:t>condition</a:t>
                </a:r>
                <a:endParaRPr lang="ko-KR" altLang="en-US" sz="1791" b="1" dirty="0">
                  <a:solidFill>
                    <a:srgbClr val="FF66CC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631370" y="3912353"/>
                <a:ext cx="7219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91" b="1" dirty="0">
                    <a:solidFill>
                      <a:srgbClr val="00B050"/>
                    </a:solidFill>
                    <a:latin typeface="+mj-ea"/>
                    <a:ea typeface="+mj-ea"/>
                  </a:rPr>
                  <a:t>False</a:t>
                </a:r>
                <a:endParaRPr lang="ko-KR" altLang="en-US" sz="1791" b="1" dirty="0">
                  <a:solidFill>
                    <a:srgbClr val="00B05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040095" y="5285050"/>
                <a:ext cx="2313763" cy="594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92" b="1" dirty="0">
                    <a:solidFill>
                      <a:srgbClr val="00B050"/>
                    </a:solidFill>
                    <a:latin typeface="+mj-ea"/>
                    <a:ea typeface="+mj-ea"/>
                  </a:rPr>
                  <a:t>조건식이 </a:t>
                </a:r>
                <a:r>
                  <a:rPr lang="en-US" altLang="ko-KR" sz="1592" b="1" dirty="0">
                    <a:solidFill>
                      <a:srgbClr val="00B050"/>
                    </a:solidFill>
                    <a:latin typeface="+mj-ea"/>
                    <a:ea typeface="+mj-ea"/>
                  </a:rPr>
                  <a:t>False</a:t>
                </a:r>
                <a:r>
                  <a:rPr lang="ko-KR" altLang="en-US" sz="1592" b="1" dirty="0">
                    <a:solidFill>
                      <a:srgbClr val="00B050"/>
                    </a:solidFill>
                    <a:latin typeface="+mj-ea"/>
                    <a:ea typeface="+mj-ea"/>
                  </a:rPr>
                  <a:t>일 경우 수행할 문장들 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063932" y="5285050"/>
                <a:ext cx="2313770" cy="594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92" b="1" dirty="0">
                    <a:solidFill>
                      <a:srgbClr val="00B050"/>
                    </a:solidFill>
                    <a:latin typeface="+mj-ea"/>
                    <a:ea typeface="+mj-ea"/>
                  </a:rPr>
                  <a:t>조건식이 </a:t>
                </a:r>
                <a:r>
                  <a:rPr lang="en-US" altLang="ko-KR" sz="1592" b="1" dirty="0">
                    <a:solidFill>
                      <a:srgbClr val="00B050"/>
                    </a:solidFill>
                    <a:latin typeface="+mj-ea"/>
                    <a:ea typeface="+mj-ea"/>
                  </a:rPr>
                  <a:t>True</a:t>
                </a:r>
                <a:r>
                  <a:rPr lang="ko-KR" altLang="en-US" sz="1592" b="1" dirty="0">
                    <a:solidFill>
                      <a:srgbClr val="00B050"/>
                    </a:solidFill>
                    <a:latin typeface="+mj-ea"/>
                    <a:ea typeface="+mj-ea"/>
                  </a:rPr>
                  <a:t>일 경우 수행할 문장들 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274093" y="3912229"/>
                <a:ext cx="6586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91" b="1" dirty="0">
                    <a:solidFill>
                      <a:srgbClr val="00B050"/>
                    </a:solidFill>
                    <a:latin typeface="+mj-ea"/>
                    <a:ea typeface="+mj-ea"/>
                  </a:rPr>
                  <a:t>True</a:t>
                </a:r>
                <a:endParaRPr lang="ko-KR" altLang="en-US" sz="1791" b="1" dirty="0">
                  <a:solidFill>
                    <a:srgbClr val="00B050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31" name="꺾인 연결선[E] 30">
                <a:extLst>
                  <a:ext uri="{FF2B5EF4-FFF2-40B4-BE49-F238E27FC236}">
                    <a16:creationId xmlns:a16="http://schemas.microsoft.com/office/drawing/2014/main" id="{FBB94E44-7E8C-DA47-B11D-29BB8C1ABDC5}"/>
                  </a:ext>
                </a:extLst>
              </p:cNvPr>
              <p:cNvCxnSpPr>
                <a:cxnSpLocks/>
                <a:stCxn id="14" idx="3"/>
                <a:endCxn id="13" idx="0"/>
              </p:cNvCxnSpPr>
              <p:nvPr/>
            </p:nvCxnSpPr>
            <p:spPr>
              <a:xfrm>
                <a:off x="5549680" y="4253812"/>
                <a:ext cx="425823" cy="455316"/>
              </a:xfrm>
              <a:prstGeom prst="bentConnector2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꺾인 연결선[E] 33">
                <a:extLst>
                  <a:ext uri="{FF2B5EF4-FFF2-40B4-BE49-F238E27FC236}">
                    <a16:creationId xmlns:a16="http://schemas.microsoft.com/office/drawing/2014/main" id="{FCDFD0CE-068E-9D4F-9AA1-74EA4FDCA367}"/>
                  </a:ext>
                </a:extLst>
              </p:cNvPr>
              <p:cNvCxnSpPr>
                <a:stCxn id="14" idx="1"/>
                <a:endCxn id="12" idx="0"/>
              </p:cNvCxnSpPr>
              <p:nvPr/>
            </p:nvCxnSpPr>
            <p:spPr>
              <a:xfrm rot="10800000" flipV="1">
                <a:off x="3395568" y="4253812"/>
                <a:ext cx="520611" cy="460902"/>
              </a:xfrm>
              <a:prstGeom prst="bentConnector2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꺾인 연결선[E] 35">
                <a:extLst>
                  <a:ext uri="{FF2B5EF4-FFF2-40B4-BE49-F238E27FC236}">
                    <a16:creationId xmlns:a16="http://schemas.microsoft.com/office/drawing/2014/main" id="{CF8FEB55-F8F0-F74B-B30B-ABBD5C609F2C}"/>
                  </a:ext>
                </a:extLst>
              </p:cNvPr>
              <p:cNvCxnSpPr>
                <a:stCxn id="12" idx="2"/>
                <a:endCxn id="13" idx="2"/>
              </p:cNvCxnSpPr>
              <p:nvPr/>
            </p:nvCxnSpPr>
            <p:spPr>
              <a:xfrm rot="16200000" flipH="1">
                <a:off x="4683929" y="3995156"/>
                <a:ext cx="3213" cy="2579936"/>
              </a:xfrm>
              <a:prstGeom prst="bentConnector3">
                <a:avLst>
                  <a:gd name="adj1" fmla="val 7214846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3A07DB08-B7F2-954F-95FE-74E3EBA703FE}"/>
                  </a:ext>
                </a:extLst>
              </p:cNvPr>
              <p:cNvCxnSpPr/>
              <p:nvPr/>
            </p:nvCxnSpPr>
            <p:spPr>
              <a:xfrm>
                <a:off x="4685535" y="5517972"/>
                <a:ext cx="0" cy="36044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4F8189FA-99B7-46F6-8993-83C1CD61FDD5}"/>
              </a:ext>
            </a:extLst>
          </p:cNvPr>
          <p:cNvSpPr txBox="1">
            <a:spLocks/>
          </p:cNvSpPr>
          <p:nvPr/>
        </p:nvSpPr>
        <p:spPr>
          <a:xfrm>
            <a:off x="4673697" y="2826053"/>
            <a:ext cx="2237219" cy="542644"/>
          </a:xfrm>
          <a:prstGeom prst="rect">
            <a:avLst/>
          </a:prstGeom>
        </p:spPr>
        <p:txBody>
          <a:bodyPr vert="horz" lIns="90999" tIns="45500" rIns="90999" bIns="45500" rtlCol="0">
            <a:normAutofit/>
          </a:bodyPr>
          <a:lstStyle>
            <a:lvl1pPr marL="354013" indent="-354013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19138" indent="-271463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89013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58888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614488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990" dirty="0"/>
              <a:t> </a:t>
            </a:r>
            <a:r>
              <a:rPr lang="ko-KR" altLang="en-US" sz="1990" dirty="0"/>
              <a:t> 순서도</a:t>
            </a:r>
          </a:p>
        </p:txBody>
      </p:sp>
    </p:spTree>
    <p:extLst>
      <p:ext uri="{BB962C8B-B14F-4D97-AF65-F5344CB8AC3E}">
        <p14:creationId xmlns:p14="http://schemas.microsoft.com/office/powerpoint/2010/main" val="32381032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</a:t>
            </a:r>
            <a:r>
              <a:rPr lang="en-US" altLang="ko-KR" dirty="0"/>
              <a:t>(condition)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388" dirty="0"/>
              <a:t>if </a:t>
            </a:r>
            <a:r>
              <a:rPr lang="ko-KR" altLang="en-US" sz="2388" dirty="0" err="1"/>
              <a:t>조건문에서</a:t>
            </a:r>
            <a:r>
              <a:rPr lang="ko-KR" altLang="en-US" sz="2388" dirty="0"/>
              <a:t> </a:t>
            </a:r>
            <a:r>
              <a:rPr lang="en-US" altLang="ko-KR" sz="2388" dirty="0"/>
              <a:t>"</a:t>
            </a:r>
            <a:r>
              <a:rPr lang="ko-KR" altLang="en-US" sz="2388" dirty="0"/>
              <a:t>조건</a:t>
            </a:r>
            <a:r>
              <a:rPr lang="en-US" altLang="ko-KR" sz="2388" dirty="0"/>
              <a:t>"</a:t>
            </a:r>
            <a:r>
              <a:rPr lang="ko-KR" altLang="en-US" sz="2388" dirty="0"/>
              <a:t>이란 </a:t>
            </a:r>
            <a:r>
              <a:rPr lang="ko-KR" altLang="en-US" sz="2388" dirty="0">
                <a:solidFill>
                  <a:srgbClr val="FF0000"/>
                </a:solidFill>
              </a:rPr>
              <a:t>참과 거짓을 판단하는 문장</a:t>
            </a:r>
            <a:r>
              <a:rPr lang="ko-KR" altLang="en-US" sz="2388" dirty="0"/>
              <a:t>을 말한다</a:t>
            </a:r>
            <a:r>
              <a:rPr lang="en-US" altLang="ko-KR" sz="2388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3185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388" dirty="0"/>
              <a:t>조건을 판단하기 위해 사용되는</a:t>
            </a:r>
            <a:r>
              <a:rPr lang="en-US" altLang="ko-KR" sz="2388" dirty="0"/>
              <a:t> </a:t>
            </a:r>
            <a:r>
              <a:rPr lang="ko-KR" altLang="en-US" sz="2388" dirty="0"/>
              <a:t>문장</a:t>
            </a:r>
            <a:endParaRPr lang="en-US" altLang="ko-KR" sz="2388" dirty="0"/>
          </a:p>
          <a:p>
            <a:pPr lvl="1">
              <a:lnSpc>
                <a:spcPct val="150000"/>
              </a:lnSpc>
            </a:pPr>
            <a:r>
              <a:rPr lang="ko-KR" altLang="en-US" sz="1990" dirty="0"/>
              <a:t>연산 결과가 자료형의 </a:t>
            </a:r>
            <a:r>
              <a:rPr lang="ko-KR" altLang="en-US" sz="1990" dirty="0">
                <a:solidFill>
                  <a:srgbClr val="FF0000"/>
                </a:solidFill>
              </a:rPr>
              <a:t>참</a:t>
            </a:r>
            <a:r>
              <a:rPr lang="en-US" altLang="ko-KR" sz="1990" dirty="0">
                <a:solidFill>
                  <a:srgbClr val="FF0000"/>
                </a:solidFill>
              </a:rPr>
              <a:t>(True)</a:t>
            </a:r>
            <a:r>
              <a:rPr lang="ko-KR" altLang="en-US" sz="1990" dirty="0">
                <a:solidFill>
                  <a:srgbClr val="FF0000"/>
                </a:solidFill>
              </a:rPr>
              <a:t> </a:t>
            </a:r>
            <a:r>
              <a:rPr lang="ko-KR" altLang="en-US" sz="1990" dirty="0"/>
              <a:t>또는 </a:t>
            </a:r>
            <a:r>
              <a:rPr lang="ko-KR" altLang="en-US" sz="1990" dirty="0">
                <a:solidFill>
                  <a:srgbClr val="FF0000"/>
                </a:solidFill>
              </a:rPr>
              <a:t>거짓</a:t>
            </a:r>
            <a:r>
              <a:rPr lang="en-US" altLang="ko-KR" sz="1990" dirty="0">
                <a:solidFill>
                  <a:srgbClr val="FF0000"/>
                </a:solidFill>
              </a:rPr>
              <a:t>(False)</a:t>
            </a:r>
            <a:r>
              <a:rPr lang="en-US" altLang="ko-KR" sz="1990" dirty="0"/>
              <a:t> 		</a:t>
            </a:r>
          </a:p>
          <a:p>
            <a:pPr lvl="1">
              <a:lnSpc>
                <a:spcPct val="150000"/>
              </a:lnSpc>
            </a:pPr>
            <a:r>
              <a:rPr lang="ko-KR" altLang="en-US" sz="1990" dirty="0"/>
              <a:t>관계연산자</a:t>
            </a:r>
            <a:r>
              <a:rPr lang="en-US" altLang="ko-KR" sz="1990" dirty="0"/>
              <a:t> (score</a:t>
            </a:r>
            <a:r>
              <a:rPr lang="ko-KR" altLang="en-US" sz="1990" dirty="0"/>
              <a:t> </a:t>
            </a:r>
            <a:r>
              <a:rPr lang="en-US" altLang="ko-KR" sz="1990" dirty="0">
                <a:solidFill>
                  <a:srgbClr val="FF0000"/>
                </a:solidFill>
              </a:rPr>
              <a:t>&lt;</a:t>
            </a:r>
            <a:r>
              <a:rPr lang="ko-KR" altLang="en-US" sz="1990" dirty="0"/>
              <a:t> </a:t>
            </a:r>
            <a:r>
              <a:rPr lang="en-US" altLang="ko-KR" sz="1990" dirty="0"/>
              <a:t>90)</a:t>
            </a:r>
          </a:p>
          <a:p>
            <a:pPr lvl="1">
              <a:lnSpc>
                <a:spcPct val="150000"/>
              </a:lnSpc>
            </a:pPr>
            <a:r>
              <a:rPr lang="ko-KR" altLang="en-US" sz="1990" dirty="0"/>
              <a:t>논리연산자 </a:t>
            </a:r>
            <a:r>
              <a:rPr lang="en-US" altLang="ko-KR" sz="1990" dirty="0"/>
              <a:t>(height &gt; 150 </a:t>
            </a:r>
            <a:r>
              <a:rPr lang="en-US" altLang="ko-KR" sz="1990" dirty="0">
                <a:solidFill>
                  <a:srgbClr val="FF0000"/>
                </a:solidFill>
              </a:rPr>
              <a:t>and</a:t>
            </a:r>
            <a:r>
              <a:rPr lang="en-US" altLang="ko-KR" sz="1990" dirty="0"/>
              <a:t> weight &gt; 50)</a:t>
            </a:r>
          </a:p>
          <a:p>
            <a:pPr lvl="1">
              <a:lnSpc>
                <a:spcPct val="150000"/>
              </a:lnSpc>
            </a:pPr>
            <a:r>
              <a:rPr lang="ko-KR" altLang="en-US" sz="1990" dirty="0">
                <a:solidFill>
                  <a:srgbClr val="0070C0"/>
                </a:solidFill>
              </a:rPr>
              <a:t>그</a:t>
            </a:r>
            <a:r>
              <a:rPr lang="en-US" altLang="ko-KR" sz="1990" dirty="0">
                <a:solidFill>
                  <a:srgbClr val="0070C0"/>
                </a:solidFill>
              </a:rPr>
              <a:t> </a:t>
            </a:r>
            <a:r>
              <a:rPr lang="ko-KR" altLang="en-US" sz="1990" dirty="0">
                <a:solidFill>
                  <a:srgbClr val="0070C0"/>
                </a:solidFill>
              </a:rPr>
              <a:t>외</a:t>
            </a:r>
            <a:r>
              <a:rPr lang="en-US" altLang="ko-KR" sz="1990" dirty="0">
                <a:solidFill>
                  <a:srgbClr val="0070C0"/>
                </a:solidFill>
              </a:rPr>
              <a:t> </a:t>
            </a:r>
            <a:r>
              <a:rPr lang="ko-KR" altLang="en-US" sz="1990" dirty="0">
                <a:solidFill>
                  <a:srgbClr val="0070C0"/>
                </a:solidFill>
              </a:rPr>
              <a:t>연산</a:t>
            </a:r>
            <a:r>
              <a:rPr lang="en-US" altLang="ko-KR" sz="1990" dirty="0">
                <a:solidFill>
                  <a:srgbClr val="0070C0"/>
                </a:solidFill>
              </a:rPr>
              <a:t>(</a:t>
            </a:r>
            <a:r>
              <a:rPr lang="ko-KR" altLang="en-US" sz="1990" dirty="0">
                <a:solidFill>
                  <a:srgbClr val="0070C0"/>
                </a:solidFill>
              </a:rPr>
              <a:t>산술</a:t>
            </a:r>
            <a:r>
              <a:rPr lang="en-US" altLang="ko-KR" sz="1990" dirty="0">
                <a:solidFill>
                  <a:srgbClr val="0070C0"/>
                </a:solidFill>
              </a:rPr>
              <a:t>, </a:t>
            </a:r>
            <a:r>
              <a:rPr lang="ko-KR" altLang="en-US" sz="1990" dirty="0">
                <a:solidFill>
                  <a:srgbClr val="0070C0"/>
                </a:solidFill>
              </a:rPr>
              <a:t>문자열</a:t>
            </a:r>
            <a:r>
              <a:rPr lang="en-US" altLang="ko-KR" sz="1990" dirty="0">
                <a:solidFill>
                  <a:srgbClr val="0070C0"/>
                </a:solidFill>
              </a:rPr>
              <a:t>, </a:t>
            </a:r>
            <a:r>
              <a:rPr lang="ko-KR" altLang="en-US" sz="1990" dirty="0">
                <a:solidFill>
                  <a:srgbClr val="0070C0"/>
                </a:solidFill>
              </a:rPr>
              <a:t>리스트</a:t>
            </a:r>
            <a:r>
              <a:rPr lang="en-US" altLang="ko-KR" sz="1990" dirty="0">
                <a:solidFill>
                  <a:srgbClr val="0070C0"/>
                </a:solidFill>
              </a:rPr>
              <a:t>)</a:t>
            </a:r>
            <a:r>
              <a:rPr lang="ko-KR" altLang="en-US" sz="1990" dirty="0">
                <a:solidFill>
                  <a:srgbClr val="0070C0"/>
                </a:solidFill>
              </a:rPr>
              <a:t>은 </a:t>
            </a:r>
            <a:r>
              <a:rPr lang="en-US" altLang="ko-KR" sz="1990" dirty="0">
                <a:solidFill>
                  <a:srgbClr val="0070C0"/>
                </a:solidFill>
              </a:rPr>
              <a:t>?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9513D7-C833-49B5-B077-DC0B4BB3F5AC}"/>
              </a:ext>
            </a:extLst>
          </p:cNvPr>
          <p:cNvSpPr/>
          <p:nvPr/>
        </p:nvSpPr>
        <p:spPr>
          <a:xfrm>
            <a:off x="876863" y="2028804"/>
            <a:ext cx="3332860" cy="5819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ko-KR" sz="3185" dirty="0">
                <a:solidFill>
                  <a:schemeClr val="accent1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3185" dirty="0">
                <a:latin typeface="Consolas" panose="020B0609020204030204" pitchFamily="49" charset="0"/>
              </a:rPr>
              <a:t> </a:t>
            </a:r>
            <a:r>
              <a:rPr lang="en-US" altLang="ko-KR" sz="3185" dirty="0">
                <a:solidFill>
                  <a:srgbClr val="FF0000"/>
                </a:solidFill>
                <a:latin typeface="Consolas" panose="020B0609020204030204" pitchFamily="49" charset="0"/>
              </a:rPr>
              <a:t>condition</a:t>
            </a:r>
            <a:r>
              <a:rPr lang="en-US" altLang="ko-KR" sz="3185" dirty="0">
                <a:latin typeface="Consolas" panose="020B0609020204030204" pitchFamily="49" charset="0"/>
              </a:rPr>
              <a:t> </a:t>
            </a:r>
            <a:r>
              <a:rPr lang="en-US" altLang="ko-KR" sz="3185" dirty="0">
                <a:solidFill>
                  <a:schemeClr val="accent1"/>
                </a:solidFill>
                <a:latin typeface="Consolas" panose="020B0609020204030204" pitchFamily="49" charset="0"/>
              </a:rPr>
              <a:t>:</a:t>
            </a:r>
            <a:endParaRPr lang="ko-KR" altLang="en-US" sz="318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0BD542-B41C-4F65-974B-5B7BA469F4FB}"/>
              </a:ext>
            </a:extLst>
          </p:cNvPr>
          <p:cNvSpPr txBox="1"/>
          <p:nvPr/>
        </p:nvSpPr>
        <p:spPr>
          <a:xfrm>
            <a:off x="6960405" y="3429000"/>
            <a:ext cx="4349529" cy="2714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79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score = 85</a:t>
            </a:r>
          </a:p>
          <a:p>
            <a:pPr>
              <a:lnSpc>
                <a:spcPct val="120000"/>
              </a:lnSpc>
            </a:pPr>
            <a:r>
              <a:rPr lang="en-US" altLang="ko-KR" sz="179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score &lt; 90</a:t>
            </a:r>
          </a:p>
          <a:p>
            <a:pPr>
              <a:lnSpc>
                <a:spcPct val="120000"/>
              </a:lnSpc>
            </a:pPr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</a:rPr>
              <a:t>True</a:t>
            </a:r>
          </a:p>
          <a:p>
            <a:pPr>
              <a:lnSpc>
                <a:spcPct val="120000"/>
              </a:lnSpc>
            </a:pPr>
            <a:r>
              <a:rPr lang="en-US" altLang="ko-KR" sz="179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height = 155; weight = 50</a:t>
            </a:r>
          </a:p>
          <a:p>
            <a:pPr>
              <a:lnSpc>
                <a:spcPct val="120000"/>
              </a:lnSpc>
            </a:pPr>
            <a:r>
              <a:rPr lang="en-US" altLang="ko-KR" sz="179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height &gt; 150 </a:t>
            </a:r>
            <a:r>
              <a:rPr lang="en-US" altLang="ko-KR" sz="1791" dirty="0">
                <a:solidFill>
                  <a:schemeClr val="accent2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and</a:t>
            </a:r>
            <a:r>
              <a:rPr lang="en-US" altLang="ko-KR" sz="179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weight &gt; 50</a:t>
            </a:r>
          </a:p>
          <a:p>
            <a:pPr>
              <a:lnSpc>
                <a:spcPct val="120000"/>
              </a:lnSpc>
            </a:pPr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</a:rPr>
              <a:t>False</a:t>
            </a:r>
          </a:p>
          <a:p>
            <a:pPr>
              <a:lnSpc>
                <a:spcPct val="120000"/>
              </a:lnSpc>
            </a:pPr>
            <a:r>
              <a:rPr lang="en-US" altLang="ko-KR" sz="179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10 + 20</a:t>
            </a:r>
          </a:p>
          <a:p>
            <a:pPr>
              <a:lnSpc>
                <a:spcPct val="120000"/>
              </a:lnSpc>
            </a:pPr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14424380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</a:t>
            </a:r>
            <a:r>
              <a:rPr lang="en-US" altLang="ko-KR" dirty="0"/>
              <a:t>(condition)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6773CE-F7D8-4A3C-8AFC-F8070F8FD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계산결과를 논리값으로 변환 </a:t>
            </a:r>
            <a:r>
              <a:rPr lang="en-US" altLang="ko-KR" dirty="0">
                <a:solidFill>
                  <a:srgbClr val="000000"/>
                </a:solidFill>
              </a:rPr>
              <a:t>(bool() </a:t>
            </a:r>
            <a:r>
              <a:rPr lang="ko-KR" altLang="en-US" dirty="0">
                <a:solidFill>
                  <a:srgbClr val="000000"/>
                </a:solidFill>
              </a:rPr>
              <a:t>함수를 암묵적으로 적용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</a:p>
          <a:p>
            <a:endParaRPr lang="en-US" altLang="ko-KR" dirty="0">
              <a:solidFill>
                <a:srgbClr val="000000"/>
              </a:solidFill>
            </a:endParaRPr>
          </a:p>
          <a:p>
            <a:endParaRPr lang="en-US" altLang="ko-KR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rgbClr val="000000"/>
              </a:solidFill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</a:rPr>
              <a:t>수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>
                <a:solidFill>
                  <a:srgbClr val="000000"/>
                </a:solidFill>
              </a:rPr>
              <a:t>문자열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>
                <a:solidFill>
                  <a:srgbClr val="000000"/>
                </a:solidFill>
              </a:rPr>
              <a:t>리스트 값을 암묵적으로 논리값으로 변환하여 해석 함 </a:t>
            </a:r>
            <a:r>
              <a:rPr lang="en-US" altLang="ko-KR" dirty="0">
                <a:solidFill>
                  <a:srgbClr val="000000"/>
                </a:solidFill>
              </a:rPr>
              <a:t>(bool() </a:t>
            </a:r>
            <a:r>
              <a:rPr lang="ko-KR" altLang="en-US" dirty="0">
                <a:solidFill>
                  <a:srgbClr val="000000"/>
                </a:solidFill>
              </a:rPr>
              <a:t>함수 적용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</a:p>
          <a:p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6E9A90CE-F51E-43AE-920C-2E9567F15F59}"/>
              </a:ext>
            </a:extLst>
          </p:cNvPr>
          <p:cNvGraphicFramePr>
            <a:graphicFrameLocks noGrp="1"/>
          </p:cNvGraphicFramePr>
          <p:nvPr/>
        </p:nvGraphicFramePr>
        <p:xfrm>
          <a:off x="1206278" y="1862183"/>
          <a:ext cx="8088840" cy="167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9192">
                  <a:extLst>
                    <a:ext uri="{9D8B030D-6E8A-4147-A177-3AD203B41FA5}">
                      <a16:colId xmlns:a16="http://schemas.microsoft.com/office/drawing/2014/main" val="2203179822"/>
                    </a:ext>
                  </a:extLst>
                </a:gridCol>
                <a:gridCol w="3389265">
                  <a:extLst>
                    <a:ext uri="{9D8B030D-6E8A-4147-A177-3AD203B41FA5}">
                      <a16:colId xmlns:a16="http://schemas.microsoft.com/office/drawing/2014/main" val="424840393"/>
                    </a:ext>
                  </a:extLst>
                </a:gridCol>
                <a:gridCol w="2320383">
                  <a:extLst>
                    <a:ext uri="{9D8B030D-6E8A-4147-A177-3AD203B41FA5}">
                      <a16:colId xmlns:a16="http://schemas.microsoft.com/office/drawing/2014/main" val="2139328073"/>
                    </a:ext>
                  </a:extLst>
                </a:gridCol>
              </a:tblGrid>
              <a:tr h="3336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자료형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계산결과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참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(True)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거짓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(False)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marL="90999" marR="90999" marT="45500" marB="45500"/>
                </a:tc>
                <a:extLst>
                  <a:ext uri="{0D108BD9-81ED-4DB2-BD59-A6C34878D82A}">
                    <a16:rowId xmlns:a16="http://schemas.microsoft.com/office/drawing/2014/main" val="3429601848"/>
                  </a:ext>
                </a:extLst>
              </a:tr>
              <a:tr h="33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Consolas" panose="020B0609020204030204" pitchFamily="49" charset="0"/>
                          <a:ea typeface="+mn-ea"/>
                        </a:rPr>
                        <a:t> </a:t>
                      </a:r>
                      <a:r>
                        <a:rPr lang="ko-KR" altLang="en-US" sz="1600" b="0" dirty="0">
                          <a:latin typeface="Consolas" panose="020B0609020204030204" pitchFamily="49" charset="0"/>
                          <a:ea typeface="+mn-ea"/>
                        </a:rPr>
                        <a:t>수</a:t>
                      </a:r>
                      <a:r>
                        <a:rPr lang="en-US" altLang="ko-KR" sz="1600" b="0" dirty="0">
                          <a:latin typeface="Consolas" panose="020B0609020204030204" pitchFamily="49" charset="0"/>
                          <a:ea typeface="+mn-ea"/>
                        </a:rPr>
                        <a:t>(</a:t>
                      </a:r>
                      <a:r>
                        <a:rPr lang="ko-KR" altLang="en-US" sz="1600" b="0" dirty="0">
                          <a:latin typeface="Consolas" panose="020B0609020204030204" pitchFamily="49" charset="0"/>
                          <a:ea typeface="+mn-ea"/>
                        </a:rPr>
                        <a:t>정수</a:t>
                      </a:r>
                      <a:r>
                        <a:rPr lang="en-US" altLang="ko-KR" sz="1600" b="0" dirty="0">
                          <a:latin typeface="Consolas" panose="020B0609020204030204" pitchFamily="49" charset="0"/>
                          <a:ea typeface="+mn-ea"/>
                        </a:rPr>
                        <a:t>, </a:t>
                      </a:r>
                      <a:r>
                        <a:rPr lang="ko-KR" altLang="en-US" sz="1600" b="0" dirty="0">
                          <a:latin typeface="Consolas" panose="020B0609020204030204" pitchFamily="49" charset="0"/>
                          <a:ea typeface="+mn-ea"/>
                        </a:rPr>
                        <a:t>실수</a:t>
                      </a:r>
                      <a:r>
                        <a:rPr lang="en-US" altLang="ko-KR" sz="1600" b="0" dirty="0">
                          <a:latin typeface="Consolas" panose="020B0609020204030204" pitchFamily="49" charset="0"/>
                          <a:ea typeface="+mn-ea"/>
                        </a:rPr>
                        <a:t>)</a:t>
                      </a:r>
                      <a:endParaRPr lang="ko-KR" altLang="en-US" sz="1600" b="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Consolas" panose="020B0609020204030204" pitchFamily="49" charset="0"/>
                          <a:ea typeface="+mn-ea"/>
                        </a:rPr>
                        <a:t> 1, 123, 3.14, 0.1</a:t>
                      </a:r>
                      <a:endParaRPr lang="ko-KR" altLang="en-US" sz="1600" b="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Consolas" panose="020B0609020204030204" pitchFamily="49" charset="0"/>
                          <a:ea typeface="+mn-ea"/>
                        </a:rPr>
                        <a:t> 0, 0.0</a:t>
                      </a:r>
                      <a:endParaRPr lang="ko-KR" altLang="en-US" sz="1600" b="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/>
                </a:tc>
                <a:extLst>
                  <a:ext uri="{0D108BD9-81ED-4DB2-BD59-A6C34878D82A}">
                    <a16:rowId xmlns:a16="http://schemas.microsoft.com/office/drawing/2014/main" val="1686772011"/>
                  </a:ext>
                </a:extLst>
              </a:tr>
              <a:tr h="33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Consolas" panose="020B0609020204030204" pitchFamily="49" charset="0"/>
                          <a:ea typeface="+mn-ea"/>
                        </a:rPr>
                        <a:t> </a:t>
                      </a:r>
                      <a:r>
                        <a:rPr lang="ko-KR" altLang="en-US" sz="1600" b="0" dirty="0">
                          <a:latin typeface="Consolas" panose="020B0609020204030204" pitchFamily="49" charset="0"/>
                          <a:ea typeface="+mn-ea"/>
                        </a:rPr>
                        <a:t>문자열</a:t>
                      </a: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Consolas" panose="020B0609020204030204" pitchFamily="49" charset="0"/>
                          <a:ea typeface="+mn-ea"/>
                        </a:rPr>
                        <a:t> "0", " ", "</a:t>
                      </a:r>
                      <a:r>
                        <a:rPr lang="en-US" altLang="ko-KR" sz="1600" b="0" dirty="0" err="1">
                          <a:latin typeface="Consolas" panose="020B0609020204030204" pitchFamily="49" charset="0"/>
                          <a:ea typeface="+mn-ea"/>
                        </a:rPr>
                        <a:t>yonsei</a:t>
                      </a:r>
                      <a:r>
                        <a:rPr lang="en-US" altLang="ko-KR" sz="1600" b="0" dirty="0">
                          <a:latin typeface="Consolas" panose="020B0609020204030204" pitchFamily="49" charset="0"/>
                          <a:ea typeface="+mn-ea"/>
                        </a:rPr>
                        <a:t>"</a:t>
                      </a:r>
                      <a:endParaRPr lang="ko-KR" altLang="en-US" sz="1600" b="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Consolas" panose="020B0609020204030204" pitchFamily="49" charset="0"/>
                          <a:ea typeface="+mn-ea"/>
                        </a:rPr>
                        <a:t> ""</a:t>
                      </a:r>
                      <a:endParaRPr lang="ko-KR" altLang="en-US" sz="1600" b="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/>
                </a:tc>
                <a:extLst>
                  <a:ext uri="{0D108BD9-81ED-4DB2-BD59-A6C34878D82A}">
                    <a16:rowId xmlns:a16="http://schemas.microsoft.com/office/drawing/2014/main" val="4187986478"/>
                  </a:ext>
                </a:extLst>
              </a:tr>
              <a:tr h="33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Consolas" panose="020B0609020204030204" pitchFamily="49" charset="0"/>
                          <a:ea typeface="+mn-ea"/>
                        </a:rPr>
                        <a:t> </a:t>
                      </a:r>
                      <a:r>
                        <a:rPr lang="ko-KR" altLang="en-US" sz="1600" b="0" dirty="0">
                          <a:latin typeface="Consolas" panose="020B0609020204030204" pitchFamily="49" charset="0"/>
                          <a:ea typeface="+mn-ea"/>
                        </a:rPr>
                        <a:t>리스트</a:t>
                      </a: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Consolas" panose="020B0609020204030204" pitchFamily="49" charset="0"/>
                          <a:ea typeface="+mn-ea"/>
                        </a:rPr>
                        <a:t> [0], [""], [10, 20]</a:t>
                      </a:r>
                      <a:endParaRPr lang="ko-KR" altLang="en-US" sz="1600" b="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Consolas" panose="020B0609020204030204" pitchFamily="49" charset="0"/>
                          <a:ea typeface="+mn-ea"/>
                        </a:rPr>
                        <a:t> []</a:t>
                      </a:r>
                      <a:endParaRPr lang="ko-KR" altLang="en-US" sz="1600" b="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/>
                </a:tc>
                <a:extLst>
                  <a:ext uri="{0D108BD9-81ED-4DB2-BD59-A6C34878D82A}">
                    <a16:rowId xmlns:a16="http://schemas.microsoft.com/office/drawing/2014/main" val="1744682564"/>
                  </a:ext>
                </a:extLst>
              </a:tr>
              <a:tr h="33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Consolas" panose="020B0609020204030204" pitchFamily="49" charset="0"/>
                          <a:ea typeface="+mn-ea"/>
                        </a:rPr>
                        <a:t> </a:t>
                      </a:r>
                      <a:r>
                        <a:rPr lang="ko-KR" altLang="en-US" sz="1600" b="0" dirty="0" err="1">
                          <a:latin typeface="Consolas" panose="020B0609020204030204" pitchFamily="49" charset="0"/>
                          <a:ea typeface="+mn-ea"/>
                        </a:rPr>
                        <a:t>튜플</a:t>
                      </a:r>
                      <a:r>
                        <a:rPr lang="en-US" altLang="ko-KR" sz="1600" b="0" dirty="0">
                          <a:latin typeface="Consolas" panose="020B0609020204030204" pitchFamily="49" charset="0"/>
                          <a:ea typeface="+mn-ea"/>
                        </a:rPr>
                        <a:t>, </a:t>
                      </a:r>
                      <a:r>
                        <a:rPr lang="ko-KR" altLang="en-US" sz="1600" b="0" dirty="0">
                          <a:latin typeface="Consolas" panose="020B0609020204030204" pitchFamily="49" charset="0"/>
                          <a:ea typeface="+mn-ea"/>
                        </a:rPr>
                        <a:t>셋</a:t>
                      </a:r>
                      <a:r>
                        <a:rPr lang="en-US" altLang="ko-KR" sz="1600" b="0" dirty="0">
                          <a:latin typeface="Consolas" panose="020B0609020204030204" pitchFamily="49" charset="0"/>
                          <a:ea typeface="+mn-ea"/>
                        </a:rPr>
                        <a:t>, </a:t>
                      </a:r>
                      <a:r>
                        <a:rPr lang="ko-KR" altLang="en-US" sz="1600" b="0" dirty="0">
                          <a:latin typeface="Consolas" panose="020B0609020204030204" pitchFamily="49" charset="0"/>
                          <a:ea typeface="+mn-ea"/>
                        </a:rPr>
                        <a:t>사전</a:t>
                      </a: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Consolas" panose="020B0609020204030204" pitchFamily="49" charset="0"/>
                          <a:ea typeface="+mn-ea"/>
                        </a:rPr>
                        <a:t> (1,2), {1,2}, {1:'one'}</a:t>
                      </a:r>
                      <a:endParaRPr lang="ko-KR" altLang="en-US" sz="1600" b="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Consolas" panose="020B0609020204030204" pitchFamily="49" charset="0"/>
                          <a:ea typeface="+mn-ea"/>
                        </a:rPr>
                        <a:t> (), {}</a:t>
                      </a:r>
                      <a:endParaRPr lang="ko-KR" altLang="en-US" sz="1600" b="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0999" marR="90999" marT="45500" marB="45500"/>
                </a:tc>
                <a:extLst>
                  <a:ext uri="{0D108BD9-81ED-4DB2-BD59-A6C34878D82A}">
                    <a16:rowId xmlns:a16="http://schemas.microsoft.com/office/drawing/2014/main" val="41917711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4ED3A93-EBBD-4D5E-84D0-CDCD879BB59C}"/>
              </a:ext>
            </a:extLst>
          </p:cNvPr>
          <p:cNvSpPr txBox="1"/>
          <p:nvPr/>
        </p:nvSpPr>
        <p:spPr>
          <a:xfrm>
            <a:off x="1337134" y="4161655"/>
            <a:ext cx="3798009" cy="18351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592" dirty="0">
                <a:solidFill>
                  <a:srgbClr val="7030A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bool</a:t>
            </a:r>
            <a:r>
              <a:rPr lang="en-US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(10+20)</a:t>
            </a:r>
          </a:p>
          <a:p>
            <a:pPr>
              <a:lnSpc>
                <a:spcPct val="120000"/>
              </a:lnSpc>
            </a:pPr>
            <a:r>
              <a:rPr lang="en-US" altLang="ko-KR" sz="1592" dirty="0">
                <a:solidFill>
                  <a:schemeClr val="accent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True</a:t>
            </a:r>
          </a:p>
          <a:p>
            <a:pPr>
              <a:lnSpc>
                <a:spcPct val="120000"/>
              </a:lnSpc>
            </a:pPr>
            <a:r>
              <a:rPr lang="en-US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592" dirty="0">
                <a:solidFill>
                  <a:srgbClr val="7030A0"/>
                </a:solidFill>
                <a:latin typeface="Consolas" panose="020B0609020204030204" pitchFamily="49" charset="0"/>
                <a:ea typeface="+mj-ea"/>
              </a:rPr>
              <a:t>bool</a:t>
            </a:r>
            <a:r>
              <a:rPr lang="en-US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(</a:t>
            </a:r>
            <a:r>
              <a:rPr lang="en-US" altLang="ko-KR" sz="1592" dirty="0">
                <a:solidFill>
                  <a:schemeClr val="accent6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"</a:t>
            </a:r>
            <a:r>
              <a:rPr lang="en-US" altLang="ko-KR" sz="1592" dirty="0" err="1">
                <a:solidFill>
                  <a:schemeClr val="accent6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yonsei</a:t>
            </a:r>
            <a:r>
              <a:rPr lang="en-US" altLang="ko-KR" sz="1592" dirty="0">
                <a:solidFill>
                  <a:schemeClr val="accent6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"</a:t>
            </a:r>
            <a:r>
              <a:rPr lang="en-US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592" dirty="0">
                <a:solidFill>
                  <a:schemeClr val="accent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True</a:t>
            </a:r>
          </a:p>
          <a:p>
            <a:pPr>
              <a:lnSpc>
                <a:spcPct val="120000"/>
              </a:lnSpc>
            </a:pPr>
            <a:r>
              <a:rPr lang="en-US" altLang="ko-KR" sz="1592" dirty="0"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-US" altLang="ko-KR" sz="1592" dirty="0">
                <a:solidFill>
                  <a:srgbClr val="7030A0"/>
                </a:solidFill>
                <a:latin typeface="Consolas" panose="020B0609020204030204" pitchFamily="49" charset="0"/>
              </a:rPr>
              <a:t>bool</a:t>
            </a:r>
            <a:r>
              <a:rPr lang="en-US" altLang="ko-KR" sz="1592" dirty="0">
                <a:latin typeface="Consolas" panose="020B0609020204030204" pitchFamily="49" charset="0"/>
                <a:cs typeface="Consolas" panose="020B0609020204030204" pitchFamily="49" charset="0"/>
              </a:rPr>
              <a:t>([0])</a:t>
            </a:r>
          </a:p>
          <a:p>
            <a:pPr>
              <a:lnSpc>
                <a:spcPct val="120000"/>
              </a:lnSpc>
            </a:pPr>
            <a:r>
              <a:rPr lang="en-US" altLang="ko-KR" sz="1592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65F261-1DFB-4EEC-A03B-E6B0C6C691BB}"/>
              </a:ext>
            </a:extLst>
          </p:cNvPr>
          <p:cNvSpPr txBox="1"/>
          <p:nvPr/>
        </p:nvSpPr>
        <p:spPr>
          <a:xfrm>
            <a:off x="5497110" y="4161656"/>
            <a:ext cx="3798009" cy="18351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92" dirty="0"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-US" altLang="ko-KR" sz="1592" dirty="0">
                <a:solidFill>
                  <a:srgbClr val="7030A0"/>
                </a:solidFill>
                <a:latin typeface="Consolas" panose="020B0609020204030204" pitchFamily="49" charset="0"/>
              </a:rPr>
              <a:t>bool</a:t>
            </a:r>
            <a:r>
              <a:rPr lang="en-US" altLang="ko-KR" sz="1592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592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ko-KR" sz="1592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592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altLang="ko-KR" sz="1592" dirty="0"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592" dirty="0">
                <a:solidFill>
                  <a:srgbClr val="7030A0"/>
                </a:solidFill>
                <a:latin typeface="Consolas" panose="020B0609020204030204" pitchFamily="49" charset="0"/>
                <a:ea typeface="+mj-ea"/>
              </a:rPr>
              <a:t>bool</a:t>
            </a:r>
            <a:r>
              <a:rPr lang="en-US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(</a:t>
            </a:r>
            <a:r>
              <a:rPr lang="en-US" altLang="ko-KR" sz="1592" dirty="0">
                <a:solidFill>
                  <a:schemeClr val="accent6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""</a:t>
            </a:r>
            <a:r>
              <a:rPr lang="en-US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592" dirty="0">
                <a:solidFill>
                  <a:schemeClr val="accent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False</a:t>
            </a:r>
          </a:p>
          <a:p>
            <a:pPr>
              <a:lnSpc>
                <a:spcPct val="120000"/>
              </a:lnSpc>
            </a:pPr>
            <a:r>
              <a:rPr lang="en-US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592" dirty="0">
                <a:solidFill>
                  <a:srgbClr val="7030A0"/>
                </a:solidFill>
                <a:latin typeface="Consolas" panose="020B0609020204030204" pitchFamily="49" charset="0"/>
                <a:ea typeface="+mj-ea"/>
              </a:rPr>
              <a:t>bool</a:t>
            </a:r>
            <a:r>
              <a:rPr lang="en-US" altLang="ko-KR" sz="1592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([])</a:t>
            </a:r>
          </a:p>
          <a:p>
            <a:pPr>
              <a:lnSpc>
                <a:spcPct val="120000"/>
              </a:lnSpc>
            </a:pPr>
            <a:r>
              <a:rPr lang="en-US" altLang="ko-KR" sz="1592" dirty="0">
                <a:solidFill>
                  <a:schemeClr val="accent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974019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E0DAA7-E6CE-E14C-954A-FCA3CC47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22" y="2700687"/>
            <a:ext cx="10660616" cy="1232384"/>
          </a:xfrm>
        </p:spPr>
        <p:txBody>
          <a:bodyPr/>
          <a:lstStyle/>
          <a:p>
            <a:r>
              <a:rPr kumimoji="1" lang="ko-KR" altLang="en-US" dirty="0"/>
              <a:t>인덱싱과 </a:t>
            </a:r>
            <a:r>
              <a:rPr kumimoji="1" lang="ko-KR" altLang="en-US" dirty="0" err="1"/>
              <a:t>슬라이싱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43923014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</a:t>
            </a:r>
            <a:r>
              <a:rPr lang="en-US" altLang="ko-KR" dirty="0"/>
              <a:t>(condition) - </a:t>
            </a:r>
            <a:r>
              <a:rPr lang="ko-KR" altLang="en-US" dirty="0"/>
              <a:t>관계연산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관계 연산자의 결과값</a:t>
            </a:r>
            <a:endParaRPr lang="en-US" altLang="ko-KR" dirty="0"/>
          </a:p>
          <a:p>
            <a:pPr lvl="1"/>
            <a:r>
              <a:rPr lang="ko-KR" altLang="en-US" dirty="0"/>
              <a:t>관계 수식은 </a:t>
            </a:r>
            <a:r>
              <a:rPr lang="en-US" altLang="ko-KR" dirty="0"/>
              <a:t>True</a:t>
            </a:r>
            <a:r>
              <a:rPr lang="ko-KR" altLang="en-US" dirty="0"/>
              <a:t>나 </a:t>
            </a:r>
            <a:r>
              <a:rPr lang="en-US" altLang="ko-KR" dirty="0"/>
              <a:t>False</a:t>
            </a:r>
            <a:r>
              <a:rPr lang="ko-KR" altLang="en-US" dirty="0"/>
              <a:t>를 생성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347579" y="2634838"/>
            <a:ext cx="2886125" cy="2087655"/>
            <a:chOff x="1174937" y="1944332"/>
            <a:chExt cx="2900097" cy="2262849"/>
          </a:xfrm>
        </p:grpSpPr>
        <p:sp>
          <p:nvSpPr>
            <p:cNvPr id="13" name="순서도: 대체 처리 12"/>
            <p:cNvSpPr/>
            <p:nvPr/>
          </p:nvSpPr>
          <p:spPr>
            <a:xfrm>
              <a:off x="1685148" y="3792728"/>
              <a:ext cx="2205245" cy="414453"/>
            </a:xfrm>
            <a:prstGeom prst="flowChartAlternateProcess">
              <a:avLst/>
            </a:prstGeom>
            <a:noFill/>
            <a:ln>
              <a:solidFill>
                <a:srgbClr val="E1C4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388" dirty="0">
                  <a:solidFill>
                    <a:srgbClr val="000000"/>
                  </a:solidFill>
                </a:rPr>
                <a:t>결과값</a:t>
              </a:r>
              <a:r>
                <a:rPr lang="en-US" altLang="ko-KR" sz="2388" dirty="0">
                  <a:solidFill>
                    <a:srgbClr val="000000"/>
                  </a:solidFill>
                </a:rPr>
                <a:t>: True</a:t>
              </a:r>
              <a:endParaRPr lang="ko-KR" altLang="en-US" sz="2388" dirty="0">
                <a:solidFill>
                  <a:srgbClr val="000000"/>
                </a:solidFill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174937" y="1944332"/>
              <a:ext cx="2900097" cy="1620179"/>
              <a:chOff x="2834683" y="1654047"/>
              <a:chExt cx="2900097" cy="1620179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2"/>
              <a:srcRect l="1604" t="4775" r="56066" b="45979"/>
              <a:stretch/>
            </p:blipFill>
            <p:spPr>
              <a:xfrm>
                <a:off x="2834683" y="1654047"/>
                <a:ext cx="2900097" cy="1620179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2"/>
              <a:srcRect l="4908" t="18960" r="59903" b="58135"/>
              <a:stretch/>
            </p:blipFill>
            <p:spPr>
              <a:xfrm>
                <a:off x="2975160" y="2016472"/>
                <a:ext cx="2581512" cy="900100"/>
              </a:xfrm>
              <a:prstGeom prst="rect">
                <a:avLst/>
              </a:prstGeom>
            </p:spPr>
          </p:pic>
        </p:grpSp>
      </p:grpSp>
      <p:grpSp>
        <p:nvGrpSpPr>
          <p:cNvPr id="21" name="그룹 20"/>
          <p:cNvGrpSpPr/>
          <p:nvPr/>
        </p:nvGrpSpPr>
        <p:grpSpPr>
          <a:xfrm>
            <a:off x="4997952" y="2639404"/>
            <a:ext cx="3090384" cy="1961755"/>
            <a:chOff x="4839360" y="1851846"/>
            <a:chExt cx="3105345" cy="2155162"/>
          </a:xfrm>
        </p:grpSpPr>
        <p:sp>
          <p:nvSpPr>
            <p:cNvPr id="14" name="순서도: 대체 처리 13"/>
            <p:cNvSpPr/>
            <p:nvPr/>
          </p:nvSpPr>
          <p:spPr>
            <a:xfrm>
              <a:off x="5376375" y="3592555"/>
              <a:ext cx="2205245" cy="414453"/>
            </a:xfrm>
            <a:prstGeom prst="flowChartAlternateProcess">
              <a:avLst/>
            </a:prstGeom>
            <a:noFill/>
            <a:ln>
              <a:solidFill>
                <a:srgbClr val="FFDD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388" dirty="0">
                  <a:solidFill>
                    <a:srgbClr val="000000"/>
                  </a:solidFill>
                </a:rPr>
                <a:t>결과값</a:t>
              </a:r>
              <a:r>
                <a:rPr lang="en-US" altLang="ko-KR" sz="2388" dirty="0">
                  <a:solidFill>
                    <a:srgbClr val="000000"/>
                  </a:solidFill>
                </a:rPr>
                <a:t>: False</a:t>
              </a:r>
              <a:endParaRPr lang="ko-KR" altLang="en-US" sz="2388" dirty="0">
                <a:solidFill>
                  <a:srgbClr val="000000"/>
                </a:solidFill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4839360" y="1851846"/>
              <a:ext cx="3105345" cy="1620179"/>
              <a:chOff x="4753406" y="1398741"/>
              <a:chExt cx="3105345" cy="1620179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 rotWithShape="1">
              <a:blip r:embed="rId2"/>
              <a:srcRect l="1604" t="4775" r="56066" b="45979"/>
              <a:stretch/>
            </p:blipFill>
            <p:spPr>
              <a:xfrm>
                <a:off x="4753406" y="1398741"/>
                <a:ext cx="3105345" cy="1620179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2"/>
              <a:srcRect l="59065" t="18960" r="4296" b="58135"/>
              <a:stretch/>
            </p:blipFill>
            <p:spPr>
              <a:xfrm>
                <a:off x="5049137" y="1772095"/>
                <a:ext cx="2687814" cy="900100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6204185" y="1962867"/>
                <a:ext cx="517055" cy="511355"/>
              </a:xfrm>
              <a:prstGeom prst="rect">
                <a:avLst/>
              </a:prstGeom>
              <a:solidFill>
                <a:srgbClr val="B8E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990" b="1" dirty="0">
                    <a:solidFill>
                      <a:srgbClr val="000000"/>
                    </a:solidFill>
                  </a:rPr>
                  <a:t>==</a:t>
                </a:r>
                <a:endParaRPr lang="ko-KR" altLang="en-US" sz="1990" b="1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205011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</a:t>
            </a:r>
            <a:r>
              <a:rPr lang="en-US" altLang="ko-KR" dirty="0"/>
              <a:t>(condition) - </a:t>
            </a:r>
            <a:r>
              <a:rPr lang="ko-KR" altLang="en-US" dirty="0"/>
              <a:t>관계연산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관계 연산자 </a:t>
            </a:r>
            <a:r>
              <a:rPr lang="en-US" altLang="ko-KR" dirty="0"/>
              <a:t>(Relational Operators)</a:t>
            </a:r>
          </a:p>
          <a:p>
            <a:pPr lvl="1"/>
            <a:r>
              <a:rPr lang="ko-KR" altLang="en-US" dirty="0"/>
              <a:t>두 값을 비교하는 연산자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결과는 </a:t>
            </a:r>
            <a:r>
              <a:rPr lang="en-US" altLang="ko-KR" dirty="0"/>
              <a:t>True(</a:t>
            </a:r>
            <a:r>
              <a:rPr lang="ko-KR" altLang="en-US" dirty="0"/>
              <a:t>참</a:t>
            </a:r>
            <a:r>
              <a:rPr lang="en-US" altLang="ko-KR" dirty="0"/>
              <a:t>) </a:t>
            </a:r>
            <a:r>
              <a:rPr lang="ko-KR" altLang="en-US" dirty="0"/>
              <a:t>또는 </a:t>
            </a:r>
            <a:r>
              <a:rPr lang="en-US" altLang="ko-KR" dirty="0"/>
              <a:t>False(</a:t>
            </a:r>
            <a:r>
              <a:rPr lang="ko-KR" altLang="en-US" dirty="0"/>
              <a:t>거짓</a:t>
            </a:r>
            <a:r>
              <a:rPr lang="en-US" altLang="ko-KR" dirty="0"/>
              <a:t>).</a:t>
            </a:r>
          </a:p>
          <a:p>
            <a:pPr lvl="1"/>
            <a:r>
              <a:rPr lang="en-US" altLang="ko-KR" dirty="0"/>
              <a:t>If</a:t>
            </a:r>
            <a:r>
              <a:rPr lang="ko-KR" altLang="en-US" dirty="0"/>
              <a:t>문에서 조건이 참인지 거짓인지 판단할 때 사용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386111" y="3429000"/>
          <a:ext cx="7222724" cy="281308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3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8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8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18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operator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example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8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x </a:t>
                      </a:r>
                      <a:r>
                        <a:rPr lang="en-US" altLang="ko-KR" sz="20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==</a:t>
                      </a:r>
                      <a:r>
                        <a:rPr lang="en-US" altLang="ko-K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y</a:t>
                      </a:r>
                      <a:endParaRPr lang="en-US" altLang="ko-KR" sz="2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/>
                </a:tc>
                <a:tc>
                  <a:txBody>
                    <a:bodyPr/>
                    <a:lstStyle/>
                    <a:p>
                      <a:pPr marL="72000" indent="144000" algn="l" rtl="0" fontAlgn="ctr"/>
                      <a:r>
                        <a:rPr lang="en-US" sz="2000" u="none" strike="noStrike" dirty="0">
                          <a:effectLst/>
                        </a:rPr>
                        <a:t>equal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/>
                </a:tc>
                <a:tc>
                  <a:txBody>
                    <a:bodyPr/>
                    <a:lstStyle/>
                    <a:p>
                      <a:pPr indent="144000" algn="l" rtl="0" fontAlgn="ctr"/>
                      <a:r>
                        <a:rPr lang="en-US" sz="2000" u="none" strike="noStrike" dirty="0">
                          <a:effectLst/>
                        </a:rPr>
                        <a:t> 5 == 7   </a:t>
                      </a: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# False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8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x </a:t>
                      </a:r>
                      <a:r>
                        <a:rPr lang="en-US" altLang="ko-KR" sz="2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!= </a:t>
                      </a:r>
                      <a:r>
                        <a:rPr lang="en-US" altLang="ko-K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endParaRPr lang="en-US" altLang="ko-KR" sz="2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/>
                </a:tc>
                <a:tc>
                  <a:txBody>
                    <a:bodyPr/>
                    <a:lstStyle/>
                    <a:p>
                      <a:pPr marL="72000" indent="144000" algn="l" rtl="0" fontAlgn="ctr"/>
                      <a:r>
                        <a:rPr lang="en-US" sz="2000" u="none" strike="noStrike" dirty="0">
                          <a:effectLst/>
                        </a:rPr>
                        <a:t>not equal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/>
                </a:tc>
                <a:tc>
                  <a:txBody>
                    <a:bodyPr/>
                    <a:lstStyle/>
                    <a:p>
                      <a:pPr indent="144000" algn="l" rtl="0" fontAlgn="ctr"/>
                      <a:r>
                        <a:rPr lang="en-US" sz="2000" u="none" strike="noStrike" dirty="0">
                          <a:effectLst/>
                        </a:rPr>
                        <a:t> 5 != 7    </a:t>
                      </a: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# True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8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x </a:t>
                      </a:r>
                      <a:r>
                        <a:rPr lang="en-US" altLang="ko-KR" sz="2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&gt;</a:t>
                      </a:r>
                      <a:r>
                        <a:rPr lang="en-US" altLang="ko-K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y</a:t>
                      </a:r>
                      <a:endParaRPr lang="en-US" altLang="ko-KR" sz="2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/>
                </a:tc>
                <a:tc>
                  <a:txBody>
                    <a:bodyPr/>
                    <a:lstStyle/>
                    <a:p>
                      <a:pPr marL="72000" indent="144000" algn="l" rtl="0" fontAlgn="ctr"/>
                      <a:r>
                        <a:rPr lang="en-US" sz="2000" u="none" strike="noStrike" dirty="0">
                          <a:effectLst/>
                        </a:rPr>
                        <a:t>greater than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/>
                </a:tc>
                <a:tc>
                  <a:txBody>
                    <a:bodyPr/>
                    <a:lstStyle/>
                    <a:p>
                      <a:pPr indent="144000" algn="l" rtl="0" fontAlgn="ctr"/>
                      <a:r>
                        <a:rPr lang="en-US" sz="2000" u="none" strike="noStrike" dirty="0">
                          <a:effectLst/>
                        </a:rPr>
                        <a:t> 5 &gt; 7     </a:t>
                      </a: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# False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8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x </a:t>
                      </a:r>
                      <a:r>
                        <a:rPr lang="en-US" altLang="ko-KR" sz="2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&lt;</a:t>
                      </a:r>
                      <a:r>
                        <a:rPr lang="en-US" altLang="ko-K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y</a:t>
                      </a:r>
                      <a:endParaRPr lang="en-US" altLang="ko-KR" sz="2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/>
                </a:tc>
                <a:tc>
                  <a:txBody>
                    <a:bodyPr/>
                    <a:lstStyle/>
                    <a:p>
                      <a:pPr marL="72000" indent="144000" algn="l" rtl="0" fontAlgn="ctr"/>
                      <a:r>
                        <a:rPr lang="en-US" sz="2000" u="none" strike="noStrike" dirty="0">
                          <a:effectLst/>
                        </a:rPr>
                        <a:t>less than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/>
                </a:tc>
                <a:tc>
                  <a:txBody>
                    <a:bodyPr/>
                    <a:lstStyle/>
                    <a:p>
                      <a:pPr indent="144000" algn="l" rtl="0" fontAlgn="ctr"/>
                      <a:r>
                        <a:rPr lang="en-US" sz="2000" u="none" strike="noStrike" dirty="0">
                          <a:effectLst/>
                        </a:rPr>
                        <a:t> 5 &lt; 7     </a:t>
                      </a: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# True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8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x </a:t>
                      </a:r>
                      <a:r>
                        <a:rPr lang="en-US" altLang="ko-KR" sz="2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&gt;=</a:t>
                      </a:r>
                      <a:r>
                        <a:rPr lang="en-US" altLang="ko-K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y</a:t>
                      </a:r>
                      <a:endParaRPr lang="en-US" altLang="ko-KR" sz="2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/>
                </a:tc>
                <a:tc>
                  <a:txBody>
                    <a:bodyPr/>
                    <a:lstStyle/>
                    <a:p>
                      <a:pPr marL="72000" indent="144000" algn="l" rtl="0" fontAlgn="ctr"/>
                      <a:r>
                        <a:rPr lang="en-US" sz="2000" u="none" strike="noStrike" dirty="0">
                          <a:effectLst/>
                        </a:rPr>
                        <a:t>greater than or equal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/>
                </a:tc>
                <a:tc>
                  <a:txBody>
                    <a:bodyPr/>
                    <a:lstStyle/>
                    <a:p>
                      <a:pPr indent="144000" algn="l" rtl="0" fontAlgn="ctr"/>
                      <a:r>
                        <a:rPr lang="en-US" sz="2000" u="none" strike="noStrike" dirty="0">
                          <a:effectLst/>
                        </a:rPr>
                        <a:t> 5 &gt;= 7    </a:t>
                      </a: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# False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8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x </a:t>
                      </a:r>
                      <a:r>
                        <a:rPr lang="en-US" altLang="ko-KR" sz="2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&lt;=</a:t>
                      </a:r>
                      <a:r>
                        <a:rPr lang="en-US" altLang="ko-KR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y</a:t>
                      </a:r>
                      <a:endParaRPr lang="en-US" altLang="ko-KR" sz="2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/>
                </a:tc>
                <a:tc>
                  <a:txBody>
                    <a:bodyPr/>
                    <a:lstStyle/>
                    <a:p>
                      <a:pPr marL="72000" indent="144000" algn="l" rtl="0" fontAlgn="ctr"/>
                      <a:r>
                        <a:rPr lang="en-US" sz="2000" u="none" strike="noStrike" dirty="0">
                          <a:effectLst/>
                        </a:rPr>
                        <a:t>less than or equal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/>
                </a:tc>
                <a:tc>
                  <a:txBody>
                    <a:bodyPr/>
                    <a:lstStyle/>
                    <a:p>
                      <a:pPr indent="144000" algn="l" rtl="0" fontAlgn="ctr"/>
                      <a:r>
                        <a:rPr lang="en-US" sz="2000" u="none" strike="noStrike" dirty="0">
                          <a:effectLst/>
                        </a:rPr>
                        <a:t> 5 &lt;= 7    </a:t>
                      </a: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# True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30382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</a:t>
            </a:r>
            <a:r>
              <a:rPr lang="en-US" altLang="ko-KR" dirty="0"/>
              <a:t>(condition) - </a:t>
            </a:r>
            <a:r>
              <a:rPr lang="ko-KR" altLang="en-US" dirty="0"/>
              <a:t>관계연산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/>
              <a:t>실수</a:t>
            </a:r>
            <a:r>
              <a:rPr lang="en-US" altLang="ko-KR" sz="2000" dirty="0"/>
              <a:t>/</a:t>
            </a:r>
            <a:r>
              <a:rPr lang="ko-KR" altLang="en-US" sz="2000" dirty="0"/>
              <a:t>정수 혼합</a:t>
            </a:r>
            <a:r>
              <a:rPr lang="en-US" altLang="ko-KR" sz="2000" dirty="0"/>
              <a:t>, </a:t>
            </a:r>
            <a:r>
              <a:rPr lang="ko-KR" altLang="en-US" sz="2000" dirty="0"/>
              <a:t>문자열 에서도 </a:t>
            </a:r>
            <a:r>
              <a:rPr lang="ko-KR" altLang="en-US" sz="2000" dirty="0" err="1"/>
              <a:t>조건문</a:t>
            </a:r>
            <a:r>
              <a:rPr lang="ko-KR" altLang="en-US" sz="2000" dirty="0"/>
              <a:t> 사용 가능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그러나 문자열과 실수</a:t>
            </a:r>
            <a:r>
              <a:rPr lang="en-US" altLang="ko-KR" sz="2000" dirty="0"/>
              <a:t>/</a:t>
            </a:r>
            <a:r>
              <a:rPr lang="ko-KR" altLang="en-US" sz="2000" dirty="0"/>
              <a:t>정수는 </a:t>
            </a:r>
            <a:r>
              <a:rPr lang="en-US" altLang="ko-KR" sz="2000" dirty="0"/>
              <a:t>"==" , "!=" </a:t>
            </a:r>
            <a:r>
              <a:rPr lang="ko-KR" altLang="en-US" sz="2000" dirty="0"/>
              <a:t>비교만 가능</a:t>
            </a:r>
            <a:endParaRPr lang="en-US" altLang="ko-KR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251815" y="2224555"/>
            <a:ext cx="6598019" cy="3767414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&gt;&gt;&gt; if </a:t>
            </a:r>
            <a:r>
              <a:rPr lang="en-US" altLang="ko-KR" sz="1990" dirty="0">
                <a:solidFill>
                  <a:srgbClr val="C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1 &lt; 2.0 </a:t>
            </a:r>
            <a:r>
              <a:rPr lang="en-US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: print(True)</a:t>
            </a:r>
          </a:p>
          <a:p>
            <a:r>
              <a:rPr lang="en-US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else: print(False)</a:t>
            </a:r>
          </a:p>
          <a:p>
            <a:r>
              <a:rPr lang="en-US" altLang="ko-KR" sz="199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True</a:t>
            </a:r>
          </a:p>
          <a:p>
            <a:r>
              <a:rPr lang="en-US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&gt;&gt;&gt; if </a:t>
            </a:r>
            <a:r>
              <a:rPr lang="en-US" altLang="ko-KR" sz="1990" dirty="0">
                <a:solidFill>
                  <a:srgbClr val="C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2 == 2.0</a:t>
            </a:r>
            <a:r>
              <a:rPr lang="en-US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 : print(True)</a:t>
            </a:r>
          </a:p>
          <a:p>
            <a:r>
              <a:rPr lang="en-US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else: print(False)</a:t>
            </a:r>
          </a:p>
          <a:p>
            <a:r>
              <a:rPr lang="en-US" altLang="ko-KR" sz="199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True</a:t>
            </a:r>
          </a:p>
          <a:p>
            <a:r>
              <a:rPr lang="en-US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&gt;&gt;&gt; if </a:t>
            </a:r>
            <a:r>
              <a:rPr lang="en-US" altLang="ko-KR" sz="1990" dirty="0">
                <a:solidFill>
                  <a:srgbClr val="C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"big" &lt; "small" </a:t>
            </a:r>
            <a:r>
              <a:rPr lang="en-US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: print(True)</a:t>
            </a:r>
          </a:p>
          <a:p>
            <a:r>
              <a:rPr lang="en-US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else: print(False)</a:t>
            </a:r>
          </a:p>
          <a:p>
            <a:r>
              <a:rPr lang="en-US" altLang="ko-KR" sz="199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True</a:t>
            </a:r>
          </a:p>
          <a:p>
            <a:r>
              <a:rPr lang="en-US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&gt;&gt;&gt; if </a:t>
            </a:r>
            <a:r>
              <a:rPr lang="en-US" altLang="ko-KR" sz="1990" dirty="0">
                <a:solidFill>
                  <a:srgbClr val="C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"one" == 1 </a:t>
            </a:r>
            <a:r>
              <a:rPr lang="en-US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: print(True)</a:t>
            </a:r>
          </a:p>
          <a:p>
            <a:r>
              <a:rPr lang="en-US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else: print(False)</a:t>
            </a:r>
          </a:p>
          <a:p>
            <a:r>
              <a:rPr lang="en-US" altLang="ko-KR" sz="199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False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223957" y="1686785"/>
            <a:ext cx="9013664" cy="1929651"/>
            <a:chOff x="731844" y="1182535"/>
            <a:chExt cx="8663162" cy="1938992"/>
          </a:xfrm>
        </p:grpSpPr>
        <p:grpSp>
          <p:nvGrpSpPr>
            <p:cNvPr id="8" name="그룹 7"/>
            <p:cNvGrpSpPr/>
            <p:nvPr/>
          </p:nvGrpSpPr>
          <p:grpSpPr>
            <a:xfrm>
              <a:off x="4713932" y="1182535"/>
              <a:ext cx="4681074" cy="1938992"/>
              <a:chOff x="4713932" y="1250409"/>
              <a:chExt cx="4681074" cy="193899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649701" y="1250409"/>
                <a:ext cx="2745305" cy="1938992"/>
              </a:xfrm>
              <a:prstGeom prst="rect">
                <a:avLst/>
              </a:prstGeom>
              <a:solidFill>
                <a:srgbClr val="FFFFE5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990" dirty="0">
                    <a:latin typeface="Consolas" panose="020B0609020204030204" pitchFamily="49" charset="0"/>
                    <a:ea typeface="굴림체" panose="020B0609000101010101" pitchFamily="49" charset="-127"/>
                    <a:cs typeface="Courier New" panose="02070309020205020404" pitchFamily="49" charset="0"/>
                  </a:rPr>
                  <a:t>&gt;&gt;&gt; if </a:t>
                </a:r>
                <a:r>
                  <a:rPr lang="en-US" altLang="ko-KR" sz="1990" dirty="0">
                    <a:solidFill>
                      <a:srgbClr val="FF0000"/>
                    </a:solidFill>
                    <a:latin typeface="Consolas" panose="020B0609020204030204" pitchFamily="49" charset="0"/>
                    <a:ea typeface="굴림체" panose="020B0609000101010101" pitchFamily="49" charset="-127"/>
                    <a:cs typeface="Courier New" panose="02070309020205020404" pitchFamily="49" charset="0"/>
                  </a:rPr>
                  <a:t>1 &lt; 2.0</a:t>
                </a:r>
                <a:r>
                  <a:rPr lang="en-US" altLang="ko-KR" sz="1990" dirty="0">
                    <a:latin typeface="Consolas" panose="020B0609020204030204" pitchFamily="49" charset="0"/>
                    <a:ea typeface="굴림체" panose="020B0609000101010101" pitchFamily="49" charset="-127"/>
                    <a:cs typeface="Courier New" panose="02070309020205020404" pitchFamily="49" charset="0"/>
                  </a:rPr>
                  <a:t>:</a:t>
                </a:r>
              </a:p>
              <a:p>
                <a:r>
                  <a:rPr lang="en-US" altLang="ko-KR" sz="1990" dirty="0">
                    <a:latin typeface="Consolas" panose="020B0609020204030204" pitchFamily="49" charset="0"/>
                    <a:ea typeface="굴림체" panose="020B0609000101010101" pitchFamily="49" charset="-127"/>
                    <a:cs typeface="Courier New" panose="02070309020205020404" pitchFamily="49" charset="0"/>
                  </a:rPr>
                  <a:t>	print(True)</a:t>
                </a:r>
              </a:p>
              <a:p>
                <a:r>
                  <a:rPr lang="en-US" altLang="ko-KR" sz="1990" dirty="0">
                    <a:latin typeface="Consolas" panose="020B0609020204030204" pitchFamily="49" charset="0"/>
                    <a:ea typeface="굴림체" panose="020B0609000101010101" pitchFamily="49" charset="-127"/>
                    <a:cs typeface="Courier New" panose="02070309020205020404" pitchFamily="49" charset="0"/>
                  </a:rPr>
                  <a:t>else:</a:t>
                </a:r>
              </a:p>
              <a:p>
                <a:r>
                  <a:rPr lang="en-US" altLang="ko-KR" sz="1990" dirty="0">
                    <a:latin typeface="Consolas" panose="020B0609020204030204" pitchFamily="49" charset="0"/>
                    <a:ea typeface="굴림체" panose="020B0609000101010101" pitchFamily="49" charset="-127"/>
                    <a:cs typeface="Courier New" panose="02070309020205020404" pitchFamily="49" charset="0"/>
                  </a:rPr>
                  <a:t>	print(False)</a:t>
                </a:r>
              </a:p>
              <a:p>
                <a:endParaRPr lang="en-US" altLang="ko-KR" sz="1990" dirty="0"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endParaRPr>
              </a:p>
              <a:p>
                <a:r>
                  <a:rPr lang="en-US" altLang="ko-KR" sz="199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ea typeface="굴림체" panose="020B0609000101010101" pitchFamily="49" charset="-127"/>
                    <a:cs typeface="Courier New" panose="02070309020205020404" pitchFamily="49" charset="0"/>
                  </a:rPr>
                  <a:t>True</a:t>
                </a:r>
              </a:p>
            </p:txBody>
          </p:sp>
          <p:sp>
            <p:nvSpPr>
              <p:cNvPr id="5" name="오른쪽 화살표 4"/>
              <p:cNvSpPr/>
              <p:nvPr/>
            </p:nvSpPr>
            <p:spPr>
              <a:xfrm>
                <a:off x="4713932" y="1977405"/>
                <a:ext cx="1846480" cy="468544"/>
              </a:xfrm>
              <a:prstGeom prst="rightArrow">
                <a:avLst/>
              </a:prstGeom>
              <a:solidFill>
                <a:srgbClr val="FFFFE5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731844" y="1700993"/>
              <a:ext cx="3892799" cy="1015663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199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endParaRPr>
            </a:p>
            <a:p>
              <a:endParaRPr lang="en-US" altLang="ko-KR" sz="199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endParaRPr>
            </a:p>
            <a:p>
              <a:endParaRPr lang="en-US" altLang="ko-KR" sz="199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183326" y="4040386"/>
            <a:ext cx="9041055" cy="1038630"/>
            <a:chOff x="174756" y="1075444"/>
            <a:chExt cx="8770793" cy="1118369"/>
          </a:xfrm>
        </p:grpSpPr>
        <p:grpSp>
          <p:nvGrpSpPr>
            <p:cNvPr id="12" name="그룹 11"/>
            <p:cNvGrpSpPr/>
            <p:nvPr/>
          </p:nvGrpSpPr>
          <p:grpSpPr>
            <a:xfrm>
              <a:off x="5422545" y="1105442"/>
              <a:ext cx="3523004" cy="1088371"/>
              <a:chOff x="5422545" y="1173316"/>
              <a:chExt cx="3523004" cy="1088371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6200244" y="1173316"/>
                <a:ext cx="2745305" cy="1088371"/>
              </a:xfrm>
              <a:prstGeom prst="rect">
                <a:avLst/>
              </a:prstGeom>
              <a:solidFill>
                <a:srgbClr val="FFFFE5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990" dirty="0">
                    <a:latin typeface="Consolas" panose="020B0609020204030204" pitchFamily="49" charset="0"/>
                    <a:ea typeface="굴림체" panose="020B0609000101010101" pitchFamily="49" charset="-127"/>
                    <a:cs typeface="Courier New" panose="02070309020205020404" pitchFamily="49" charset="0"/>
                  </a:rPr>
                  <a:t>문자 순으로 비교</a:t>
                </a:r>
                <a:endParaRPr lang="en-US" altLang="ko-KR" sz="1990" dirty="0"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endParaRPr>
              </a:p>
              <a:p>
                <a:r>
                  <a:rPr lang="en-US" altLang="ko-KR" sz="199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ea typeface="굴림체" panose="020B0609000101010101" pitchFamily="49" charset="-127"/>
                    <a:cs typeface="Courier New" panose="02070309020205020404" pitchFamily="49" charset="0"/>
                  </a:rPr>
                  <a:t>a &lt; b &lt; c ..</a:t>
                </a:r>
              </a:p>
              <a:p>
                <a:r>
                  <a:rPr lang="ko-KR" altLang="en-US" sz="199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ea typeface="굴림체" panose="020B0609000101010101" pitchFamily="49" charset="-127"/>
                    <a:cs typeface="Courier New" panose="02070309020205020404" pitchFamily="49" charset="0"/>
                  </a:rPr>
                  <a:t>가 </a:t>
                </a:r>
                <a:r>
                  <a:rPr lang="en-US" altLang="ko-KR" sz="199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ea typeface="굴림체" panose="020B0609000101010101" pitchFamily="49" charset="-127"/>
                    <a:cs typeface="Courier New" panose="02070309020205020404" pitchFamily="49" charset="0"/>
                  </a:rPr>
                  <a:t>&lt; </a:t>
                </a:r>
                <a:r>
                  <a:rPr lang="ko-KR" altLang="en-US" sz="199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ea typeface="굴림체" panose="020B0609000101010101" pitchFamily="49" charset="-127"/>
                    <a:cs typeface="Courier New" panose="02070309020205020404" pitchFamily="49" charset="0"/>
                  </a:rPr>
                  <a:t>나 </a:t>
                </a:r>
                <a:r>
                  <a:rPr lang="en-US" altLang="ko-KR" sz="199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ea typeface="굴림체" panose="020B0609000101010101" pitchFamily="49" charset="-127"/>
                    <a:cs typeface="Courier New" panose="02070309020205020404" pitchFamily="49" charset="0"/>
                  </a:rPr>
                  <a:t>&lt; </a:t>
                </a:r>
                <a:r>
                  <a:rPr lang="ko-KR" altLang="en-US" sz="199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ea typeface="굴림체" panose="020B0609000101010101" pitchFamily="49" charset="-127"/>
                    <a:cs typeface="Courier New" panose="02070309020205020404" pitchFamily="49" charset="0"/>
                  </a:rPr>
                  <a:t>다 </a:t>
                </a:r>
                <a:r>
                  <a:rPr lang="en-US" altLang="ko-KR" sz="199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ea typeface="굴림체" panose="020B0609000101010101" pitchFamily="49" charset="-127"/>
                    <a:cs typeface="Courier New" panose="02070309020205020404" pitchFamily="49" charset="0"/>
                  </a:rPr>
                  <a:t>...</a:t>
                </a:r>
              </a:p>
            </p:txBody>
          </p:sp>
          <p:sp>
            <p:nvSpPr>
              <p:cNvPr id="15" name="오른쪽 화살표 14"/>
              <p:cNvSpPr/>
              <p:nvPr/>
            </p:nvSpPr>
            <p:spPr>
              <a:xfrm>
                <a:off x="5422545" y="1428913"/>
                <a:ext cx="674732" cy="502085"/>
              </a:xfrm>
              <a:prstGeom prst="rightArrow">
                <a:avLst/>
              </a:prstGeom>
              <a:solidFill>
                <a:srgbClr val="FFFFE5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74756" y="1075444"/>
              <a:ext cx="5099612" cy="108837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199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endParaRPr>
            </a:p>
            <a:p>
              <a:endParaRPr lang="en-US" altLang="ko-KR" sz="199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endParaRPr>
            </a:p>
            <a:p>
              <a:endParaRPr lang="en-US" altLang="ko-KR" sz="199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036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</a:t>
            </a:r>
            <a:r>
              <a:rPr lang="en-US" altLang="ko-KR" dirty="0"/>
              <a:t>(condition) - </a:t>
            </a:r>
            <a:r>
              <a:rPr lang="ko-KR" altLang="en-US" dirty="0"/>
              <a:t>논리연산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/>
              <a:t>논리 연산자 </a:t>
            </a:r>
            <a:r>
              <a:rPr lang="en-US" altLang="ko-KR" sz="2000" dirty="0"/>
              <a:t>(Logical Operators)</a:t>
            </a:r>
          </a:p>
          <a:p>
            <a:pPr lvl="1">
              <a:lnSpc>
                <a:spcPct val="100000"/>
              </a:lnSpc>
            </a:pPr>
            <a:r>
              <a:rPr lang="ko-KR" altLang="en-US" sz="1800" dirty="0"/>
              <a:t>복잡한 조건을 표현하려면 논리연산자를 사용</a:t>
            </a:r>
            <a:r>
              <a:rPr lang="en-US" altLang="ko-KR" sz="18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800" dirty="0"/>
              <a:t>여러 조건식을 조합해서 복합 표현식을 구성할 수 있다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800" dirty="0"/>
              <a:t>몇 개의 조건식을 조합하여 명령문의 수행여부를 결정할 때 사용</a:t>
            </a:r>
            <a:endParaRPr lang="en-US" altLang="ko-KR" sz="1800" dirty="0"/>
          </a:p>
          <a:p>
            <a:pPr lvl="1"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논리 연산자의 연산은 다음 </a:t>
            </a:r>
            <a:r>
              <a:rPr lang="ko-KR" altLang="en-US" sz="2000" dirty="0" err="1"/>
              <a:t>진리표</a:t>
            </a:r>
            <a:r>
              <a:rPr lang="en-US" altLang="ko-KR" sz="2000" dirty="0"/>
              <a:t>(truth table)</a:t>
            </a:r>
            <a:r>
              <a:rPr lang="ko-KR" altLang="en-US" sz="2000" dirty="0"/>
              <a:t>에 의한다</a:t>
            </a:r>
            <a:r>
              <a:rPr lang="en-US" altLang="ko-KR" sz="2000" dirty="0"/>
              <a:t>. </a:t>
            </a:r>
          </a:p>
          <a:p>
            <a:pPr>
              <a:lnSpc>
                <a:spcPct val="100000"/>
              </a:lnSpc>
            </a:pPr>
            <a:endParaRPr lang="ko-KR" altLang="en-US" sz="2000" dirty="0"/>
          </a:p>
          <a:p>
            <a:pPr>
              <a:lnSpc>
                <a:spcPct val="100000"/>
              </a:lnSpc>
            </a:pPr>
            <a:endParaRPr lang="ko-KR" altLang="en-US" sz="20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374096" y="4484739"/>
          <a:ext cx="2527762" cy="15819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20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6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3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x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x </a:t>
                      </a:r>
                      <a:r>
                        <a:rPr lang="en-US" sz="18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and</a:t>
                      </a:r>
                      <a:r>
                        <a:rPr lang="en-US" sz="1800" u="none" strike="noStrike" dirty="0">
                          <a:effectLst/>
                        </a:rPr>
                        <a:t> 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3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False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False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endParaRPr lang="en-US" sz="18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3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False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True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endParaRPr lang="en-US" sz="18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3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True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False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endParaRPr lang="en-US" sz="18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3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True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True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endParaRPr lang="en-US" sz="18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088466" y="4488616"/>
          <a:ext cx="2515124" cy="157806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82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1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6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x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y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x </a:t>
                      </a:r>
                      <a:r>
                        <a:rPr lang="en-US" sz="18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or</a:t>
                      </a:r>
                      <a:r>
                        <a:rPr lang="en-US" sz="1800" u="none" strike="noStrike" dirty="0">
                          <a:effectLst/>
                        </a:rPr>
                        <a:t> 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6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False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False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endParaRPr lang="en-US" sz="18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6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False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True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endParaRPr lang="en-US" sz="18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6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True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False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endParaRPr lang="en-US" sz="18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6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True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True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endParaRPr lang="en-US" sz="18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789904" y="4506461"/>
          <a:ext cx="1504019" cy="95546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81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4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x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not</a:t>
                      </a:r>
                      <a:r>
                        <a:rPr lang="en-US" sz="1800" u="none" strike="noStrike" dirty="0">
                          <a:effectLst/>
                        </a:rPr>
                        <a:t> x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4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False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endParaRPr lang="en-US" sz="18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4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True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endParaRPr lang="en-US" sz="18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74096" y="2659179"/>
          <a:ext cx="7390049" cy="125711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98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6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4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28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operator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description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example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8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20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and</a:t>
                      </a:r>
                      <a:endParaRPr lang="en-US" altLang="ko-KR" sz="2000" b="1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rtl="0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logical</a:t>
                      </a:r>
                      <a:r>
                        <a:rPr lang="en-US" sz="2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and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모두 </a:t>
                      </a:r>
                      <a:r>
                        <a:rPr lang="en-US" altLang="ko-KR" sz="20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True</a:t>
                      </a:r>
                      <a:r>
                        <a:rPr lang="ko-KR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이어야 </a:t>
                      </a:r>
                      <a:r>
                        <a:rPr lang="en-US" altLang="ko-KR" sz="20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True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굴림체" panose="020B0609000101010101" pitchFamily="49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8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</a:rPr>
                        <a:t>or</a:t>
                      </a:r>
                      <a:endParaRPr lang="en-US" altLang="ko-KR" sz="2000" b="1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rtl="0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logical</a:t>
                      </a:r>
                      <a:r>
                        <a:rPr lang="en-US" sz="2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or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하나라도 </a:t>
                      </a:r>
                      <a:r>
                        <a:rPr lang="en-US" altLang="ko-KR" sz="20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True</a:t>
                      </a:r>
                      <a:r>
                        <a:rPr lang="ko-KR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이면 </a:t>
                      </a:r>
                      <a:r>
                        <a:rPr lang="en-US" altLang="ko-KR" sz="20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True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굴림체" panose="020B0609000101010101" pitchFamily="49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8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</a:rPr>
                        <a:t>not</a:t>
                      </a:r>
                      <a:endParaRPr lang="en-US" altLang="ko-KR" sz="2000" b="1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rtl="0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negates</a:t>
                      </a:r>
                      <a:r>
                        <a:rPr lang="en-US" sz="2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the truth value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참이면 거짓</a:t>
                      </a:r>
                      <a:r>
                        <a:rPr lang="en-US" altLang="ko-KR" sz="20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. </a:t>
                      </a:r>
                      <a:r>
                        <a:rPr lang="ko-KR" alt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거짓이면 참</a:t>
                      </a:r>
                      <a:r>
                        <a:rPr lang="en-US" altLang="ko-KR" sz="20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.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굴림체" panose="020B0609000101010101" pitchFamily="49" charset="-127"/>
                      </a:endParaRPr>
                    </a:p>
                  </a:txBody>
                  <a:tcPr marL="9479" marR="9479" marT="947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6608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</a:t>
            </a:r>
            <a:r>
              <a:rPr lang="en-US" altLang="ko-KR" dirty="0"/>
              <a:t>(condition) - </a:t>
            </a:r>
            <a:r>
              <a:rPr lang="ko-KR" altLang="en-US" dirty="0"/>
              <a:t>복합연산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논리연산을 사용한 복잡한 조건 표현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695" y="4152456"/>
            <a:ext cx="6986956" cy="2341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766967" y="1709134"/>
            <a:ext cx="6511547" cy="2793656"/>
            <a:chOff x="566555" y="947385"/>
            <a:chExt cx="7066598" cy="2945429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2454" y="2336616"/>
              <a:ext cx="6300699" cy="1556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55" y="947385"/>
              <a:ext cx="6300700" cy="1777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2430214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</a:t>
            </a:r>
            <a:r>
              <a:rPr lang="en-US" altLang="ko-KR" dirty="0"/>
              <a:t>(condition) - </a:t>
            </a:r>
            <a:r>
              <a:rPr lang="ko-KR" altLang="en-US" dirty="0"/>
              <a:t>복합연산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복합 조건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15912" y="1072341"/>
            <a:ext cx="7658780" cy="3167610"/>
            <a:chOff x="669222" y="1358130"/>
            <a:chExt cx="7695856" cy="3182944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222" y="1358130"/>
              <a:ext cx="7695856" cy="2578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871700" y="2602082"/>
              <a:ext cx="549061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88" dirty="0"/>
                <a:t>if                                            </a:t>
              </a:r>
              <a:r>
                <a:rPr lang="en-US" altLang="ko-KR" sz="2388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:</a:t>
              </a:r>
            </a:p>
            <a:p>
              <a:endParaRPr lang="en-US" altLang="ko-KR" sz="2388" dirty="0"/>
            </a:p>
            <a:p>
              <a:endParaRPr lang="en-US" altLang="ko-KR" sz="2388" dirty="0"/>
            </a:p>
            <a:p>
              <a:endParaRPr lang="en-US" altLang="ko-KR" sz="2388" dirty="0"/>
            </a:p>
            <a:p>
              <a:r>
                <a:rPr lang="en-US" altLang="ko-KR" sz="2388" dirty="0"/>
                <a:t>        </a:t>
              </a:r>
              <a:r>
                <a:rPr lang="en-US" altLang="ko-KR" sz="2189" dirty="0"/>
                <a:t>print("</a:t>
              </a:r>
              <a:r>
                <a:rPr lang="ko-KR" altLang="en-US" sz="2189" dirty="0"/>
                <a:t>탑승 가능합니다</a:t>
              </a:r>
              <a:r>
                <a:rPr lang="en-US" altLang="ko-KR" sz="2189" dirty="0"/>
                <a:t>")</a:t>
              </a:r>
              <a:endParaRPr lang="ko-KR" altLang="en-US" sz="2189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508582" y="4559158"/>
            <a:ext cx="6950654" cy="131706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99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if </a:t>
            </a:r>
            <a:r>
              <a:rPr lang="en-US" altLang="ko-KR" sz="1990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age &gt;= 10</a:t>
            </a:r>
            <a:r>
              <a:rPr lang="en-US" altLang="ko-KR" sz="199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 and </a:t>
            </a:r>
            <a:r>
              <a:rPr lang="en-US" altLang="ko-KR" sz="1990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height &gt;= 165</a:t>
            </a:r>
            <a:r>
              <a:rPr lang="en-US" altLang="ko-KR" sz="199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: </a:t>
            </a:r>
          </a:p>
          <a:p>
            <a:r>
              <a:rPr lang="en-US" altLang="ko-KR" sz="199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    print("</a:t>
            </a:r>
            <a:r>
              <a:rPr lang="ko-KR" altLang="en-US" sz="199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탑승 가능합니다</a:t>
            </a:r>
            <a:r>
              <a:rPr lang="en-US" altLang="ko-KR" sz="199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")</a:t>
            </a:r>
          </a:p>
          <a:p>
            <a:r>
              <a:rPr lang="en-US" altLang="ko-KR" sz="199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else:</a:t>
            </a:r>
          </a:p>
          <a:p>
            <a:r>
              <a:rPr lang="en-US" altLang="ko-KR" sz="199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    print("</a:t>
            </a:r>
            <a:r>
              <a:rPr lang="ko-KR" altLang="en-US" sz="199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탑승할 수 없습니다</a:t>
            </a:r>
            <a:r>
              <a:rPr lang="en-US" altLang="ko-KR" sz="199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43746701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조건문</a:t>
            </a:r>
            <a:r>
              <a:rPr lang="ko-KR" altLang="en-US" dirty="0"/>
              <a:t> 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영화 나이 제한 검사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2178199" y="1927744"/>
            <a:ext cx="5804681" cy="3913536"/>
            <a:chOff x="529290" y="1674866"/>
            <a:chExt cx="5832782" cy="3932482"/>
          </a:xfrm>
        </p:grpSpPr>
        <p:sp>
          <p:nvSpPr>
            <p:cNvPr id="5" name="TextBox 4"/>
            <p:cNvSpPr txBox="1"/>
            <p:nvPr/>
          </p:nvSpPr>
          <p:spPr>
            <a:xfrm>
              <a:off x="543064" y="1674866"/>
              <a:ext cx="5819008" cy="1677836"/>
            </a:xfrm>
            <a:prstGeom prst="rect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>
                <a:defRPr>
                  <a:latin typeface="Century Schoolbook" panose="02040604050505020304" pitchFamily="18" charset="0"/>
                  <a:ea typeface="굴림" panose="020B0600000101010101" pitchFamily="50" charset="-127"/>
                  <a:cs typeface="Consolas" panose="020B0609020204030204" pitchFamily="49" charset="0"/>
                </a:defRPr>
              </a:lvl1pPr>
            </a:lstStyle>
            <a:p>
              <a:r>
                <a:rPr lang="en-US" altLang="ko-KR" sz="1990" dirty="0">
                  <a:latin typeface="Consolas" panose="020B0609020204030204" pitchFamily="49" charset="0"/>
                  <a:cs typeface="Arial" panose="020B0604020202020204" pitchFamily="34" charset="0"/>
                </a:rPr>
                <a:t>age = </a:t>
              </a:r>
              <a:r>
                <a:rPr lang="en-US" altLang="ko-KR" sz="1990" dirty="0" err="1">
                  <a:latin typeface="Consolas" panose="020B0609020204030204" pitchFamily="49" charset="0"/>
                  <a:cs typeface="Arial" panose="020B0604020202020204" pitchFamily="34" charset="0"/>
                </a:rPr>
                <a:t>int</a:t>
              </a:r>
              <a:r>
                <a:rPr lang="en-US" altLang="ko-KR" sz="1990" dirty="0">
                  <a:latin typeface="Consolas" panose="020B0609020204030204" pitchFamily="49" charset="0"/>
                  <a:cs typeface="Arial" panose="020B0604020202020204" pitchFamily="34" charset="0"/>
                </a:rPr>
                <a:t>(input("</a:t>
              </a:r>
              <a:r>
                <a:rPr lang="ko-KR" altLang="en-US" sz="1990" dirty="0">
                  <a:latin typeface="Consolas" panose="020B0609020204030204" pitchFamily="49" charset="0"/>
                  <a:cs typeface="Arial" panose="020B0604020202020204" pitchFamily="34" charset="0"/>
                </a:rPr>
                <a:t>나이를 입력하시오</a:t>
              </a:r>
              <a:r>
                <a:rPr lang="en-US" altLang="ko-KR" sz="1990" dirty="0">
                  <a:latin typeface="Consolas" panose="020B0609020204030204" pitchFamily="49" charset="0"/>
                  <a:cs typeface="Arial" panose="020B0604020202020204" pitchFamily="34" charset="0"/>
                </a:rPr>
                <a:t>: "))</a:t>
              </a:r>
            </a:p>
            <a:p>
              <a:r>
                <a:rPr lang="en-US" altLang="ko-KR" sz="1990" dirty="0">
                  <a:latin typeface="Consolas" panose="020B0609020204030204" pitchFamily="49" charset="0"/>
                  <a:cs typeface="Arial" panose="020B0604020202020204" pitchFamily="34" charset="0"/>
                </a:rPr>
                <a:t>if age &gt;= 15:</a:t>
              </a:r>
            </a:p>
            <a:p>
              <a:r>
                <a:rPr lang="en-US" altLang="ko-KR" sz="1990" dirty="0">
                  <a:latin typeface="Consolas" panose="020B0609020204030204" pitchFamily="49" charset="0"/>
                  <a:cs typeface="Arial" panose="020B0604020202020204" pitchFamily="34" charset="0"/>
                </a:rPr>
                <a:t>	print("</a:t>
              </a:r>
              <a:r>
                <a:rPr lang="ko-KR" altLang="en-US" sz="1990" dirty="0">
                  <a:latin typeface="Consolas" panose="020B0609020204030204" pitchFamily="49" charset="0"/>
                  <a:cs typeface="Arial" panose="020B0604020202020204" pitchFamily="34" charset="0"/>
                </a:rPr>
                <a:t>이 영화를 보실 수 있습니다</a:t>
              </a:r>
              <a:r>
                <a:rPr lang="en-US" altLang="ko-KR" sz="1990" dirty="0">
                  <a:latin typeface="Consolas" panose="020B0609020204030204" pitchFamily="49" charset="0"/>
                  <a:cs typeface="Arial" panose="020B0604020202020204" pitchFamily="34" charset="0"/>
                </a:rPr>
                <a:t>.")</a:t>
              </a:r>
            </a:p>
            <a:p>
              <a:r>
                <a:rPr lang="en-US" altLang="ko-KR" sz="1990" dirty="0">
                  <a:latin typeface="Consolas" panose="020B0609020204030204" pitchFamily="49" charset="0"/>
                  <a:cs typeface="Arial" panose="020B0604020202020204" pitchFamily="34" charset="0"/>
                </a:rPr>
                <a:t>else:</a:t>
              </a:r>
            </a:p>
            <a:p>
              <a:r>
                <a:rPr lang="en-US" altLang="ko-KR" sz="1990" dirty="0">
                  <a:latin typeface="Consolas" panose="020B0609020204030204" pitchFamily="49" charset="0"/>
                  <a:cs typeface="Arial" panose="020B0604020202020204" pitchFamily="34" charset="0"/>
                </a:rPr>
                <a:t>	print("</a:t>
              </a:r>
              <a:r>
                <a:rPr lang="ko-KR" altLang="en-US" sz="1990" dirty="0">
                  <a:latin typeface="Consolas" panose="020B0609020204030204" pitchFamily="49" charset="0"/>
                  <a:cs typeface="Arial" panose="020B0604020202020204" pitchFamily="34" charset="0"/>
                </a:rPr>
                <a:t>이 영화를 보실 수 없습니다</a:t>
              </a:r>
              <a:r>
                <a:rPr lang="en-US" altLang="ko-KR" sz="1990" dirty="0">
                  <a:latin typeface="Consolas" panose="020B0609020204030204" pitchFamily="49" charset="0"/>
                  <a:cs typeface="Arial" panose="020B0604020202020204" pitchFamily="34" charset="0"/>
                </a:rPr>
                <a:t>.")</a:t>
              </a:r>
              <a:endParaRPr lang="ko-KR" altLang="en-US" sz="1990" dirty="0"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529290" y="3429301"/>
              <a:ext cx="3502650" cy="2178047"/>
              <a:chOff x="529291" y="3429301"/>
              <a:chExt cx="3307701" cy="2178047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529291" y="3429301"/>
                <a:ext cx="3307701" cy="1171213"/>
                <a:chOff x="3036149" y="4027148"/>
                <a:chExt cx="1444355" cy="1171213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3041829" y="4415168"/>
                  <a:ext cx="1430039" cy="783193"/>
                </a:xfrm>
                <a:prstGeom prst="flowChartAlternateProcess">
                  <a:avLst/>
                </a:prstGeom>
                <a:solidFill>
                  <a:srgbClr val="F5ECDB"/>
                </a:solidFill>
                <a:ln>
                  <a:solidFill>
                    <a:schemeClr val="tx1"/>
                  </a:solidFill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</a:lstStyle>
                <a:p>
                  <a:r>
                    <a:rPr lang="ko-KR" altLang="en-US" sz="199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나이를 입력하시오</a:t>
                  </a:r>
                  <a:r>
                    <a:rPr lang="en-US" altLang="ko-KR" sz="199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 19</a:t>
                  </a:r>
                </a:p>
                <a:p>
                  <a:r>
                    <a:rPr lang="ko-KR" altLang="en-US" sz="199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이 영화를 보실 수 있습니다</a:t>
                  </a:r>
                  <a:r>
                    <a:rPr lang="en-US" altLang="ko-KR" sz="199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.</a:t>
                  </a:r>
                  <a:endParaRPr lang="ko-KR" altLang="en-US" sz="199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3036149" y="4027148"/>
                  <a:ext cx="144435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990" b="1" dirty="0">
                      <a:solidFill>
                        <a:srgbClr val="7D5C21"/>
                      </a:solidFill>
                    </a:rPr>
                    <a:t>출력 화면</a:t>
                  </a:r>
                </a:p>
              </p:txBody>
            </p:sp>
          </p:grpSp>
          <p:sp>
            <p:nvSpPr>
              <p:cNvPr id="12" name="TextBox 11"/>
              <p:cNvSpPr txBox="1"/>
              <p:nvPr/>
            </p:nvSpPr>
            <p:spPr>
              <a:xfrm>
                <a:off x="562076" y="4824155"/>
                <a:ext cx="3274915" cy="783193"/>
              </a:xfrm>
              <a:prstGeom prst="flowChartAlternateProcess">
                <a:avLst/>
              </a:prstGeom>
              <a:solidFill>
                <a:srgbClr val="F5ECDB"/>
              </a:solidFill>
              <a:ln>
                <a:solidFill>
                  <a:schemeClr val="tx1"/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</a:lstStyle>
              <a:p>
                <a:r>
                  <a:rPr lang="ko-KR" altLang="en-US" sz="1990" dirty="0">
                    <a:latin typeface="Arial" panose="020B0604020202020204" pitchFamily="34" charset="0"/>
                    <a:cs typeface="Arial" panose="020B0604020202020204" pitchFamily="34" charset="0"/>
                  </a:rPr>
                  <a:t>나이를 입력하시오</a:t>
                </a:r>
                <a:r>
                  <a:rPr lang="en-US" altLang="ko-KR" sz="1990" dirty="0">
                    <a:latin typeface="Arial" panose="020B0604020202020204" pitchFamily="34" charset="0"/>
                    <a:cs typeface="Arial" panose="020B0604020202020204" pitchFamily="34" charset="0"/>
                  </a:rPr>
                  <a:t>: 14</a:t>
                </a:r>
              </a:p>
              <a:p>
                <a:r>
                  <a:rPr lang="ko-KR" altLang="en-US" sz="1990" dirty="0">
                    <a:latin typeface="Arial" panose="020B0604020202020204" pitchFamily="34" charset="0"/>
                    <a:cs typeface="Arial" panose="020B0604020202020204" pitchFamily="34" charset="0"/>
                  </a:rPr>
                  <a:t>이 영화를 보실 수 없습니다</a:t>
                </a:r>
                <a:r>
                  <a:rPr lang="en-US" altLang="ko-KR" sz="199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ko-KR" altLang="en-US" sz="199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046631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복잡한</a:t>
            </a:r>
            <a:r>
              <a:rPr lang="en-US" altLang="ko-KR" dirty="0"/>
              <a:t> </a:t>
            </a:r>
            <a:r>
              <a:rPr lang="ko-KR" altLang="en-US" dirty="0"/>
              <a:t>조건문 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윤년인지 확인하기</a:t>
            </a:r>
            <a:endParaRPr lang="en-US" altLang="ko-KR" dirty="0"/>
          </a:p>
          <a:p>
            <a:pPr lvl="1"/>
            <a:r>
              <a:rPr lang="ko-KR" altLang="en-US" dirty="0"/>
              <a:t>윤년의 조건 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로는 나눠 떨어져야 하고</a:t>
            </a:r>
            <a:r>
              <a:rPr lang="en-US" altLang="ko-KR" dirty="0"/>
              <a:t>, 100</a:t>
            </a:r>
            <a:r>
              <a:rPr lang="ko-KR" altLang="en-US" dirty="0"/>
              <a:t>으로 나눠 떨어지면 안 됨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400</a:t>
            </a:r>
            <a:r>
              <a:rPr lang="ko-KR" altLang="en-US" dirty="0"/>
              <a:t>으로 나눠 떨어지면 윤년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year= 2020 </a:t>
            </a:r>
            <a:r>
              <a:rPr lang="ko-KR" altLang="en-US" dirty="0"/>
              <a:t>일 때</a:t>
            </a:r>
            <a:r>
              <a:rPr lang="en-US" altLang="ko-KR" dirty="0"/>
              <a:t> </a:t>
            </a:r>
            <a:r>
              <a:rPr lang="ko-KR" altLang="en-US" dirty="0"/>
              <a:t>윤년인가</a:t>
            </a:r>
            <a:r>
              <a:rPr lang="en-US" altLang="ko-KR" dirty="0"/>
              <a:t>? </a:t>
            </a:r>
          </a:p>
          <a:p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2304425" y="3854262"/>
            <a:ext cx="7838065" cy="2105045"/>
            <a:chOff x="251520" y="3729548"/>
            <a:chExt cx="8268593" cy="2115236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6" r="34659"/>
            <a:stretch/>
          </p:blipFill>
          <p:spPr bwMode="auto">
            <a:xfrm>
              <a:off x="251520" y="3729548"/>
              <a:ext cx="5200293" cy="2115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순서도: 대체 처리 12"/>
            <p:cNvSpPr/>
            <p:nvPr/>
          </p:nvSpPr>
          <p:spPr>
            <a:xfrm>
              <a:off x="5546286" y="3969060"/>
              <a:ext cx="686436" cy="496682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sz="2787" dirty="0">
                  <a:solidFill>
                    <a:srgbClr val="000000"/>
                  </a:solidFill>
                </a:rPr>
                <a:t>or</a:t>
              </a:r>
              <a:endParaRPr lang="ko-KR" altLang="en-US" sz="2787" dirty="0">
                <a:solidFill>
                  <a:srgbClr val="000000"/>
                </a:solidFill>
              </a:endParaRPr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40" r="3588"/>
            <a:stretch/>
          </p:blipFill>
          <p:spPr bwMode="auto">
            <a:xfrm>
              <a:off x="6327195" y="3729548"/>
              <a:ext cx="2192918" cy="2115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7864118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if-else </a:t>
            </a:r>
            <a:r>
              <a:rPr lang="ko-KR" altLang="en-US" dirty="0"/>
              <a:t>조건문 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입력된 연도가 윤년인지 아닌지를 판단하는 프로그램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09701" y="1826230"/>
            <a:ext cx="8728521" cy="1531295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1791" dirty="0">
                <a:latin typeface="Consolas" panose="020B0609020204030204" pitchFamily="49" charset="0"/>
              </a:rPr>
              <a:t>year = </a:t>
            </a:r>
            <a:r>
              <a:rPr lang="en-US" altLang="ko-KR" sz="1791" dirty="0" err="1">
                <a:latin typeface="Consolas" panose="020B0609020204030204" pitchFamily="49" charset="0"/>
              </a:rPr>
              <a:t>int</a:t>
            </a:r>
            <a:r>
              <a:rPr lang="en-US" altLang="ko-KR" sz="1791" dirty="0">
                <a:latin typeface="Consolas" panose="020B0609020204030204" pitchFamily="49" charset="0"/>
              </a:rPr>
              <a:t>(input("</a:t>
            </a:r>
            <a:r>
              <a:rPr lang="ko-KR" altLang="en-US" sz="1791" dirty="0">
                <a:latin typeface="Consolas" panose="020B0609020204030204" pitchFamily="49" charset="0"/>
              </a:rPr>
              <a:t>연도를 입력하시오</a:t>
            </a:r>
            <a:r>
              <a:rPr lang="en-US" altLang="ko-KR" sz="1791" dirty="0">
                <a:latin typeface="Consolas" panose="020B0609020204030204" pitchFamily="49" charset="0"/>
              </a:rPr>
              <a:t>: "))</a:t>
            </a:r>
          </a:p>
          <a:p>
            <a:r>
              <a:rPr lang="en-US" altLang="ko-KR" sz="1791" dirty="0">
                <a:latin typeface="Consolas" panose="020B0609020204030204" pitchFamily="49" charset="0"/>
              </a:rPr>
              <a:t>if ((year % 4 == 0 and year % 100 != 0) or year % 400 == 0):</a:t>
            </a:r>
          </a:p>
          <a:p>
            <a:r>
              <a:rPr lang="en-US" altLang="ko-KR" sz="1791" dirty="0">
                <a:latin typeface="Consolas" panose="020B0609020204030204" pitchFamily="49" charset="0"/>
              </a:rPr>
              <a:t>	print(year, "</a:t>
            </a:r>
            <a:r>
              <a:rPr lang="ko-KR" altLang="en-US" sz="1791" dirty="0">
                <a:latin typeface="Consolas" panose="020B0609020204030204" pitchFamily="49" charset="0"/>
              </a:rPr>
              <a:t>년은 윤년입니다</a:t>
            </a:r>
            <a:r>
              <a:rPr lang="en-US" altLang="ko-KR" sz="1791" dirty="0">
                <a:latin typeface="Consolas" panose="020B0609020204030204" pitchFamily="49" charset="0"/>
              </a:rPr>
              <a:t>.")</a:t>
            </a:r>
          </a:p>
          <a:p>
            <a:r>
              <a:rPr lang="en-US" altLang="ko-KR" sz="1791" dirty="0">
                <a:latin typeface="Consolas" panose="020B0609020204030204" pitchFamily="49" charset="0"/>
              </a:rPr>
              <a:t>else :</a:t>
            </a:r>
          </a:p>
          <a:p>
            <a:r>
              <a:rPr lang="en-US" altLang="ko-KR" sz="1791" dirty="0">
                <a:latin typeface="Consolas" panose="020B0609020204030204" pitchFamily="49" charset="0"/>
              </a:rPr>
              <a:t>	print(year, "</a:t>
            </a:r>
            <a:r>
              <a:rPr lang="ko-KR" altLang="en-US" sz="1791" dirty="0">
                <a:latin typeface="Consolas" panose="020B0609020204030204" pitchFamily="49" charset="0"/>
              </a:rPr>
              <a:t>년은 윤년이 아닙니다</a:t>
            </a:r>
            <a:r>
              <a:rPr lang="en-US" altLang="ko-KR" sz="1791" dirty="0">
                <a:latin typeface="Consolas" panose="020B0609020204030204" pitchFamily="49" charset="0"/>
              </a:rPr>
              <a:t>.")</a:t>
            </a:r>
            <a:endParaRPr lang="ko-KR" altLang="en-US" sz="1791" dirty="0">
              <a:latin typeface="Consolas" panose="020B0609020204030204" pitchFamily="49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259636" y="3500476"/>
            <a:ext cx="3314325" cy="1165570"/>
            <a:chOff x="3036149" y="4027148"/>
            <a:chExt cx="3330370" cy="1171213"/>
          </a:xfrm>
        </p:grpSpPr>
        <p:sp>
          <p:nvSpPr>
            <p:cNvPr id="10" name="TextBox 9"/>
            <p:cNvSpPr txBox="1"/>
            <p:nvPr/>
          </p:nvSpPr>
          <p:spPr>
            <a:xfrm>
              <a:off x="3041829" y="4415168"/>
              <a:ext cx="3324690" cy="783193"/>
            </a:xfrm>
            <a:prstGeom prst="flowChartAlternateProcess">
              <a:avLst/>
            </a:prstGeom>
            <a:solidFill>
              <a:srgbClr val="F5ECDB"/>
            </a:solidFill>
            <a:ln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</a:lstStyle>
            <a:p>
              <a:pPr lvl="0"/>
              <a:r>
                <a:rPr lang="ko-KR" altLang="en-US" sz="1990" dirty="0">
                  <a:solidFill>
                    <a:srgbClr val="000000"/>
                  </a:solidFill>
                </a:rPr>
                <a:t>연도를 입력하시오</a:t>
              </a:r>
              <a:r>
                <a:rPr lang="en-US" altLang="ko-KR" sz="1990" dirty="0">
                  <a:solidFill>
                    <a:srgbClr val="000000"/>
                  </a:solidFill>
                </a:rPr>
                <a:t>: 2020</a:t>
              </a:r>
            </a:p>
            <a:p>
              <a:pPr lvl="0"/>
              <a:r>
                <a:rPr lang="en-US" altLang="ko-KR" sz="1990" dirty="0">
                  <a:solidFill>
                    <a:srgbClr val="000000"/>
                  </a:solidFill>
                </a:rPr>
                <a:t>2020 </a:t>
              </a:r>
              <a:r>
                <a:rPr lang="ko-KR" altLang="en-US" sz="1990" dirty="0">
                  <a:solidFill>
                    <a:srgbClr val="000000"/>
                  </a:solidFill>
                </a:rPr>
                <a:t>년은 윤년입니다</a:t>
              </a:r>
              <a:r>
                <a:rPr lang="en-US" altLang="ko-KR" sz="1990" dirty="0">
                  <a:solidFill>
                    <a:srgbClr val="000000"/>
                  </a:solidFill>
                </a:rPr>
                <a:t>.</a:t>
              </a:r>
              <a:endParaRPr lang="ko-KR" altLang="en-US" sz="1990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36149" y="4027148"/>
              <a:ext cx="22052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990" b="1" dirty="0">
                  <a:solidFill>
                    <a:srgbClr val="7D5C21"/>
                  </a:solidFill>
                </a:rPr>
                <a:t>출력 화면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3BD940B-6454-40A1-A75D-E6FEBD42E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547" y="3753266"/>
            <a:ext cx="2530923" cy="21328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F7D5E6B-063C-43AE-A645-554BFC7514DE}"/>
              </a:ext>
            </a:extLst>
          </p:cNvPr>
          <p:cNvSpPr/>
          <p:nvPr/>
        </p:nvSpPr>
        <p:spPr>
          <a:xfrm>
            <a:off x="8663521" y="5137975"/>
            <a:ext cx="306427" cy="3292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</p:spTree>
    <p:extLst>
      <p:ext uri="{BB962C8B-B14F-4D97-AF65-F5344CB8AC3E}">
        <p14:creationId xmlns:p14="http://schemas.microsoft.com/office/powerpoint/2010/main" val="214262099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중첩 </a:t>
            </a:r>
            <a:r>
              <a:rPr lang="en-US" altLang="ko-KR" dirty="0"/>
              <a:t>if-else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if - else </a:t>
            </a:r>
            <a:r>
              <a:rPr lang="ko-KR" altLang="en-US" dirty="0"/>
              <a:t>문장 안에 또 다른 </a:t>
            </a:r>
            <a:r>
              <a:rPr lang="en-US" altLang="ko-KR" dirty="0"/>
              <a:t>if - else </a:t>
            </a:r>
            <a:r>
              <a:rPr lang="ko-KR" altLang="en-US" dirty="0"/>
              <a:t>문장을 넣을 수 있음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7" name="TextBox 26"/>
          <p:cNvSpPr txBox="1"/>
          <p:nvPr/>
        </p:nvSpPr>
        <p:spPr>
          <a:xfrm>
            <a:off x="1009333" y="1912094"/>
            <a:ext cx="3192337" cy="359939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92" b="1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if</a:t>
            </a:r>
            <a:r>
              <a:rPr lang="en-US" altLang="ko-KR" sz="1592" b="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</a:t>
            </a:r>
            <a:r>
              <a:rPr lang="en-US" altLang="ko-KR" sz="1592" b="1" dirty="0">
                <a:solidFill>
                  <a:srgbClr val="FF66CC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condition1</a:t>
            </a:r>
            <a:r>
              <a:rPr lang="en-US" altLang="ko-KR" sz="1592" b="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ko-KR" sz="1592" b="1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altLang="ko-KR" sz="1592" b="1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    if</a:t>
            </a:r>
            <a:r>
              <a:rPr lang="en-US" altLang="ko-KR" sz="1592" b="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</a:t>
            </a:r>
            <a:r>
              <a:rPr lang="en-US" altLang="ko-KR" sz="1592" b="1" dirty="0">
                <a:solidFill>
                  <a:srgbClr val="FF66CC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condition2</a:t>
            </a:r>
            <a:r>
              <a:rPr lang="en-US" altLang="ko-KR" sz="1592" b="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ko-KR" sz="1592" b="1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altLang="ko-KR" sz="1592" b="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          </a:t>
            </a:r>
            <a:r>
              <a:rPr lang="en-US" altLang="ko-KR" sz="1592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statement1</a:t>
            </a:r>
            <a:br>
              <a:rPr lang="en-US" altLang="ko-KR" sz="1592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</a:br>
            <a:r>
              <a:rPr lang="en-US" altLang="ko-KR" sz="1592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    </a:t>
            </a:r>
            <a:r>
              <a:rPr lang="en-US" altLang="ko-KR" sz="1592" b="1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else :</a:t>
            </a:r>
            <a:endParaRPr lang="en-US" altLang="ko-KR" sz="1592" b="1" dirty="0"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592" b="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          </a:t>
            </a:r>
            <a:r>
              <a:rPr lang="en-US" altLang="ko-KR" sz="1592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statement2</a:t>
            </a:r>
          </a:p>
          <a:p>
            <a:pPr>
              <a:lnSpc>
                <a:spcPct val="120000"/>
              </a:lnSpc>
            </a:pPr>
            <a:endParaRPr lang="en-US" altLang="ko-KR" sz="1592" b="1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592" b="1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else :</a:t>
            </a:r>
          </a:p>
          <a:p>
            <a:pPr>
              <a:lnSpc>
                <a:spcPct val="120000"/>
              </a:lnSpc>
            </a:pPr>
            <a:r>
              <a:rPr lang="en-US" altLang="ko-KR" sz="1592" b="1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    if</a:t>
            </a:r>
            <a:r>
              <a:rPr lang="en-US" altLang="ko-KR" sz="1592" b="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</a:t>
            </a:r>
            <a:r>
              <a:rPr lang="en-US" altLang="ko-KR" sz="1592" b="1" dirty="0">
                <a:solidFill>
                  <a:srgbClr val="FF66CC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condition3</a:t>
            </a:r>
            <a:r>
              <a:rPr lang="en-US" altLang="ko-KR" sz="1592" b="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ko-KR" sz="1592" b="1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altLang="ko-KR" sz="1592" b="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          </a:t>
            </a:r>
            <a:r>
              <a:rPr lang="en-US" altLang="ko-KR" sz="1592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statement3</a:t>
            </a:r>
            <a:br>
              <a:rPr lang="en-US" altLang="ko-KR" sz="1592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</a:br>
            <a:r>
              <a:rPr lang="en-US" altLang="ko-KR" sz="1592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    </a:t>
            </a:r>
            <a:r>
              <a:rPr lang="en-US" altLang="ko-KR" sz="1592" b="1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else :</a:t>
            </a:r>
          </a:p>
          <a:p>
            <a:pPr>
              <a:lnSpc>
                <a:spcPct val="120000"/>
              </a:lnSpc>
            </a:pPr>
            <a:r>
              <a:rPr lang="en-US" altLang="ko-KR" sz="1592" b="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          </a:t>
            </a:r>
            <a:r>
              <a:rPr lang="en-US" altLang="ko-KR" sz="1592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statement4</a:t>
            </a:r>
          </a:p>
          <a:p>
            <a:pPr>
              <a:lnSpc>
                <a:spcPct val="120000"/>
              </a:lnSpc>
            </a:pPr>
            <a:endParaRPr lang="en-US" altLang="ko-KR" sz="1592" b="1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4590207" y="2099501"/>
            <a:ext cx="6647520" cy="3428529"/>
            <a:chOff x="2977398" y="1596912"/>
            <a:chExt cx="6679701" cy="3445127"/>
          </a:xfrm>
        </p:grpSpPr>
        <p:sp>
          <p:nvSpPr>
            <p:cNvPr id="31" name="직사각형 30"/>
            <p:cNvSpPr/>
            <p:nvPr/>
          </p:nvSpPr>
          <p:spPr>
            <a:xfrm>
              <a:off x="4822428" y="3659529"/>
              <a:ext cx="1309076" cy="465845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92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statement2</a:t>
              </a:r>
            </a:p>
          </p:txBody>
        </p:sp>
        <p:sp>
          <p:nvSpPr>
            <p:cNvPr id="33" name="다이아몬드 32"/>
            <p:cNvSpPr/>
            <p:nvPr/>
          </p:nvSpPr>
          <p:spPr>
            <a:xfrm>
              <a:off x="5419075" y="1986862"/>
              <a:ext cx="1633502" cy="673266"/>
            </a:xfrm>
            <a:prstGeom prst="diamond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791"/>
                </a:lnSpc>
              </a:pPr>
              <a:endParaRPr lang="ko-KR" altLang="en-US" sz="199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500801" y="2144867"/>
              <a:ext cx="13067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92" b="1" dirty="0">
                  <a:solidFill>
                    <a:srgbClr val="FF66CC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condition1</a:t>
              </a:r>
              <a:endParaRPr lang="ko-KR" altLang="en-US" sz="1592" b="1" dirty="0">
                <a:solidFill>
                  <a:srgbClr val="FF66CC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endParaRPr>
            </a:p>
          </p:txBody>
        </p:sp>
        <p:cxnSp>
          <p:nvCxnSpPr>
            <p:cNvPr id="35" name="직선 화살표 연결선 34"/>
            <p:cNvCxnSpPr>
              <a:endCxn id="33" idx="0"/>
            </p:cNvCxnSpPr>
            <p:nvPr/>
          </p:nvCxnSpPr>
          <p:spPr>
            <a:xfrm>
              <a:off x="6235825" y="1596912"/>
              <a:ext cx="1" cy="38995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244033" y="1941671"/>
              <a:ext cx="7804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" b="1" dirty="0">
                  <a:solidFill>
                    <a:srgbClr val="00B050"/>
                  </a:solidFill>
                  <a:latin typeface="+mj-ea"/>
                  <a:ea typeface="+mj-ea"/>
                </a:rPr>
                <a:t>False</a:t>
              </a:r>
              <a:endParaRPr lang="ko-KR" altLang="en-US" sz="1990" b="1" dirty="0">
                <a:solidFill>
                  <a:srgbClr val="00B050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다이아몬드 48"/>
            <p:cNvSpPr/>
            <p:nvPr/>
          </p:nvSpPr>
          <p:spPr>
            <a:xfrm>
              <a:off x="3759895" y="2743142"/>
              <a:ext cx="1633502" cy="673266"/>
            </a:xfrm>
            <a:prstGeom prst="diamond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791"/>
                </a:lnSpc>
              </a:pPr>
              <a:endParaRPr lang="ko-KR" altLang="en-US" sz="199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950720" y="2899780"/>
              <a:ext cx="13067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92" b="1" dirty="0">
                  <a:solidFill>
                    <a:srgbClr val="FF66CC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condition2</a:t>
              </a:r>
              <a:endParaRPr lang="ko-KR" altLang="en-US" sz="1592" b="1" dirty="0">
                <a:solidFill>
                  <a:srgbClr val="FF66CC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6387219" y="3659206"/>
              <a:ext cx="1309076" cy="465845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92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statement3</a:t>
              </a:r>
            </a:p>
          </p:txBody>
        </p:sp>
        <p:sp>
          <p:nvSpPr>
            <p:cNvPr id="55" name="다이아몬드 54"/>
            <p:cNvSpPr/>
            <p:nvPr/>
          </p:nvSpPr>
          <p:spPr>
            <a:xfrm>
              <a:off x="7194358" y="2700883"/>
              <a:ext cx="1633502" cy="673266"/>
            </a:xfrm>
            <a:prstGeom prst="diamond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791"/>
                </a:lnSpc>
              </a:pPr>
              <a:endParaRPr lang="ko-KR" altLang="en-US" sz="199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385183" y="2857521"/>
              <a:ext cx="13067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92" b="1" dirty="0">
                  <a:solidFill>
                    <a:srgbClr val="FF66CC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condition3</a:t>
              </a:r>
              <a:endParaRPr lang="ko-KR" altLang="en-US" sz="1592" b="1" dirty="0">
                <a:solidFill>
                  <a:srgbClr val="FF66CC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021408" y="3686526"/>
              <a:ext cx="1309076" cy="465845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92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statement1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8301937" y="3631544"/>
              <a:ext cx="1309076" cy="465845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92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statement4</a:t>
              </a:r>
            </a:p>
          </p:txBody>
        </p:sp>
        <p:cxnSp>
          <p:nvCxnSpPr>
            <p:cNvPr id="12" name="꺾인 연결선 11"/>
            <p:cNvCxnSpPr>
              <a:stCxn id="33" idx="1"/>
              <a:endCxn id="49" idx="0"/>
            </p:cNvCxnSpPr>
            <p:nvPr/>
          </p:nvCxnSpPr>
          <p:spPr>
            <a:xfrm rot="10800000" flipV="1">
              <a:off x="4576647" y="2323494"/>
              <a:ext cx="842429" cy="419647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>
              <a:stCxn id="33" idx="3"/>
              <a:endCxn id="55" idx="0"/>
            </p:cNvCxnSpPr>
            <p:nvPr/>
          </p:nvCxnSpPr>
          <p:spPr>
            <a:xfrm>
              <a:off x="7052577" y="2323495"/>
              <a:ext cx="958532" cy="377388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꺾인 연결선 60"/>
            <p:cNvCxnSpPr>
              <a:cxnSpLocks/>
              <a:stCxn id="49" idx="1"/>
              <a:endCxn id="57" idx="0"/>
            </p:cNvCxnSpPr>
            <p:nvPr/>
          </p:nvCxnSpPr>
          <p:spPr>
            <a:xfrm rot="10800000" flipV="1">
              <a:off x="3675947" y="3079774"/>
              <a:ext cx="83949" cy="606751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꺾인 연결선 63"/>
            <p:cNvCxnSpPr>
              <a:cxnSpLocks/>
              <a:stCxn id="55" idx="3"/>
              <a:endCxn id="58" idx="0"/>
            </p:cNvCxnSpPr>
            <p:nvPr/>
          </p:nvCxnSpPr>
          <p:spPr>
            <a:xfrm>
              <a:off x="8827860" y="3037516"/>
              <a:ext cx="128615" cy="594028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4543594" y="1998916"/>
              <a:ext cx="7107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" b="1" dirty="0">
                  <a:solidFill>
                    <a:srgbClr val="00B050"/>
                  </a:solidFill>
                  <a:latin typeface="+mj-ea"/>
                  <a:ea typeface="+mj-ea"/>
                </a:rPr>
                <a:t>True</a:t>
              </a:r>
              <a:endParaRPr lang="ko-KR" altLang="en-US" sz="1990" b="1" dirty="0">
                <a:solidFill>
                  <a:srgbClr val="00B050"/>
                </a:solidFill>
                <a:latin typeface="+mj-ea"/>
                <a:ea typeface="+mj-ea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977398" y="3273310"/>
              <a:ext cx="7107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" b="1" dirty="0">
                  <a:solidFill>
                    <a:srgbClr val="00B050"/>
                  </a:solidFill>
                  <a:latin typeface="+mj-ea"/>
                  <a:ea typeface="+mj-ea"/>
                </a:rPr>
                <a:t>True</a:t>
              </a:r>
              <a:endParaRPr lang="ko-KR" altLang="en-US" sz="1990" b="1" dirty="0">
                <a:solidFill>
                  <a:srgbClr val="00B050"/>
                </a:solidFill>
                <a:latin typeface="+mj-ea"/>
                <a:ea typeface="+mj-ea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000846" y="3231434"/>
              <a:ext cx="7107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" b="1" dirty="0">
                  <a:solidFill>
                    <a:srgbClr val="00B050"/>
                  </a:solidFill>
                  <a:latin typeface="+mj-ea"/>
                  <a:ea typeface="+mj-ea"/>
                </a:rPr>
                <a:t>True</a:t>
              </a:r>
              <a:endParaRPr lang="ko-KR" altLang="en-US" sz="1990" b="1" dirty="0">
                <a:solidFill>
                  <a:srgbClr val="00B050"/>
                </a:solidFill>
                <a:latin typeface="+mj-ea"/>
                <a:ea typeface="+mj-ea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876629" y="3212730"/>
              <a:ext cx="7804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" b="1" dirty="0">
                  <a:solidFill>
                    <a:srgbClr val="00B050"/>
                  </a:solidFill>
                  <a:latin typeface="+mj-ea"/>
                  <a:ea typeface="+mj-ea"/>
                </a:rPr>
                <a:t>False</a:t>
              </a:r>
              <a:endParaRPr lang="ko-KR" altLang="en-US" sz="1990" b="1" dirty="0">
                <a:solidFill>
                  <a:srgbClr val="00B050"/>
                </a:solidFill>
                <a:latin typeface="+mj-ea"/>
                <a:ea typeface="+mj-ea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448660" y="3286416"/>
              <a:ext cx="7804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" b="1" dirty="0">
                  <a:solidFill>
                    <a:srgbClr val="00B050"/>
                  </a:solidFill>
                  <a:latin typeface="+mj-ea"/>
                  <a:ea typeface="+mj-ea"/>
                </a:rPr>
                <a:t>False</a:t>
              </a:r>
              <a:endParaRPr lang="ko-KR" altLang="en-US" sz="1990" b="1" dirty="0">
                <a:solidFill>
                  <a:srgbClr val="00B050"/>
                </a:solidFill>
                <a:latin typeface="+mj-ea"/>
                <a:ea typeface="+mj-ea"/>
              </a:endParaRPr>
            </a:p>
          </p:txBody>
        </p:sp>
        <p:cxnSp>
          <p:nvCxnSpPr>
            <p:cNvPr id="67" name="꺾인 연결선 63">
              <a:extLst>
                <a:ext uri="{FF2B5EF4-FFF2-40B4-BE49-F238E27FC236}">
                  <a16:creationId xmlns:a16="http://schemas.microsoft.com/office/drawing/2014/main" id="{70A0029A-AF69-4F8B-9E30-99697D8960B3}"/>
                </a:ext>
              </a:extLst>
            </p:cNvPr>
            <p:cNvCxnSpPr>
              <a:cxnSpLocks/>
              <a:stCxn id="55" idx="1"/>
              <a:endCxn id="54" idx="0"/>
            </p:cNvCxnSpPr>
            <p:nvPr/>
          </p:nvCxnSpPr>
          <p:spPr>
            <a:xfrm rot="10800000" flipV="1">
              <a:off x="7041758" y="3037516"/>
              <a:ext cx="152601" cy="62169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740886E3-D98C-478C-91A0-58F09D25F3AD}"/>
                </a:ext>
              </a:extLst>
            </p:cNvPr>
            <p:cNvCxnSpPr/>
            <p:nvPr/>
          </p:nvCxnSpPr>
          <p:spPr>
            <a:xfrm>
              <a:off x="6246459" y="4652089"/>
              <a:ext cx="1" cy="38995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모서리가 둥근 직사각형 76"/>
          <p:cNvSpPr/>
          <p:nvPr/>
        </p:nvSpPr>
        <p:spPr>
          <a:xfrm>
            <a:off x="1826503" y="2204780"/>
            <a:ext cx="2208134" cy="1356033"/>
          </a:xfrm>
          <a:prstGeom prst="roundRect">
            <a:avLst>
              <a:gd name="adj" fmla="val 11255"/>
            </a:avLst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1826503" y="3962051"/>
            <a:ext cx="2208134" cy="1274184"/>
          </a:xfrm>
          <a:prstGeom prst="roundRect">
            <a:avLst>
              <a:gd name="adj" fmla="val 11255"/>
            </a:avLst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807E6A83-D652-4986-A702-DF8FCC75A54E}"/>
              </a:ext>
            </a:extLst>
          </p:cNvPr>
          <p:cNvCxnSpPr>
            <a:stCxn id="49" idx="3"/>
            <a:endCxn id="31" idx="0"/>
          </p:cNvCxnSpPr>
          <p:nvPr/>
        </p:nvCxnSpPr>
        <p:spPr>
          <a:xfrm>
            <a:off x="6994567" y="3575219"/>
            <a:ext cx="83166" cy="57696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7D00A681-7B43-4F55-9E5A-FDC1D5F98A4B}"/>
              </a:ext>
            </a:extLst>
          </p:cNvPr>
          <p:cNvCxnSpPr>
            <a:cxnSpLocks/>
            <a:stCxn id="57" idx="2"/>
            <a:endCxn id="54" idx="2"/>
          </p:cNvCxnSpPr>
          <p:nvPr/>
        </p:nvCxnSpPr>
        <p:spPr>
          <a:xfrm rot="5400000" flipH="1" flipV="1">
            <a:off x="6946592" y="2954256"/>
            <a:ext cx="27188" cy="3349596"/>
          </a:xfrm>
          <a:prstGeom prst="bentConnector3">
            <a:avLst>
              <a:gd name="adj1" fmla="val -182719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675772F5-546F-48DE-A1BA-A51882AB5CDF}"/>
              </a:ext>
            </a:extLst>
          </p:cNvPr>
          <p:cNvCxnSpPr>
            <a:cxnSpLocks/>
            <a:stCxn id="31" idx="2"/>
            <a:endCxn id="58" idx="2"/>
          </p:cNvCxnSpPr>
          <p:nvPr/>
        </p:nvCxnSpPr>
        <p:spPr>
          <a:xfrm rot="5400000" flipH="1" flipV="1">
            <a:off x="8795180" y="2870483"/>
            <a:ext cx="27850" cy="3462746"/>
          </a:xfrm>
          <a:prstGeom prst="bentConnector3">
            <a:avLst>
              <a:gd name="adj1" fmla="val -188379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76">
            <a:extLst>
              <a:ext uri="{FF2B5EF4-FFF2-40B4-BE49-F238E27FC236}">
                <a16:creationId xmlns:a16="http://schemas.microsoft.com/office/drawing/2014/main" id="{D3F717EA-2CB8-48BE-83BE-1CC420A4F75C}"/>
              </a:ext>
            </a:extLst>
          </p:cNvPr>
          <p:cNvSpPr/>
          <p:nvPr/>
        </p:nvSpPr>
        <p:spPr>
          <a:xfrm>
            <a:off x="4558026" y="3157915"/>
            <a:ext cx="3260824" cy="1781243"/>
          </a:xfrm>
          <a:prstGeom prst="roundRect">
            <a:avLst>
              <a:gd name="adj" fmla="val 11255"/>
            </a:avLst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38" name="모서리가 둥근 직사각형 76">
            <a:extLst>
              <a:ext uri="{FF2B5EF4-FFF2-40B4-BE49-F238E27FC236}">
                <a16:creationId xmlns:a16="http://schemas.microsoft.com/office/drawing/2014/main" id="{BDDA6AD6-CACB-4CC9-AFE5-EA247CE88DD9}"/>
              </a:ext>
            </a:extLst>
          </p:cNvPr>
          <p:cNvSpPr/>
          <p:nvPr/>
        </p:nvSpPr>
        <p:spPr>
          <a:xfrm>
            <a:off x="7873847" y="3142126"/>
            <a:ext cx="3427420" cy="1781243"/>
          </a:xfrm>
          <a:prstGeom prst="roundRect">
            <a:avLst>
              <a:gd name="adj" fmla="val 11255"/>
            </a:avLst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</p:spTree>
    <p:extLst>
      <p:ext uri="{BB962C8B-B14F-4D97-AF65-F5344CB8AC3E}">
        <p14:creationId xmlns:p14="http://schemas.microsoft.com/office/powerpoint/2010/main" val="630716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79822" y="2700687"/>
            <a:ext cx="10660616" cy="1232384"/>
          </a:xfrm>
        </p:spPr>
        <p:txBody>
          <a:bodyPr/>
          <a:lstStyle/>
          <a:p>
            <a:r>
              <a:rPr kumimoji="1" lang="ko-KR" altLang="en-US" dirty="0"/>
              <a:t>문자열 인덱싱과 </a:t>
            </a:r>
            <a:r>
              <a:rPr kumimoji="1" lang="ko-KR" altLang="en-US" dirty="0" err="1"/>
              <a:t>슬라이싱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8282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if-</a:t>
            </a:r>
            <a:r>
              <a:rPr lang="en-US" altLang="ko-KR" dirty="0" err="1"/>
              <a:t>elif</a:t>
            </a:r>
            <a:r>
              <a:rPr lang="en-US" altLang="ko-KR" dirty="0"/>
              <a:t>-else </a:t>
            </a:r>
            <a:r>
              <a:rPr lang="ko-KR" altLang="en-US" dirty="0" err="1"/>
              <a:t>조건문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조건에 따라 다중으로 분기되는 경우</a:t>
            </a:r>
            <a:endParaRPr lang="en-US" altLang="ko-KR" dirty="0"/>
          </a:p>
          <a:p>
            <a:pPr lvl="1"/>
            <a:r>
              <a:rPr lang="en-US" altLang="ko-KR" dirty="0" err="1"/>
              <a:t>elif</a:t>
            </a:r>
            <a:r>
              <a:rPr lang="ko-KR" altLang="en-US" dirty="0"/>
              <a:t>는 이전 </a:t>
            </a:r>
            <a:r>
              <a:rPr lang="ko-KR" altLang="en-US" dirty="0" err="1"/>
              <a:t>조건문이</a:t>
            </a:r>
            <a:r>
              <a:rPr lang="ko-KR" altLang="en-US" dirty="0"/>
              <a:t> 거짓일 때 수행됨</a:t>
            </a:r>
            <a:endParaRPr lang="en-US" altLang="ko-KR" dirty="0"/>
          </a:p>
          <a:p>
            <a:pPr lvl="1"/>
            <a:r>
              <a:rPr lang="en-US" altLang="ko-KR" dirty="0"/>
              <a:t>else</a:t>
            </a:r>
            <a:r>
              <a:rPr lang="ko-KR" altLang="en-US" dirty="0"/>
              <a:t>는 불필요하면 빼도 됨</a:t>
            </a:r>
          </a:p>
          <a:p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7456553" y="1871649"/>
            <a:ext cx="4279882" cy="3424784"/>
            <a:chOff x="4141829" y="2663915"/>
            <a:chExt cx="4300601" cy="3441363"/>
          </a:xfrm>
        </p:grpSpPr>
        <p:cxnSp>
          <p:nvCxnSpPr>
            <p:cNvPr id="8" name="직선 화살표 연결선 7"/>
            <p:cNvCxnSpPr>
              <a:stCxn id="10" idx="3"/>
              <a:endCxn id="15" idx="1"/>
            </p:cNvCxnSpPr>
            <p:nvPr/>
          </p:nvCxnSpPr>
          <p:spPr>
            <a:xfrm>
              <a:off x="5818253" y="3200669"/>
              <a:ext cx="554497" cy="82"/>
            </a:xfrm>
            <a:prstGeom prst="straightConnector1">
              <a:avLst/>
            </a:prstGeom>
            <a:ln w="15875">
              <a:solidFill>
                <a:schemeClr val="accent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615915" y="2761032"/>
              <a:ext cx="553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93" b="1" dirty="0">
                  <a:solidFill>
                    <a:srgbClr val="00B050"/>
                  </a:solidFill>
                  <a:latin typeface="+mj-ea"/>
                  <a:ea typeface="+mj-ea"/>
                </a:rPr>
                <a:t>True</a:t>
              </a:r>
              <a:endParaRPr lang="ko-KR" altLang="en-US" sz="1393" b="1" dirty="0">
                <a:solidFill>
                  <a:srgbClr val="00B050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다이아몬드 9"/>
            <p:cNvSpPr/>
            <p:nvPr/>
          </p:nvSpPr>
          <p:spPr>
            <a:xfrm>
              <a:off x="4337880" y="2976687"/>
              <a:ext cx="1480373" cy="447963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791"/>
                </a:lnSpc>
              </a:pPr>
              <a:endParaRPr lang="ko-KR" altLang="en-US" sz="199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33620" y="3039694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93" b="1" dirty="0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condition1</a:t>
              </a:r>
              <a:endParaRPr lang="ko-KR" altLang="en-US" sz="1393" b="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endParaRPr>
            </a:p>
          </p:txBody>
        </p:sp>
        <p:cxnSp>
          <p:nvCxnSpPr>
            <p:cNvPr id="12" name="직선 화살표 연결선 11"/>
            <p:cNvCxnSpPr>
              <a:endCxn id="10" idx="0"/>
            </p:cNvCxnSpPr>
            <p:nvPr/>
          </p:nvCxnSpPr>
          <p:spPr>
            <a:xfrm>
              <a:off x="5075694" y="2663915"/>
              <a:ext cx="2373" cy="312772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163160" y="3324792"/>
              <a:ext cx="6034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93" b="1" dirty="0">
                  <a:solidFill>
                    <a:srgbClr val="00B050"/>
                  </a:solidFill>
                  <a:latin typeface="+mj-ea"/>
                  <a:ea typeface="+mj-ea"/>
                </a:rPr>
                <a:t>False</a:t>
              </a:r>
              <a:endParaRPr lang="ko-KR" altLang="en-US" sz="1393" b="1" dirty="0">
                <a:solidFill>
                  <a:srgbClr val="00B050"/>
                </a:solidFill>
                <a:latin typeface="+mj-ea"/>
                <a:ea typeface="+mj-ea"/>
              </a:endParaRPr>
            </a:p>
          </p:txBody>
        </p:sp>
        <p:cxnSp>
          <p:nvCxnSpPr>
            <p:cNvPr id="14" name="직선 화살표 연결선 13"/>
            <p:cNvCxnSpPr>
              <a:stCxn id="10" idx="2"/>
              <a:endCxn id="36" idx="0"/>
            </p:cNvCxnSpPr>
            <p:nvPr/>
          </p:nvCxnSpPr>
          <p:spPr>
            <a:xfrm>
              <a:off x="5078067" y="3424650"/>
              <a:ext cx="21189" cy="327131"/>
            </a:xfrm>
            <a:prstGeom prst="straightConnector1">
              <a:avLst/>
            </a:prstGeom>
            <a:ln w="15875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6372750" y="3044734"/>
              <a:ext cx="1604494" cy="312033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92" dirty="0">
                  <a:solidFill>
                    <a:schemeClr val="tx1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statement1</a:t>
              </a: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4141829" y="3607458"/>
              <a:ext cx="2054519" cy="918467"/>
              <a:chOff x="1400731" y="1580046"/>
              <a:chExt cx="1927267" cy="86520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808855" y="1580046"/>
                <a:ext cx="519143" cy="2899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93" b="1" dirty="0">
                    <a:solidFill>
                      <a:srgbClr val="00B050"/>
                    </a:solidFill>
                    <a:latin typeface="+mj-ea"/>
                    <a:ea typeface="+mj-ea"/>
                  </a:rPr>
                  <a:t>True</a:t>
                </a:r>
                <a:endParaRPr lang="ko-KR" altLang="en-US" sz="1393" b="1" dirty="0">
                  <a:solidFill>
                    <a:srgbClr val="00B05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>
                <a:off x="1604517" y="1716000"/>
                <a:ext cx="1388681" cy="421987"/>
              </a:xfrm>
              <a:prstGeom prst="diamond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791"/>
                  </a:lnSpc>
                </a:pPr>
                <a:endParaRPr lang="ko-KR" altLang="en-US" sz="199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788131" y="1775354"/>
                <a:ext cx="1105533" cy="2899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93" b="1" dirty="0">
                    <a:latin typeface="Consolas" panose="020B0609020204030204" pitchFamily="49" charset="0"/>
                    <a:ea typeface="+mj-ea"/>
                    <a:cs typeface="Consolas" panose="020B0609020204030204" pitchFamily="49" charset="0"/>
                  </a:rPr>
                  <a:t>condition2</a:t>
                </a:r>
                <a:endParaRPr lang="ko-KR" altLang="en-US" sz="1393" b="1" dirty="0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400731" y="2074172"/>
                <a:ext cx="566120" cy="2899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93" b="1" dirty="0">
                    <a:solidFill>
                      <a:srgbClr val="00B050"/>
                    </a:solidFill>
                    <a:latin typeface="+mj-ea"/>
                    <a:ea typeface="+mj-ea"/>
                  </a:rPr>
                  <a:t>False</a:t>
                </a:r>
                <a:endParaRPr lang="ko-KR" altLang="en-US" sz="1393" b="1" dirty="0">
                  <a:solidFill>
                    <a:srgbClr val="00B050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39" name="직선 화살표 연결선 38"/>
              <p:cNvCxnSpPr>
                <a:stCxn id="36" idx="2"/>
                <a:endCxn id="32" idx="0"/>
              </p:cNvCxnSpPr>
              <p:nvPr/>
            </p:nvCxnSpPr>
            <p:spPr>
              <a:xfrm>
                <a:off x="2298858" y="2137987"/>
                <a:ext cx="4654" cy="307266"/>
              </a:xfrm>
              <a:prstGeom prst="straightConnector1">
                <a:avLst/>
              </a:prstGeom>
              <a:ln w="15875">
                <a:solidFill>
                  <a:srgbClr val="C00000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직선 화살표 연결선 16"/>
            <p:cNvCxnSpPr>
              <a:stCxn id="36" idx="3"/>
              <a:endCxn id="18" idx="1"/>
            </p:cNvCxnSpPr>
            <p:nvPr/>
          </p:nvCxnSpPr>
          <p:spPr>
            <a:xfrm flipV="1">
              <a:off x="5839443" y="3974694"/>
              <a:ext cx="544425" cy="1069"/>
            </a:xfrm>
            <a:prstGeom prst="straightConnector1">
              <a:avLst/>
            </a:prstGeom>
            <a:ln w="15875">
              <a:solidFill>
                <a:schemeClr val="accent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6383868" y="3818677"/>
              <a:ext cx="1604494" cy="312033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92" dirty="0">
                  <a:solidFill>
                    <a:schemeClr val="tx1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statement2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4162095" y="4381601"/>
              <a:ext cx="2039216" cy="949979"/>
              <a:chOff x="1415087" y="1580046"/>
              <a:chExt cx="1912911" cy="894892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1788132" y="1775354"/>
                <a:ext cx="1105532" cy="2899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93" b="1" dirty="0">
                    <a:latin typeface="Consolas" panose="020B0609020204030204" pitchFamily="49" charset="0"/>
                    <a:ea typeface="+mj-ea"/>
                    <a:cs typeface="Consolas" panose="020B0609020204030204" pitchFamily="49" charset="0"/>
                  </a:rPr>
                  <a:t>condition3</a:t>
                </a:r>
                <a:endParaRPr lang="ko-KR" altLang="en-US" sz="1393" b="1" dirty="0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808855" y="1580046"/>
                <a:ext cx="519143" cy="2899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93" b="1" dirty="0">
                    <a:solidFill>
                      <a:srgbClr val="00B050"/>
                    </a:solidFill>
                    <a:latin typeface="+mj-ea"/>
                    <a:ea typeface="+mj-ea"/>
                  </a:rPr>
                  <a:t>True</a:t>
                </a:r>
                <a:endParaRPr lang="ko-KR" altLang="en-US" sz="1393" b="1" dirty="0">
                  <a:solidFill>
                    <a:srgbClr val="00B05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>
                <a:off x="1604517" y="1716000"/>
                <a:ext cx="1388681" cy="421987"/>
              </a:xfrm>
              <a:prstGeom prst="diamond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791"/>
                  </a:lnSpc>
                </a:pPr>
                <a:endParaRPr lang="ko-KR" altLang="en-US" sz="199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415087" y="2040044"/>
                <a:ext cx="566119" cy="2899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93" b="1" dirty="0">
                    <a:solidFill>
                      <a:srgbClr val="00B050"/>
                    </a:solidFill>
                    <a:latin typeface="+mj-ea"/>
                    <a:ea typeface="+mj-ea"/>
                  </a:rPr>
                  <a:t>False</a:t>
                </a:r>
                <a:endParaRPr lang="ko-KR" altLang="en-US" sz="1393" b="1" dirty="0">
                  <a:solidFill>
                    <a:srgbClr val="00B050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34" name="직선 화살표 연결선 33"/>
              <p:cNvCxnSpPr>
                <a:stCxn id="32" idx="2"/>
                <a:endCxn id="22" idx="0"/>
              </p:cNvCxnSpPr>
              <p:nvPr/>
            </p:nvCxnSpPr>
            <p:spPr>
              <a:xfrm flipH="1">
                <a:off x="2298857" y="2137987"/>
                <a:ext cx="1" cy="336951"/>
              </a:xfrm>
              <a:prstGeom prst="straightConnector1">
                <a:avLst/>
              </a:prstGeom>
              <a:ln w="15875">
                <a:solidFill>
                  <a:srgbClr val="C00000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직선 화살표 연결선 19"/>
            <p:cNvCxnSpPr>
              <a:stCxn id="32" idx="3"/>
              <a:endCxn id="21" idx="1"/>
            </p:cNvCxnSpPr>
            <p:nvPr/>
          </p:nvCxnSpPr>
          <p:spPr>
            <a:xfrm flipV="1">
              <a:off x="5844404" y="4739294"/>
              <a:ext cx="548464" cy="10612"/>
            </a:xfrm>
            <a:prstGeom prst="straightConnector1">
              <a:avLst/>
            </a:prstGeom>
            <a:ln w="15875">
              <a:solidFill>
                <a:schemeClr val="accent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6392868" y="4583277"/>
              <a:ext cx="1604494" cy="312033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92" dirty="0">
                  <a:solidFill>
                    <a:schemeClr val="tx1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statement3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01970" y="5331580"/>
              <a:ext cx="1604494" cy="312033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92" dirty="0">
                  <a:solidFill>
                    <a:schemeClr val="tx1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statement4</a:t>
              </a:r>
            </a:p>
          </p:txBody>
        </p:sp>
        <p:cxnSp>
          <p:nvCxnSpPr>
            <p:cNvPr id="23" name="직선 화살표 연결선 22"/>
            <p:cNvCxnSpPr>
              <a:stCxn id="22" idx="2"/>
            </p:cNvCxnSpPr>
            <p:nvPr/>
          </p:nvCxnSpPr>
          <p:spPr>
            <a:xfrm flipH="1">
              <a:off x="5093641" y="5643613"/>
              <a:ext cx="10576" cy="461665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21" idx="2"/>
            </p:cNvCxnSpPr>
            <p:nvPr/>
          </p:nvCxnSpPr>
          <p:spPr>
            <a:xfrm>
              <a:off x="7195116" y="4895310"/>
              <a:ext cx="0" cy="930932"/>
            </a:xfrm>
            <a:prstGeom prst="straightConnector1">
              <a:avLst/>
            </a:prstGeom>
            <a:ln w="15875">
              <a:solidFill>
                <a:schemeClr val="accent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H="1">
              <a:off x="5104217" y="5817050"/>
              <a:ext cx="3331759" cy="0"/>
            </a:xfrm>
            <a:prstGeom prst="line">
              <a:avLst/>
            </a:prstGeom>
            <a:ln w="15875">
              <a:solidFill>
                <a:schemeClr val="accent2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5" idx="3"/>
            </p:cNvCxnSpPr>
            <p:nvPr/>
          </p:nvCxnSpPr>
          <p:spPr>
            <a:xfrm>
              <a:off x="7977244" y="3200751"/>
              <a:ext cx="465186" cy="0"/>
            </a:xfrm>
            <a:prstGeom prst="straightConnector1">
              <a:avLst/>
            </a:prstGeom>
            <a:ln w="15875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18" idx="3"/>
            </p:cNvCxnSpPr>
            <p:nvPr/>
          </p:nvCxnSpPr>
          <p:spPr>
            <a:xfrm>
              <a:off x="7988362" y="3974694"/>
              <a:ext cx="220969" cy="0"/>
            </a:xfrm>
            <a:prstGeom prst="straightConnector1">
              <a:avLst/>
            </a:prstGeom>
            <a:ln w="15875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8431853" y="3200668"/>
              <a:ext cx="0" cy="2625574"/>
            </a:xfrm>
            <a:prstGeom prst="straightConnector1">
              <a:avLst/>
            </a:prstGeom>
            <a:ln w="15875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>
              <a:off x="8209331" y="3966110"/>
              <a:ext cx="0" cy="1867191"/>
            </a:xfrm>
            <a:prstGeom prst="straightConnector1">
              <a:avLst/>
            </a:prstGeom>
            <a:ln w="15875">
              <a:solidFill>
                <a:schemeClr val="accent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952749" y="2970143"/>
            <a:ext cx="2555616" cy="254223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990" b="1" dirty="0">
                <a:solidFill>
                  <a:srgbClr val="FF66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if </a:t>
            </a:r>
            <a:r>
              <a:rPr lang="en-US" altLang="ko-KR" sz="1990" b="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condition1 </a:t>
            </a:r>
            <a:r>
              <a:rPr lang="en-US" altLang="ko-KR" sz="1990" b="1" dirty="0">
                <a:solidFill>
                  <a:srgbClr val="FF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</a:t>
            </a:r>
          </a:p>
          <a:p>
            <a:r>
              <a:rPr lang="en-US" altLang="ko-KR" sz="1990" b="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statement1</a:t>
            </a:r>
          </a:p>
          <a:p>
            <a:r>
              <a:rPr lang="en-US" altLang="ko-KR" sz="1990" b="1" dirty="0" err="1">
                <a:solidFill>
                  <a:srgbClr val="FF66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elif</a:t>
            </a:r>
            <a:r>
              <a:rPr lang="en-US" altLang="ko-KR" sz="1990" b="1" dirty="0">
                <a:solidFill>
                  <a:srgbClr val="FF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ko-KR" sz="1990" b="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condition2</a:t>
            </a:r>
            <a:r>
              <a:rPr lang="en-US" altLang="ko-KR" sz="1990" b="1" dirty="0">
                <a:solidFill>
                  <a:srgbClr val="FF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</a:t>
            </a:r>
          </a:p>
          <a:p>
            <a:r>
              <a:rPr lang="en-US" altLang="ko-KR" sz="1990" b="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statement2</a:t>
            </a:r>
          </a:p>
          <a:p>
            <a:r>
              <a:rPr lang="en-US" altLang="ko-KR" sz="1990" b="1" dirty="0" err="1">
                <a:solidFill>
                  <a:srgbClr val="FF66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elif</a:t>
            </a:r>
            <a:r>
              <a:rPr lang="en-US" altLang="ko-KR" sz="1990" b="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condition3</a:t>
            </a:r>
            <a:r>
              <a:rPr lang="en-US" altLang="ko-KR" sz="1990" b="1" dirty="0">
                <a:solidFill>
                  <a:srgbClr val="FF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</a:t>
            </a:r>
          </a:p>
          <a:p>
            <a:r>
              <a:rPr lang="en-US" altLang="ko-KR" sz="1990" b="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statement3</a:t>
            </a:r>
          </a:p>
          <a:p>
            <a:r>
              <a:rPr lang="en-US" altLang="ko-KR" sz="1990" b="1" dirty="0">
                <a:solidFill>
                  <a:srgbClr val="FF66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else:</a:t>
            </a:r>
          </a:p>
          <a:p>
            <a:r>
              <a:rPr lang="en-US" altLang="ko-KR" sz="1990" b="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statement4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74FB7C-5AFA-41F2-8DDD-05C79712A5A9}"/>
              </a:ext>
            </a:extLst>
          </p:cNvPr>
          <p:cNvSpPr txBox="1"/>
          <p:nvPr/>
        </p:nvSpPr>
        <p:spPr>
          <a:xfrm>
            <a:off x="3881183" y="2949049"/>
            <a:ext cx="3180336" cy="315482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990" b="1" dirty="0">
                <a:solidFill>
                  <a:srgbClr val="FF66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if </a:t>
            </a:r>
            <a:r>
              <a:rPr lang="en-US" altLang="ko-KR" sz="1990" b="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condition1 </a:t>
            </a:r>
            <a:r>
              <a:rPr lang="en-US" altLang="ko-KR" sz="1990" b="1" dirty="0">
                <a:solidFill>
                  <a:srgbClr val="FF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</a:t>
            </a:r>
          </a:p>
          <a:p>
            <a:r>
              <a:rPr lang="en-US" altLang="ko-KR" sz="1990" b="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statement1</a:t>
            </a:r>
          </a:p>
          <a:p>
            <a:r>
              <a:rPr lang="en-US" altLang="ko-KR" sz="1990" b="1" dirty="0">
                <a:solidFill>
                  <a:srgbClr val="FF66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else:</a:t>
            </a:r>
          </a:p>
          <a:p>
            <a:r>
              <a:rPr lang="en-US" altLang="ko-KR" sz="1990" b="1" dirty="0">
                <a:solidFill>
                  <a:srgbClr val="FF66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if</a:t>
            </a:r>
            <a:r>
              <a:rPr lang="en-US" altLang="ko-KR" sz="1990" b="1" dirty="0">
                <a:solidFill>
                  <a:srgbClr val="FF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ko-KR" sz="1990" b="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condition2</a:t>
            </a:r>
            <a:r>
              <a:rPr lang="en-US" altLang="ko-KR" sz="1990" b="1" dirty="0">
                <a:solidFill>
                  <a:srgbClr val="FF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</a:t>
            </a:r>
          </a:p>
          <a:p>
            <a:r>
              <a:rPr lang="en-US" altLang="ko-KR" sz="1990" b="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	   statement2</a:t>
            </a:r>
          </a:p>
          <a:p>
            <a:r>
              <a:rPr lang="en-US" altLang="ko-KR" sz="1990" b="1" dirty="0">
                <a:solidFill>
                  <a:srgbClr val="FF66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else:</a:t>
            </a:r>
          </a:p>
          <a:p>
            <a:r>
              <a:rPr lang="en-US" altLang="ko-KR" sz="1990" b="1" dirty="0">
                <a:solidFill>
                  <a:srgbClr val="FF66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  if</a:t>
            </a:r>
            <a:r>
              <a:rPr lang="en-US" altLang="ko-KR" sz="1990" b="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condition3</a:t>
            </a:r>
            <a:r>
              <a:rPr lang="en-US" altLang="ko-KR" sz="1990" b="1" dirty="0">
                <a:solidFill>
                  <a:srgbClr val="FF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</a:t>
            </a:r>
          </a:p>
          <a:p>
            <a:r>
              <a:rPr lang="en-US" altLang="ko-KR" sz="1990" b="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     statement3</a:t>
            </a:r>
          </a:p>
          <a:p>
            <a:r>
              <a:rPr lang="en-US" altLang="ko-KR" sz="1990" b="1" dirty="0">
                <a:solidFill>
                  <a:srgbClr val="FF66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  else:</a:t>
            </a:r>
          </a:p>
          <a:p>
            <a:r>
              <a:rPr lang="en-US" altLang="ko-KR" sz="1990" b="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     statement4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6EB45C-A2BA-4658-8843-08E1FF3E47A1}"/>
              </a:ext>
            </a:extLst>
          </p:cNvPr>
          <p:cNvSpPr/>
          <p:nvPr/>
        </p:nvSpPr>
        <p:spPr>
          <a:xfrm>
            <a:off x="4324641" y="3937029"/>
            <a:ext cx="2616425" cy="2102789"/>
          </a:xfrm>
          <a:prstGeom prst="rect">
            <a:avLst/>
          </a:prstGeom>
          <a:solidFill>
            <a:srgbClr val="4472C4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A727BBA-E394-49F8-94CE-941659272FF1}"/>
              </a:ext>
            </a:extLst>
          </p:cNvPr>
          <p:cNvSpPr/>
          <p:nvPr/>
        </p:nvSpPr>
        <p:spPr>
          <a:xfrm>
            <a:off x="4787744" y="4836992"/>
            <a:ext cx="2163847" cy="1202827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 dirty="0"/>
          </a:p>
        </p:txBody>
      </p:sp>
    </p:spTree>
    <p:extLst>
      <p:ext uri="{BB962C8B-B14F-4D97-AF65-F5344CB8AC3E}">
        <p14:creationId xmlns:p14="http://schemas.microsoft.com/office/powerpoint/2010/main" val="213587666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if-</a:t>
            </a:r>
            <a:r>
              <a:rPr lang="en-US" altLang="ko-KR" dirty="0" err="1"/>
              <a:t>elif</a:t>
            </a:r>
            <a:r>
              <a:rPr lang="en-US" altLang="ko-KR" dirty="0"/>
              <a:t>-else </a:t>
            </a:r>
            <a:r>
              <a:rPr lang="ko-KR" altLang="en-US" dirty="0" err="1"/>
              <a:t>조건문</a:t>
            </a:r>
            <a:r>
              <a:rPr lang="ko-KR" altLang="en-US" dirty="0"/>
              <a:t> 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 학생들의 성적을 받아서 성적이 </a:t>
            </a:r>
            <a:r>
              <a:rPr lang="en-US" altLang="ko-KR" sz="2000" dirty="0"/>
              <a:t>90</a:t>
            </a:r>
            <a:r>
              <a:rPr lang="ko-KR" altLang="en-US" sz="2000" dirty="0"/>
              <a:t>점 이상이면 </a:t>
            </a:r>
            <a:r>
              <a:rPr lang="en-US" altLang="ko-KR" sz="2000" dirty="0"/>
              <a:t>A</a:t>
            </a:r>
            <a:r>
              <a:rPr lang="ko-KR" altLang="en-US" sz="2000" dirty="0"/>
              <a:t>학점</a:t>
            </a:r>
            <a:r>
              <a:rPr lang="en-US" altLang="ko-KR" sz="2000" dirty="0"/>
              <a:t>, 80</a:t>
            </a:r>
            <a:r>
              <a:rPr lang="ko-KR" altLang="en-US" sz="2000" dirty="0"/>
              <a:t>점 이상이고 </a:t>
            </a:r>
            <a:r>
              <a:rPr lang="en-US" altLang="ko-KR" sz="2000" dirty="0"/>
              <a:t>90</a:t>
            </a:r>
            <a:r>
              <a:rPr lang="ko-KR" altLang="en-US" sz="2000" dirty="0"/>
              <a:t>점 미만이면 </a:t>
            </a:r>
            <a:r>
              <a:rPr lang="en-US" altLang="ko-KR" sz="2000" dirty="0"/>
              <a:t>B</a:t>
            </a:r>
            <a:r>
              <a:rPr lang="ko-KR" altLang="en-US" sz="2000" dirty="0"/>
              <a:t>학점</a:t>
            </a:r>
            <a:r>
              <a:rPr lang="en-US" altLang="ko-KR" sz="2000" dirty="0"/>
              <a:t>, 70</a:t>
            </a:r>
            <a:r>
              <a:rPr lang="ko-KR" altLang="en-US" sz="2000" dirty="0"/>
              <a:t>점 이상이고 </a:t>
            </a:r>
            <a:r>
              <a:rPr lang="en-US" altLang="ko-KR" sz="2000" dirty="0"/>
              <a:t>80</a:t>
            </a:r>
            <a:r>
              <a:rPr lang="ko-KR" altLang="en-US" sz="2000" dirty="0"/>
              <a:t>점 미만이면 </a:t>
            </a:r>
            <a:r>
              <a:rPr lang="en-US" altLang="ko-KR" sz="2000" dirty="0"/>
              <a:t>C</a:t>
            </a:r>
            <a:r>
              <a:rPr lang="ko-KR" altLang="en-US" sz="2000" dirty="0"/>
              <a:t>학점</a:t>
            </a:r>
            <a:r>
              <a:rPr lang="en-US" altLang="ko-KR" sz="2000" dirty="0"/>
              <a:t> </a:t>
            </a:r>
            <a:r>
              <a:rPr lang="ko-KR" altLang="en-US" sz="2000" dirty="0"/>
              <a:t>출력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등등등</a:t>
            </a:r>
            <a:endParaRPr lang="en-US" altLang="ko-KR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138639" y="2420888"/>
            <a:ext cx="5616624" cy="43581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indent="-56876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score = </a:t>
            </a:r>
            <a:r>
              <a:rPr lang="en-US" altLang="ko-KR" kern="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int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(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input("</a:t>
            </a:r>
            <a:r>
              <a:rPr lang="ko-KR" altLang="en-US" kern="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점수를 입력하세요 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 ")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 </a:t>
            </a:r>
          </a:p>
          <a:p>
            <a:pPr indent="-56876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</a:p>
          <a:p>
            <a:pPr indent="-56876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b="1" kern="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if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ko-KR" kern="0" dirty="0">
                <a:solidFill>
                  <a:srgbClr val="BA06BE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score &gt;= 90:     </a:t>
            </a:r>
          </a:p>
          <a:p>
            <a:pPr indent="-56876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 print("A") </a:t>
            </a:r>
          </a:p>
          <a:p>
            <a:pPr indent="-56876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b="1" kern="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elif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ko-KR" kern="0" dirty="0">
                <a:solidFill>
                  <a:srgbClr val="BA06BE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score &gt;= 80:  </a:t>
            </a:r>
            <a:r>
              <a:rPr lang="en-US" altLang="ko-KR" b="1" kern="0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80 &lt;= score &lt; 90</a:t>
            </a:r>
            <a:endParaRPr lang="en-US" altLang="ko-KR" kern="0" dirty="0">
              <a:solidFill>
                <a:srgbClr val="00000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indent="-56876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 print("B") </a:t>
            </a:r>
          </a:p>
          <a:p>
            <a:pPr indent="-56876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b="1" kern="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elif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ko-KR" kern="0" dirty="0">
                <a:solidFill>
                  <a:srgbClr val="BA06BE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score &gt;= 70:  </a:t>
            </a:r>
            <a:r>
              <a:rPr lang="en-US" altLang="ko-KR" b="1" kern="0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70 &lt;= score &lt; 80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</a:p>
          <a:p>
            <a:pPr indent="-56876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 print("C") </a:t>
            </a:r>
          </a:p>
          <a:p>
            <a:pPr indent="-56876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b="1" kern="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elif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ko-KR" kern="0" dirty="0">
                <a:solidFill>
                  <a:srgbClr val="BA06BE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score &gt;= 60:  </a:t>
            </a:r>
            <a:r>
              <a:rPr lang="en-US" altLang="ko-KR" b="1" kern="0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60 &lt;= score &lt; 70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</a:t>
            </a:r>
          </a:p>
          <a:p>
            <a:pPr indent="-56876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 print("D") </a:t>
            </a:r>
          </a:p>
          <a:p>
            <a:pPr indent="-56876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b="1" kern="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else: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          </a:t>
            </a:r>
            <a:r>
              <a:rPr lang="en-US" altLang="ko-KR" b="1" kern="0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score &lt; 60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</a:p>
          <a:p>
            <a:pPr indent="-56876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 print("F") </a:t>
            </a:r>
          </a:p>
          <a:p>
            <a:pPr indent="-56876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print("</a:t>
            </a:r>
            <a:r>
              <a:rPr lang="ko-KR" altLang="en-US" kern="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학점입니다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.")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1D93D545-EB81-404E-87F2-43160F44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023" y="2060848"/>
            <a:ext cx="5904656" cy="44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0287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if-</a:t>
            </a:r>
            <a:r>
              <a:rPr lang="en-US" altLang="ko-KR" dirty="0" err="1"/>
              <a:t>elif</a:t>
            </a:r>
            <a:r>
              <a:rPr lang="en-US" altLang="ko-KR" dirty="0"/>
              <a:t>-else </a:t>
            </a:r>
            <a:r>
              <a:rPr lang="ko-KR" altLang="en-US" dirty="0" err="1"/>
              <a:t>조건문</a:t>
            </a:r>
            <a:r>
              <a:rPr lang="ko-KR" altLang="en-US" dirty="0"/>
              <a:t>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다음 두 코드는 동일한 일 수행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F3E5492-B704-9B42-8B17-BE606F44DA5F}"/>
              </a:ext>
            </a:extLst>
          </p:cNvPr>
          <p:cNvGrpSpPr/>
          <p:nvPr/>
        </p:nvGrpSpPr>
        <p:grpSpPr>
          <a:xfrm>
            <a:off x="1132851" y="1710443"/>
            <a:ext cx="9638515" cy="4269735"/>
            <a:chOff x="-643471" y="1744640"/>
            <a:chExt cx="9685175" cy="4290405"/>
          </a:xfrm>
        </p:grpSpPr>
        <p:sp>
          <p:nvSpPr>
            <p:cNvPr id="5" name="TextBox 4"/>
            <p:cNvSpPr txBox="1"/>
            <p:nvPr/>
          </p:nvSpPr>
          <p:spPr>
            <a:xfrm>
              <a:off x="-643471" y="2113972"/>
              <a:ext cx="4693298" cy="3921073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indent="-56876">
                <a:spcBef>
                  <a:spcPct val="20000"/>
                </a:spcBef>
                <a:buClr>
                  <a:srgbClr val="00B050"/>
                </a:buClr>
                <a:buSzPct val="77000"/>
              </a:pP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score = </a:t>
              </a:r>
              <a:r>
                <a:rPr lang="en-US" altLang="ko-KR" sz="1592" kern="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ko-KR" sz="1592" kern="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input("</a:t>
              </a:r>
              <a:r>
                <a:rPr lang="ko-KR" altLang="en-US" sz="1592" kern="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점수를 입력하세요 </a:t>
              </a:r>
              <a:r>
                <a:rPr lang="en-US" altLang="ko-KR" sz="1592" kern="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")</a:t>
              </a: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 </a:t>
              </a:r>
            </a:p>
            <a:p>
              <a:pPr indent="-56876">
                <a:spcBef>
                  <a:spcPct val="20000"/>
                </a:spcBef>
                <a:buClr>
                  <a:srgbClr val="00B050"/>
                </a:buClr>
                <a:buSzPct val="77000"/>
              </a:pPr>
              <a:r>
                <a:rPr lang="en-US" altLang="ko-KR" sz="1592" kern="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if</a:t>
              </a: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 score &gt;= 90:     </a:t>
              </a:r>
            </a:p>
            <a:p>
              <a:pPr indent="-56876">
                <a:spcBef>
                  <a:spcPct val="20000"/>
                </a:spcBef>
                <a:buClr>
                  <a:srgbClr val="00B050"/>
                </a:buClr>
                <a:buSzPct val="77000"/>
              </a:pP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     print("A") </a:t>
              </a:r>
            </a:p>
            <a:p>
              <a:pPr indent="-56876">
                <a:spcBef>
                  <a:spcPct val="20000"/>
                </a:spcBef>
                <a:buClr>
                  <a:srgbClr val="00B050"/>
                </a:buClr>
                <a:buSzPct val="77000"/>
              </a:pPr>
              <a:r>
                <a:rPr lang="en-US" altLang="ko-KR" sz="1592" kern="0" dirty="0" err="1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elif</a:t>
              </a: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 score &gt;= 80:     </a:t>
              </a:r>
            </a:p>
            <a:p>
              <a:pPr indent="-56876">
                <a:spcBef>
                  <a:spcPct val="20000"/>
                </a:spcBef>
                <a:buClr>
                  <a:srgbClr val="00B050"/>
                </a:buClr>
                <a:buSzPct val="77000"/>
              </a:pP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     print("B") </a:t>
              </a:r>
            </a:p>
            <a:p>
              <a:pPr indent="-56876">
                <a:spcBef>
                  <a:spcPct val="20000"/>
                </a:spcBef>
                <a:buClr>
                  <a:srgbClr val="00B050"/>
                </a:buClr>
                <a:buSzPct val="77000"/>
              </a:pPr>
              <a:r>
                <a:rPr lang="en-US" altLang="ko-KR" sz="1592" kern="0" dirty="0" err="1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elif</a:t>
              </a: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 score &gt;= 70:     </a:t>
              </a:r>
            </a:p>
            <a:p>
              <a:pPr indent="-56876">
                <a:spcBef>
                  <a:spcPct val="20000"/>
                </a:spcBef>
                <a:buClr>
                  <a:srgbClr val="00B050"/>
                </a:buClr>
                <a:buSzPct val="77000"/>
              </a:pP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     print("C") </a:t>
              </a:r>
            </a:p>
            <a:p>
              <a:pPr indent="-56876">
                <a:spcBef>
                  <a:spcPct val="20000"/>
                </a:spcBef>
                <a:buClr>
                  <a:srgbClr val="00B050"/>
                </a:buClr>
                <a:buSzPct val="77000"/>
              </a:pPr>
              <a:r>
                <a:rPr lang="en-US" altLang="ko-KR" sz="1592" kern="0" dirty="0" err="1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elif</a:t>
              </a: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 score &gt;= 60:     </a:t>
              </a:r>
            </a:p>
            <a:p>
              <a:pPr indent="-56876">
                <a:spcBef>
                  <a:spcPct val="20000"/>
                </a:spcBef>
                <a:buClr>
                  <a:srgbClr val="00B050"/>
                </a:buClr>
                <a:buSzPct val="77000"/>
              </a:pP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     print("D") </a:t>
              </a:r>
            </a:p>
            <a:p>
              <a:pPr indent="-56876">
                <a:spcBef>
                  <a:spcPct val="20000"/>
                </a:spcBef>
                <a:buClr>
                  <a:srgbClr val="00B050"/>
                </a:buClr>
                <a:buSzPct val="77000"/>
              </a:pPr>
              <a:r>
                <a:rPr lang="en-US" altLang="ko-KR" sz="1592" kern="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else:     </a:t>
              </a:r>
            </a:p>
            <a:p>
              <a:pPr indent="-56876">
                <a:spcBef>
                  <a:spcPct val="20000"/>
                </a:spcBef>
                <a:buClr>
                  <a:srgbClr val="00B050"/>
                </a:buClr>
                <a:buSzPct val="77000"/>
              </a:pP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     print("F")</a:t>
              </a:r>
            </a:p>
            <a:p>
              <a:pPr indent="-56876">
                <a:spcBef>
                  <a:spcPct val="20000"/>
                </a:spcBef>
                <a:buClr>
                  <a:srgbClr val="00B050"/>
                </a:buClr>
                <a:buSzPct val="77000"/>
              </a:pP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print("</a:t>
              </a:r>
              <a:r>
                <a:rPr lang="ko-KR" altLang="en-US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학점입니다</a:t>
              </a: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.")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65753" y="2113972"/>
              <a:ext cx="4775951" cy="388414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lvl="0" latinLnBrk="1">
                <a:spcBef>
                  <a:spcPct val="20000"/>
                </a:spcBef>
                <a:buClr>
                  <a:srgbClr val="996666"/>
                </a:buClr>
                <a:buSzPct val="80000"/>
              </a:pP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score = </a:t>
              </a:r>
              <a:r>
                <a:rPr lang="en-US" altLang="ko-KR" sz="1592" kern="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ko-KR" sz="1592" kern="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input("</a:t>
              </a:r>
              <a:r>
                <a:rPr lang="ko-KR" altLang="en-US" sz="1592" kern="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점수를 입력하세요 </a:t>
              </a:r>
              <a:r>
                <a:rPr lang="en-US" altLang="ko-KR" sz="1592" kern="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")</a:t>
              </a: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  <a:endParaRPr lang="en-US" altLang="ko-KR" sz="1592" kern="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endParaRPr>
            </a:p>
            <a:p>
              <a:pPr lvl="0" latinLnBrk="1">
                <a:spcBef>
                  <a:spcPct val="20000"/>
                </a:spcBef>
                <a:buClr>
                  <a:srgbClr val="996666"/>
                </a:buClr>
                <a:buSzPct val="80000"/>
              </a:pPr>
              <a:r>
                <a:rPr lang="en-US" altLang="ko-KR" sz="1592" kern="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if</a:t>
              </a: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 score &gt;= 90:     </a:t>
              </a:r>
              <a:b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</a:b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     print("A") </a:t>
              </a:r>
              <a:b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</a:br>
              <a:r>
                <a:rPr lang="en-US" altLang="ko-KR" sz="1592" kern="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else:     </a:t>
              </a:r>
              <a:b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</a:br>
              <a:r>
                <a:rPr lang="en-US" altLang="ko-KR" sz="1592" kern="0" dirty="0">
                  <a:solidFill>
                    <a:srgbClr val="BA06BE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     if </a:t>
              </a: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80 &lt;= score : </a:t>
              </a:r>
              <a:b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</a:b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           print("B")     </a:t>
              </a:r>
              <a:b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</a:b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     </a:t>
              </a:r>
              <a:r>
                <a:rPr lang="en-US" altLang="ko-KR" sz="1592" kern="0" dirty="0">
                  <a:solidFill>
                    <a:srgbClr val="BA06BE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else:         </a:t>
              </a:r>
              <a:b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</a:b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           </a:t>
              </a:r>
              <a:r>
                <a:rPr lang="en-US" altLang="ko-KR" sz="1592" kern="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if</a:t>
              </a: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 70 &lt;= score :             </a:t>
              </a:r>
              <a:b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</a:b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               print("C")         </a:t>
              </a:r>
              <a:b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</a:br>
              <a:r>
                <a:rPr lang="en-US" altLang="ko-KR" sz="1592" kern="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           else:             </a:t>
              </a:r>
              <a:b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</a:b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               </a:t>
              </a:r>
              <a:r>
                <a:rPr lang="en-US" altLang="ko-KR" sz="1592" kern="0" dirty="0">
                  <a:solidFill>
                    <a:srgbClr val="BA06BE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if </a:t>
              </a: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60 &lt;= score :                 </a:t>
              </a:r>
              <a:b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</a:b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                    print("D")             </a:t>
              </a:r>
              <a:b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</a:b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               </a:t>
              </a:r>
              <a:r>
                <a:rPr lang="en-US" altLang="ko-KR" sz="1592" kern="0" dirty="0">
                  <a:solidFill>
                    <a:srgbClr val="BA06BE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else:</a:t>
              </a: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                 </a:t>
              </a:r>
              <a:b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</a:b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                    print("F")</a:t>
              </a:r>
            </a:p>
            <a:p>
              <a:pPr lvl="0" latinLnBrk="1">
                <a:spcBef>
                  <a:spcPct val="20000"/>
                </a:spcBef>
                <a:buClr>
                  <a:srgbClr val="996666"/>
                </a:buClr>
                <a:buSzPct val="80000"/>
              </a:pP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print("</a:t>
              </a:r>
              <a:r>
                <a:rPr lang="ko-KR" altLang="en-US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학점입니다</a:t>
              </a:r>
              <a:r>
                <a:rPr lang="en-US" altLang="ko-KR" sz="1592" kern="0" dirty="0">
                  <a:solidFill>
                    <a:srgbClr val="0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.")</a:t>
              </a:r>
              <a:endParaRPr lang="en-US" altLang="ko-KR" sz="1592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65753" y="1744640"/>
              <a:ext cx="1573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791" dirty="0">
                  <a:latin typeface="+mj-ea"/>
                  <a:ea typeface="+mj-ea"/>
                </a:rPr>
                <a:t>중첩 </a:t>
              </a:r>
              <a:r>
                <a:rPr lang="en-US" altLang="ko-KR" sz="1791" dirty="0">
                  <a:latin typeface="+mj-ea"/>
                  <a:ea typeface="+mj-ea"/>
                </a:rPr>
                <a:t>if-else</a:t>
              </a:r>
              <a:r>
                <a:rPr lang="ko-KR" altLang="en-US" sz="1791" dirty="0">
                  <a:latin typeface="+mj-ea"/>
                  <a:ea typeface="+mj-ea"/>
                </a:rPr>
                <a:t>문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643471" y="1744640"/>
              <a:ext cx="1421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91" dirty="0">
                  <a:latin typeface="+mj-ea"/>
                  <a:ea typeface="+mj-ea"/>
                </a:rPr>
                <a:t>if-</a:t>
              </a:r>
              <a:r>
                <a:rPr lang="en-US" altLang="ko-KR" sz="1791" dirty="0" err="1">
                  <a:latin typeface="+mj-ea"/>
                  <a:ea typeface="+mj-ea"/>
                </a:rPr>
                <a:t>elif</a:t>
              </a:r>
              <a:r>
                <a:rPr lang="en-US" altLang="ko-KR" sz="1791" dirty="0">
                  <a:latin typeface="+mj-ea"/>
                  <a:ea typeface="+mj-ea"/>
                </a:rPr>
                <a:t>-else</a:t>
              </a:r>
              <a:r>
                <a:rPr lang="ko-KR" altLang="en-US" sz="1791" dirty="0">
                  <a:latin typeface="+mj-ea"/>
                  <a:ea typeface="+mj-ea"/>
                </a:rPr>
                <a:t>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245536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79822" y="2700687"/>
            <a:ext cx="10660616" cy="1232384"/>
          </a:xfrm>
        </p:spPr>
        <p:txBody>
          <a:bodyPr/>
          <a:lstStyle/>
          <a:p>
            <a:r>
              <a:rPr lang="ko-KR" altLang="en-US" dirty="0"/>
              <a:t>반복문의 개념</a:t>
            </a:r>
          </a:p>
        </p:txBody>
      </p:sp>
    </p:spTree>
    <p:extLst>
      <p:ext uri="{BB962C8B-B14F-4D97-AF65-F5344CB8AC3E}">
        <p14:creationId xmlns:p14="http://schemas.microsoft.com/office/powerpoint/2010/main" val="300841338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반복</a:t>
            </a:r>
            <a:r>
              <a:rPr lang="en-US" altLang="ko-KR" sz="2000" dirty="0"/>
              <a:t>(iteration)</a:t>
            </a:r>
            <a:r>
              <a:rPr lang="ko-KR" altLang="en-US" sz="2000" dirty="0"/>
              <a:t>은 동일한 문장을 여러 번 반복시키는 구조</a:t>
            </a:r>
          </a:p>
          <a:p>
            <a:r>
              <a:rPr lang="ko-KR" altLang="en-US" sz="2000" dirty="0"/>
              <a:t>컴퓨터는 인간과 다르게 반복적인 작업을 </a:t>
            </a:r>
            <a:r>
              <a:rPr lang="ko-KR" altLang="en-US" sz="2000" dirty="0">
                <a:solidFill>
                  <a:srgbClr val="FF0000"/>
                </a:solidFill>
              </a:rPr>
              <a:t>실수 없이 빠르게 </a:t>
            </a:r>
            <a:r>
              <a:rPr lang="ko-KR" altLang="en-US" sz="2000" dirty="0"/>
              <a:t>할 수 있다</a:t>
            </a:r>
            <a:r>
              <a:rPr lang="en-US" altLang="ko-KR" sz="2000" dirty="0"/>
              <a:t>. </a:t>
            </a:r>
            <a:r>
              <a:rPr lang="ko-KR" altLang="en-US" sz="2000" dirty="0"/>
              <a:t>이것이 컴퓨터의 가장 큰 장점이다</a:t>
            </a:r>
            <a:r>
              <a:rPr lang="en-US" altLang="ko-KR" sz="2000" dirty="0"/>
              <a:t>. </a:t>
            </a:r>
          </a:p>
          <a:p>
            <a:endParaRPr lang="ko-KR" altLang="en-US" sz="20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929" y="2979384"/>
            <a:ext cx="8209897" cy="326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002735" y="3068960"/>
            <a:ext cx="2911232" cy="3179960"/>
          </a:xfrm>
          <a:prstGeom prst="rect">
            <a:avLst/>
          </a:prstGeom>
          <a:solidFill>
            <a:srgbClr val="99CCFF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</p:spTree>
    <p:extLst>
      <p:ext uri="{BB962C8B-B14F-4D97-AF65-F5344CB8AC3E}">
        <p14:creationId xmlns:p14="http://schemas.microsoft.com/office/powerpoint/2010/main" val="81673505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dirty="0" err="1"/>
              <a:t>반복문의</a:t>
            </a:r>
            <a:r>
              <a:rPr lang="ko-KR" altLang="en-US" dirty="0"/>
              <a:t> 필요성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왜 반복이 중요한가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?</a:t>
            </a:r>
          </a:p>
          <a:p>
            <a:r>
              <a:rPr lang="ko-KR" altLang="en-US" sz="2000" dirty="0"/>
              <a:t>예</a:t>
            </a:r>
            <a:r>
              <a:rPr lang="en-US" altLang="ko-KR" sz="2000" dirty="0"/>
              <a:t>)</a:t>
            </a:r>
            <a:r>
              <a:rPr lang="ko-KR" altLang="en-US" sz="2000" dirty="0"/>
              <a:t> 회사에 중요한 손님이 오셔서 전광판에 </a:t>
            </a:r>
            <a:r>
              <a:rPr lang="en-US" altLang="ko-KR" sz="2000" dirty="0"/>
              <a:t>‘</a:t>
            </a:r>
            <a:r>
              <a:rPr lang="ko-KR" altLang="en-US" sz="2000" dirty="0"/>
              <a:t>방문을 환영합니다</a:t>
            </a:r>
            <a:r>
              <a:rPr lang="en-US" altLang="ko-KR" sz="2000" dirty="0"/>
              <a:t>!’</a:t>
            </a:r>
            <a:r>
              <a:rPr lang="ko-KR" altLang="en-US" sz="2000" dirty="0"/>
              <a:t>을 </a:t>
            </a:r>
            <a:r>
              <a:rPr lang="en-US" altLang="ko-KR" sz="2000" dirty="0"/>
              <a:t>5</a:t>
            </a:r>
            <a:r>
              <a:rPr lang="ko-KR" altLang="en-US" sz="2000" dirty="0"/>
              <a:t>번 출력한다고 하자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545121" y="3270923"/>
            <a:ext cx="3522622" cy="1654039"/>
          </a:xfrm>
          <a:prstGeom prst="rect">
            <a:avLst/>
          </a:prstGeom>
          <a:noFill/>
          <a:ln w="6350">
            <a:solidFill>
              <a:schemeClr val="accent2">
                <a:lumMod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Century Schoolbook" panose="02040604050505020304" pitchFamily="18" charset="0"/>
                <a:ea typeface="굴림" panose="020B0600000101010101" pitchFamily="50" charset="-127"/>
                <a:cs typeface="Consolas" panose="020B0609020204030204" pitchFamily="49" charset="0"/>
              </a:defRPr>
            </a:lvl1pPr>
          </a:lstStyle>
          <a:p>
            <a:pPr>
              <a:defRPr/>
            </a:pPr>
            <a:r>
              <a:rPr lang="en-US" altLang="ko-KR" sz="199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print("</a:t>
            </a:r>
            <a:r>
              <a:rPr lang="ko-KR" altLang="en-US" sz="199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방문을 환영합니다</a:t>
            </a:r>
            <a:r>
              <a:rPr lang="en-US" altLang="ko-KR" sz="199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!")</a:t>
            </a:r>
          </a:p>
          <a:p>
            <a:pPr>
              <a:defRPr/>
            </a:pPr>
            <a:r>
              <a:rPr lang="en-US" altLang="ko-KR" sz="199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print("</a:t>
            </a:r>
            <a:r>
              <a:rPr lang="ko-KR" altLang="en-US" sz="199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방문을 환영합니다</a:t>
            </a:r>
            <a:r>
              <a:rPr lang="en-US" altLang="ko-KR" sz="199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!")</a:t>
            </a:r>
          </a:p>
          <a:p>
            <a:pPr>
              <a:defRPr/>
            </a:pPr>
            <a:r>
              <a:rPr lang="en-US" altLang="ko-KR" sz="199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print("</a:t>
            </a:r>
            <a:r>
              <a:rPr lang="ko-KR" altLang="en-US" sz="199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방문을 환영합니다</a:t>
            </a:r>
            <a:r>
              <a:rPr lang="en-US" altLang="ko-KR" sz="199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!")</a:t>
            </a:r>
          </a:p>
          <a:p>
            <a:pPr>
              <a:defRPr/>
            </a:pPr>
            <a:r>
              <a:rPr lang="en-US" altLang="ko-KR" sz="199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print("</a:t>
            </a:r>
            <a:r>
              <a:rPr lang="ko-KR" altLang="en-US" sz="199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방문을 환영합니다</a:t>
            </a:r>
            <a:r>
              <a:rPr lang="en-US" altLang="ko-KR" sz="199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!")</a:t>
            </a:r>
          </a:p>
          <a:p>
            <a:pPr>
              <a:defRPr/>
            </a:pPr>
            <a:r>
              <a:rPr lang="en-US" altLang="ko-KR" sz="199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print("</a:t>
            </a:r>
            <a:r>
              <a:rPr lang="ko-KR" altLang="en-US" sz="199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방문을 환영합니다</a:t>
            </a:r>
            <a:r>
              <a:rPr lang="en-US" altLang="ko-KR" sz="199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!")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822378" y="2813766"/>
            <a:ext cx="2754777" cy="2182205"/>
            <a:chOff x="3036149" y="4027148"/>
            <a:chExt cx="2768113" cy="2192769"/>
          </a:xfrm>
        </p:grpSpPr>
        <p:sp>
          <p:nvSpPr>
            <p:cNvPr id="9" name="TextBox 8"/>
            <p:cNvSpPr txBox="1"/>
            <p:nvPr/>
          </p:nvSpPr>
          <p:spPr>
            <a:xfrm>
              <a:off x="3041829" y="4415168"/>
              <a:ext cx="2762433" cy="1804749"/>
            </a:xfrm>
            <a:prstGeom prst="flowChartAlternateProcess">
              <a:avLst/>
            </a:prstGeom>
            <a:solidFill>
              <a:srgbClr val="F5ECDB"/>
            </a:solidFill>
            <a:ln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</a:lstStyle>
            <a:p>
              <a:pPr>
                <a:defRPr/>
              </a:pPr>
              <a:r>
                <a:rPr lang="ko-KR" altLang="en-US" sz="199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방문을 환영합니다</a:t>
              </a:r>
              <a:r>
                <a:rPr lang="en-US" altLang="ko-KR" sz="199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</a:p>
            <a:p>
              <a:pPr>
                <a:defRPr/>
              </a:pPr>
              <a:r>
                <a:rPr lang="ko-KR" altLang="en-US" sz="199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방문을 환영합니다</a:t>
              </a:r>
              <a:r>
                <a:rPr lang="en-US" altLang="ko-KR" sz="199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</a:p>
            <a:p>
              <a:pPr>
                <a:defRPr/>
              </a:pPr>
              <a:r>
                <a:rPr lang="ko-KR" altLang="en-US" sz="199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방문을 환영합니다</a:t>
              </a:r>
              <a:r>
                <a:rPr lang="en-US" altLang="ko-KR" sz="199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</a:p>
            <a:p>
              <a:pPr>
                <a:defRPr/>
              </a:pPr>
              <a:r>
                <a:rPr lang="ko-KR" altLang="en-US" sz="199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방문을 환영합니다</a:t>
              </a:r>
              <a:r>
                <a:rPr lang="en-US" altLang="ko-KR" sz="199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</a:p>
            <a:p>
              <a:pPr>
                <a:defRPr/>
              </a:pPr>
              <a:r>
                <a:rPr lang="ko-KR" altLang="en-US" sz="199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방문을 환영합니다</a:t>
              </a:r>
              <a:r>
                <a:rPr lang="en-US" altLang="ko-KR" sz="199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  <a:endParaRPr lang="en-US" altLang="ko-KR" sz="1990" i="1" kern="0" dirty="0">
                <a:solidFill>
                  <a:prstClr val="black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36149" y="4027148"/>
              <a:ext cx="22052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990" b="1" dirty="0">
                  <a:solidFill>
                    <a:srgbClr val="7D5C21"/>
                  </a:solidFill>
                </a:rPr>
                <a:t>출력 화면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608913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dirty="0" err="1"/>
              <a:t>반복문의</a:t>
            </a:r>
            <a:r>
              <a:rPr lang="ko-KR" altLang="en-US" dirty="0"/>
              <a:t>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만약 </a:t>
            </a:r>
            <a:r>
              <a:rPr lang="en-US" altLang="ko-KR" dirty="0"/>
              <a:t>1000</a:t>
            </a:r>
            <a:r>
              <a:rPr lang="ko-KR" altLang="en-US" dirty="0"/>
              <a:t>번 반복해야 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1519" y="1736436"/>
            <a:ext cx="4014165" cy="2580215"/>
          </a:xfrm>
          <a:prstGeom prst="rect">
            <a:avLst/>
          </a:prstGeom>
          <a:noFill/>
          <a:ln w="6350">
            <a:solidFill>
              <a:schemeClr val="accent2">
                <a:lumMod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Century Schoolbook" panose="02040604050505020304" pitchFamily="18" charset="0"/>
                <a:ea typeface="굴림" panose="020B0600000101010101" pitchFamily="50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sz="1990" dirty="0">
                <a:latin typeface="Consolas" panose="020B0609020204030204" pitchFamily="49" charset="0"/>
                <a:cs typeface="Arial" panose="020B0604020202020204" pitchFamily="34" charset="0"/>
              </a:rPr>
              <a:t>print("</a:t>
            </a:r>
            <a:r>
              <a:rPr lang="ko-KR" altLang="en-US" sz="1990" dirty="0">
                <a:latin typeface="Consolas" panose="020B0609020204030204" pitchFamily="49" charset="0"/>
                <a:cs typeface="Arial" panose="020B0604020202020204" pitchFamily="34" charset="0"/>
              </a:rPr>
              <a:t>방문을 환영합니다</a:t>
            </a:r>
            <a:r>
              <a:rPr lang="en-US" altLang="ko-KR" sz="1990" dirty="0">
                <a:latin typeface="Consolas" panose="020B0609020204030204" pitchFamily="49" charset="0"/>
                <a:cs typeface="Arial" panose="020B0604020202020204" pitchFamily="34" charset="0"/>
              </a:rPr>
              <a:t>!")</a:t>
            </a:r>
          </a:p>
          <a:p>
            <a:r>
              <a:rPr lang="en-US" altLang="ko-KR" sz="1990" dirty="0">
                <a:latin typeface="Consolas" panose="020B0609020204030204" pitchFamily="49" charset="0"/>
                <a:cs typeface="Arial" panose="020B0604020202020204" pitchFamily="34" charset="0"/>
              </a:rPr>
              <a:t>print("</a:t>
            </a:r>
            <a:r>
              <a:rPr lang="ko-KR" altLang="en-US" sz="1990" dirty="0">
                <a:latin typeface="Consolas" panose="020B0609020204030204" pitchFamily="49" charset="0"/>
                <a:cs typeface="Arial" panose="020B0604020202020204" pitchFamily="34" charset="0"/>
              </a:rPr>
              <a:t>방문을 환영합니다</a:t>
            </a:r>
            <a:r>
              <a:rPr lang="en-US" altLang="ko-KR" sz="1990" dirty="0">
                <a:latin typeface="Consolas" panose="020B0609020204030204" pitchFamily="49" charset="0"/>
                <a:cs typeface="Arial" panose="020B0604020202020204" pitchFamily="34" charset="0"/>
              </a:rPr>
              <a:t>!")</a:t>
            </a:r>
          </a:p>
          <a:p>
            <a:r>
              <a:rPr lang="en-US" altLang="ko-KR" sz="1990" dirty="0">
                <a:latin typeface="Consolas" panose="020B0609020204030204" pitchFamily="49" charset="0"/>
                <a:cs typeface="Arial" panose="020B0604020202020204" pitchFamily="34" charset="0"/>
              </a:rPr>
              <a:t>print("</a:t>
            </a:r>
            <a:r>
              <a:rPr lang="ko-KR" altLang="en-US" sz="1990" dirty="0">
                <a:latin typeface="Consolas" panose="020B0609020204030204" pitchFamily="49" charset="0"/>
                <a:cs typeface="Arial" panose="020B0604020202020204" pitchFamily="34" charset="0"/>
              </a:rPr>
              <a:t>방문을 환영합니다</a:t>
            </a:r>
            <a:r>
              <a:rPr lang="en-US" altLang="ko-KR" sz="1990" dirty="0">
                <a:latin typeface="Consolas" panose="020B0609020204030204" pitchFamily="49" charset="0"/>
                <a:cs typeface="Arial" panose="020B0604020202020204" pitchFamily="34" charset="0"/>
              </a:rPr>
              <a:t>!")</a:t>
            </a:r>
          </a:p>
          <a:p>
            <a:r>
              <a:rPr lang="en-US" altLang="ko-KR" sz="1990" dirty="0">
                <a:latin typeface="Consolas" panose="020B0609020204030204" pitchFamily="49" charset="0"/>
                <a:cs typeface="Arial" panose="020B0604020202020204" pitchFamily="34" charset="0"/>
              </a:rPr>
              <a:t>print("</a:t>
            </a:r>
            <a:r>
              <a:rPr lang="ko-KR" altLang="en-US" sz="1990" dirty="0">
                <a:latin typeface="Consolas" panose="020B0609020204030204" pitchFamily="49" charset="0"/>
                <a:cs typeface="Arial" panose="020B0604020202020204" pitchFamily="34" charset="0"/>
              </a:rPr>
              <a:t>방문을 환영합니다</a:t>
            </a:r>
            <a:r>
              <a:rPr lang="en-US" altLang="ko-KR" sz="1990" dirty="0">
                <a:latin typeface="Consolas" panose="020B0609020204030204" pitchFamily="49" charset="0"/>
                <a:cs typeface="Arial" panose="020B0604020202020204" pitchFamily="34" charset="0"/>
              </a:rPr>
              <a:t>!")</a:t>
            </a:r>
          </a:p>
          <a:p>
            <a:r>
              <a:rPr lang="en-US" altLang="ko-KR" sz="1990" dirty="0">
                <a:latin typeface="Consolas" panose="020B0609020204030204" pitchFamily="49" charset="0"/>
                <a:cs typeface="Arial" panose="020B0604020202020204" pitchFamily="34" charset="0"/>
              </a:rPr>
              <a:t>print("</a:t>
            </a:r>
            <a:r>
              <a:rPr lang="ko-KR" altLang="en-US" sz="1990" dirty="0">
                <a:latin typeface="Consolas" panose="020B0609020204030204" pitchFamily="49" charset="0"/>
                <a:cs typeface="Arial" panose="020B0604020202020204" pitchFamily="34" charset="0"/>
              </a:rPr>
              <a:t>방문을 환영합니다</a:t>
            </a:r>
            <a:r>
              <a:rPr lang="en-US" altLang="ko-KR" sz="1990" dirty="0">
                <a:latin typeface="Consolas" panose="020B0609020204030204" pitchFamily="49" charset="0"/>
                <a:cs typeface="Arial" panose="020B0604020202020204" pitchFamily="34" charset="0"/>
              </a:rPr>
              <a:t>!")</a:t>
            </a:r>
          </a:p>
          <a:p>
            <a:r>
              <a:rPr lang="en-US" altLang="ko-KR" sz="1990" dirty="0">
                <a:latin typeface="Consolas" panose="020B0609020204030204" pitchFamily="49" charset="0"/>
                <a:cs typeface="Arial" panose="020B0604020202020204" pitchFamily="34" charset="0"/>
              </a:rPr>
              <a:t>…</a:t>
            </a:r>
          </a:p>
          <a:p>
            <a:r>
              <a:rPr lang="en-US" altLang="ko-KR" sz="1990" dirty="0">
                <a:latin typeface="Consolas" panose="020B0609020204030204" pitchFamily="49" charset="0"/>
                <a:cs typeface="Arial" panose="020B0604020202020204" pitchFamily="34" charset="0"/>
              </a:rPr>
              <a:t>…</a:t>
            </a:r>
          </a:p>
          <a:p>
            <a:r>
              <a:rPr lang="en-US" altLang="ko-KR" sz="1990" dirty="0">
                <a:latin typeface="Consolas" panose="020B0609020204030204" pitchFamily="49" charset="0"/>
                <a:cs typeface="Arial" panose="020B0604020202020204" pitchFamily="34" charset="0"/>
              </a:rPr>
              <a:t>print("</a:t>
            </a:r>
            <a:r>
              <a:rPr lang="ko-KR" altLang="en-US" sz="1990" dirty="0">
                <a:latin typeface="Consolas" panose="020B0609020204030204" pitchFamily="49" charset="0"/>
                <a:cs typeface="Arial" panose="020B0604020202020204" pitchFamily="34" charset="0"/>
              </a:rPr>
              <a:t>방문을 환영합니다</a:t>
            </a:r>
            <a:r>
              <a:rPr lang="en-US" altLang="ko-KR" sz="1990" dirty="0">
                <a:latin typeface="Consolas" panose="020B0609020204030204" pitchFamily="49" charset="0"/>
                <a:cs typeface="Arial" panose="020B0604020202020204" pitchFamily="34" charset="0"/>
              </a:rPr>
              <a:t>!")</a:t>
            </a:r>
          </a:p>
          <a:p>
            <a:endParaRPr lang="en-US" altLang="ko-KR" sz="179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5700" y="1706422"/>
            <a:ext cx="3543436" cy="581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" dirty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1000</a:t>
            </a:r>
            <a:r>
              <a:rPr lang="ko-KR" altLang="en-US" sz="1990" dirty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번 복사해서 </a:t>
            </a:r>
            <a:r>
              <a:rPr lang="ko-KR" altLang="en-US" sz="1990" dirty="0" err="1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붙여넣기</a:t>
            </a:r>
            <a:r>
              <a:rPr lang="ko-KR" altLang="en-US" sz="1990" dirty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3185" dirty="0">
                <a:solidFill>
                  <a:srgbClr val="FF0000"/>
                </a:solidFill>
                <a:ea typeface="새굴림" panose="02030600000101010101" pitchFamily="18" charset="-127"/>
              </a:rPr>
              <a:t>?</a:t>
            </a:r>
            <a:endParaRPr lang="ko-KR" altLang="en-US" sz="3185" dirty="0">
              <a:solidFill>
                <a:srgbClr val="FF0000"/>
              </a:solidFill>
              <a:ea typeface="새굴림" panose="02030600000101010101" pitchFamily="18" charset="-127"/>
            </a:endParaRPr>
          </a:p>
        </p:txBody>
      </p:sp>
      <p:sp>
        <p:nvSpPr>
          <p:cNvPr id="7" name="오른쪽 중괄호 6"/>
          <p:cNvSpPr/>
          <p:nvPr/>
        </p:nvSpPr>
        <p:spPr>
          <a:xfrm>
            <a:off x="5213403" y="1859639"/>
            <a:ext cx="262149" cy="237653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791">
              <a:solidFill>
                <a:srgbClr val="FF0000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71498" y="4958475"/>
            <a:ext cx="6782230" cy="979860"/>
            <a:chOff x="708635" y="5369721"/>
            <a:chExt cx="6815063" cy="984604"/>
          </a:xfrm>
          <a:noFill/>
        </p:grpSpPr>
        <p:sp>
          <p:nvSpPr>
            <p:cNvPr id="10" name="TextBox 9"/>
            <p:cNvSpPr txBox="1"/>
            <p:nvPr/>
          </p:nvSpPr>
          <p:spPr>
            <a:xfrm>
              <a:off x="708635" y="5369721"/>
              <a:ext cx="5063544" cy="984604"/>
            </a:xfrm>
            <a:prstGeom prst="rect">
              <a:avLst/>
            </a:prstGeom>
            <a:grpFill/>
            <a:ln w="6350">
              <a:solidFill>
                <a:schemeClr val="accent2">
                  <a:lumMod val="50000"/>
                </a:schemeClr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>
                <a:defRPr>
                  <a:latin typeface="Century Schoolbook" panose="02040604050505020304" pitchFamily="18" charset="0"/>
                  <a:ea typeface="굴림" panose="020B0600000101010101" pitchFamily="50" charset="-127"/>
                  <a:cs typeface="Consolas" panose="020B0609020204030204" pitchFamily="49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990" dirty="0">
                  <a:latin typeface="Consolas" panose="020B0609020204030204" pitchFamily="49" charset="0"/>
                  <a:cs typeface="Arial" panose="020B0604020202020204" pitchFamily="34" charset="0"/>
                </a:rPr>
                <a:t>for </a:t>
              </a:r>
              <a:r>
                <a:rPr lang="en-US" altLang="ko-KR" sz="1990" dirty="0" err="1">
                  <a:latin typeface="Consolas" panose="020B0609020204030204" pitchFamily="49" charset="0"/>
                  <a:cs typeface="Arial" panose="020B0604020202020204" pitchFamily="34" charset="0"/>
                </a:rPr>
                <a:t>i</a:t>
              </a:r>
              <a:r>
                <a:rPr lang="en-US" altLang="ko-KR" sz="1990" dirty="0">
                  <a:latin typeface="Consolas" panose="020B0609020204030204" pitchFamily="49" charset="0"/>
                  <a:cs typeface="Arial" panose="020B0604020202020204" pitchFamily="34" charset="0"/>
                </a:rPr>
                <a:t>  in range(1000):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990" dirty="0">
                  <a:latin typeface="Consolas" panose="020B0609020204030204" pitchFamily="49" charset="0"/>
                  <a:cs typeface="Arial" panose="020B0604020202020204" pitchFamily="34" charset="0"/>
                </a:rPr>
                <a:t>	print("</a:t>
              </a:r>
              <a:r>
                <a:rPr lang="ko-KR" altLang="en-US" sz="1990" dirty="0">
                  <a:latin typeface="Consolas" panose="020B0609020204030204" pitchFamily="49" charset="0"/>
                  <a:cs typeface="Arial" panose="020B0604020202020204" pitchFamily="34" charset="0"/>
                </a:rPr>
                <a:t>방문을 환영합니다</a:t>
              </a:r>
              <a:r>
                <a:rPr lang="en-US" altLang="ko-KR" sz="1990" dirty="0">
                  <a:latin typeface="Consolas" panose="020B0609020204030204" pitchFamily="49" charset="0"/>
                  <a:cs typeface="Arial" panose="020B0604020202020204" pitchFamily="34" charset="0"/>
                </a:rPr>
                <a:t>!")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896204">
              <a:off x="4165086" y="5408729"/>
              <a:ext cx="3358612" cy="4001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990" dirty="0">
                  <a:solidFill>
                    <a:srgbClr val="FF000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# 1000</a:t>
              </a:r>
              <a:r>
                <a:rPr lang="ko-KR" altLang="en-US" sz="1990" dirty="0">
                  <a:solidFill>
                    <a:srgbClr val="FF000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번 </a:t>
              </a:r>
              <a:r>
                <a:rPr lang="ko-KR" altLang="en-US" sz="199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엽서L" panose="02030600000101010101" pitchFamily="18" charset="-127"/>
                  <a:ea typeface="HY엽서L" panose="02030600000101010101" pitchFamily="18" charset="-127"/>
                </a:rPr>
                <a:t>반복</a:t>
              </a:r>
              <a:r>
                <a:rPr lang="ko-KR" altLang="en-US" sz="1990" dirty="0">
                  <a:solidFill>
                    <a:srgbClr val="FF000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시키는 구조</a:t>
              </a: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32FF5A4-F6DF-41D9-BAC9-F174A4F3A188}"/>
              </a:ext>
            </a:extLst>
          </p:cNvPr>
          <p:cNvSpPr txBox="1">
            <a:spLocks/>
          </p:cNvSpPr>
          <p:nvPr/>
        </p:nvSpPr>
        <p:spPr>
          <a:xfrm>
            <a:off x="583330" y="4459135"/>
            <a:ext cx="10966603" cy="501458"/>
          </a:xfrm>
          <a:prstGeom prst="rect">
            <a:avLst/>
          </a:prstGeom>
        </p:spPr>
        <p:txBody>
          <a:bodyPr vert="horz" lIns="90999" tIns="45500" rIns="90999" bIns="45500" rtlCol="0">
            <a:normAutofit/>
          </a:bodyPr>
          <a:lstStyle>
            <a:lvl1pPr marL="354013" indent="-354013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19138" indent="-271463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89013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58888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614488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990" dirty="0"/>
              <a:t>반복 구조를 사용한다</a:t>
            </a:r>
            <a:r>
              <a:rPr lang="en-US" altLang="ko-KR" sz="1990" dirty="0"/>
              <a:t>. </a:t>
            </a:r>
            <a:endParaRPr lang="ko-KR" altLang="en-US" sz="1990" dirty="0"/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B7045EF4-F03A-4013-A904-4C76612CFD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298" t="18160" r="8110" b="24905"/>
          <a:stretch/>
        </p:blipFill>
        <p:spPr>
          <a:xfrm>
            <a:off x="5929656" y="2120537"/>
            <a:ext cx="2659608" cy="220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5834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6601589" y="1568308"/>
            <a:ext cx="5051810" cy="3721385"/>
            <a:chOff x="7464152" y="926810"/>
            <a:chExt cx="3744416" cy="271656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r="51149" b="7814"/>
            <a:stretch/>
          </p:blipFill>
          <p:spPr>
            <a:xfrm>
              <a:off x="7464152" y="926810"/>
              <a:ext cx="3744416" cy="2716569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7968208" y="1052736"/>
              <a:ext cx="720080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1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dirty="0" err="1"/>
              <a:t>반복문의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가지 유형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for </a:t>
            </a:r>
            <a:r>
              <a:rPr lang="ko-KR" altLang="en-US" sz="2000" dirty="0"/>
              <a:t>문 </a:t>
            </a:r>
            <a:r>
              <a:rPr lang="en-US" altLang="ko-KR" sz="2000" dirty="0"/>
              <a:t>(</a:t>
            </a:r>
            <a:r>
              <a:rPr lang="ko-KR" altLang="en-US" sz="2000" dirty="0"/>
              <a:t>유한 반복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1800" dirty="0"/>
              <a:t>정해진 </a:t>
            </a:r>
            <a:r>
              <a:rPr lang="ko-KR" altLang="en-US" sz="1800" dirty="0">
                <a:solidFill>
                  <a:srgbClr val="FF0000"/>
                </a:solidFill>
              </a:rPr>
              <a:t>횟수만큼</a:t>
            </a:r>
            <a:r>
              <a:rPr lang="ko-KR" altLang="en-US" sz="1800" dirty="0"/>
              <a:t> 반복하는 구조이다</a:t>
            </a:r>
            <a:r>
              <a:rPr lang="en-US" altLang="ko-KR" sz="1800" dirty="0"/>
              <a:t>. </a:t>
            </a:r>
          </a:p>
          <a:p>
            <a:pPr marL="756763" lvl="2" indent="0">
              <a:buNone/>
            </a:pPr>
            <a:endParaRPr lang="en-US" altLang="ko-KR" sz="1600" dirty="0"/>
          </a:p>
          <a:p>
            <a:pPr marL="756763" lvl="2" indent="0">
              <a:buNone/>
            </a:pPr>
            <a:endParaRPr lang="en-US" altLang="ko-KR" sz="1600" dirty="0"/>
          </a:p>
          <a:p>
            <a:pPr marL="756763" lvl="2" indent="0">
              <a:buNone/>
            </a:pPr>
            <a:endParaRPr lang="en-US" altLang="ko-KR" sz="1600" dirty="0"/>
          </a:p>
          <a:p>
            <a:r>
              <a:rPr lang="en-US" altLang="ko-KR" sz="2000" dirty="0"/>
              <a:t>while </a:t>
            </a:r>
            <a:r>
              <a:rPr lang="ko-KR" altLang="en-US" sz="2000" dirty="0"/>
              <a:t>문 </a:t>
            </a:r>
            <a:r>
              <a:rPr lang="en-US" altLang="ko-KR" sz="2000" dirty="0"/>
              <a:t>(</a:t>
            </a:r>
            <a:r>
              <a:rPr lang="ko-KR" altLang="en-US" sz="2000" dirty="0"/>
              <a:t>무한 반복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1800" dirty="0"/>
              <a:t>어떤 </a:t>
            </a:r>
            <a:r>
              <a:rPr lang="ko-KR" altLang="en-US" sz="1800" dirty="0">
                <a:solidFill>
                  <a:srgbClr val="FF0000"/>
                </a:solidFill>
              </a:rPr>
              <a:t>조건이 만족되는 동안</a:t>
            </a:r>
            <a:br>
              <a:rPr lang="en-US" altLang="ko-KR" sz="1800" dirty="0"/>
            </a:br>
            <a:r>
              <a:rPr lang="ko-KR" altLang="en-US" sz="1800" dirty="0"/>
              <a:t>반복을 계속하는 구조이다</a:t>
            </a:r>
            <a:r>
              <a:rPr lang="en-US" altLang="ko-KR" sz="1800" dirty="0"/>
              <a:t>.</a:t>
            </a:r>
          </a:p>
        </p:txBody>
      </p:sp>
      <p:sp>
        <p:nvSpPr>
          <p:cNvPr id="7" name="타원형 설명선 6"/>
          <p:cNvSpPr/>
          <p:nvPr/>
        </p:nvSpPr>
        <p:spPr>
          <a:xfrm>
            <a:off x="4241848" y="3375140"/>
            <a:ext cx="2651459" cy="1010243"/>
          </a:xfrm>
          <a:prstGeom prst="wedgeEllipseCallout">
            <a:avLst>
              <a:gd name="adj1" fmla="val 93798"/>
              <a:gd name="adj2" fmla="val -82091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9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남은 연료가 </a:t>
            </a:r>
            <a:r>
              <a:rPr lang="en-US" altLang="ko-KR" sz="179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79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리터 이상인가</a:t>
            </a:r>
            <a:r>
              <a:rPr lang="en-US" altLang="ko-KR" sz="179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179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타원형 설명선 7"/>
          <p:cNvSpPr/>
          <p:nvPr/>
        </p:nvSpPr>
        <p:spPr>
          <a:xfrm>
            <a:off x="5011696" y="1290369"/>
            <a:ext cx="2037862" cy="1164493"/>
          </a:xfrm>
          <a:prstGeom prst="wedgeEllipseCallout">
            <a:avLst>
              <a:gd name="adj1" fmla="val 107580"/>
              <a:gd name="adj2" fmla="val 6903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sz="179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바퀴째 이하인가</a:t>
            </a:r>
            <a:r>
              <a:rPr lang="en-US" altLang="ko-KR" sz="179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179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구름 모양 설명선 10"/>
          <p:cNvSpPr/>
          <p:nvPr/>
        </p:nvSpPr>
        <p:spPr>
          <a:xfrm>
            <a:off x="7888920" y="777540"/>
            <a:ext cx="3216276" cy="1164493"/>
          </a:xfrm>
          <a:prstGeom prst="cloudCallout">
            <a:avLst>
              <a:gd name="adj1" fmla="val -23935"/>
              <a:gd name="adj2" fmla="val 11112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92" dirty="0">
                <a:solidFill>
                  <a:srgbClr val="0070C0"/>
                </a:solidFill>
              </a:rPr>
              <a:t>기름을 가득 채우면 </a:t>
            </a:r>
            <a:r>
              <a:rPr lang="en-US" altLang="ko-KR" sz="1592" dirty="0">
                <a:solidFill>
                  <a:srgbClr val="0070C0"/>
                </a:solidFill>
              </a:rPr>
              <a:t>10</a:t>
            </a:r>
            <a:r>
              <a:rPr lang="ko-KR" altLang="en-US" sz="1592" dirty="0">
                <a:solidFill>
                  <a:srgbClr val="0070C0"/>
                </a:solidFill>
              </a:rPr>
              <a:t>바퀴는 돌 수 </a:t>
            </a:r>
            <a:r>
              <a:rPr lang="ko-KR" altLang="en-US" sz="1592" dirty="0" err="1">
                <a:solidFill>
                  <a:srgbClr val="0070C0"/>
                </a:solidFill>
              </a:rPr>
              <a:t>있을거야</a:t>
            </a:r>
            <a:r>
              <a:rPr lang="en-US" altLang="ko-KR" sz="1592" dirty="0">
                <a:solidFill>
                  <a:srgbClr val="0070C0"/>
                </a:solidFill>
              </a:rPr>
              <a:t>...</a:t>
            </a:r>
            <a:endParaRPr lang="ko-KR" altLang="en-US" sz="1592" dirty="0">
              <a:solidFill>
                <a:srgbClr val="0070C0"/>
              </a:solidFill>
            </a:endParaRPr>
          </a:p>
        </p:txBody>
      </p:sp>
      <p:sp>
        <p:nvSpPr>
          <p:cNvPr id="12" name="구름 모양 설명선 11"/>
          <p:cNvSpPr/>
          <p:nvPr/>
        </p:nvSpPr>
        <p:spPr>
          <a:xfrm>
            <a:off x="5021325" y="4632647"/>
            <a:ext cx="3354339" cy="1447814"/>
          </a:xfrm>
          <a:prstGeom prst="cloudCallout">
            <a:avLst>
              <a:gd name="adj1" fmla="val 44802"/>
              <a:gd name="adj2" fmla="val -141447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92" dirty="0">
                <a:solidFill>
                  <a:srgbClr val="FF0000"/>
                </a:solidFill>
              </a:rPr>
              <a:t>기름이 </a:t>
            </a:r>
            <a:r>
              <a:rPr lang="en-US" altLang="ko-KR" sz="1592" dirty="0">
                <a:solidFill>
                  <a:srgbClr val="FF0000"/>
                </a:solidFill>
              </a:rPr>
              <a:t>1</a:t>
            </a:r>
            <a:r>
              <a:rPr lang="ko-KR" altLang="en-US" sz="1592" dirty="0">
                <a:solidFill>
                  <a:srgbClr val="FF0000"/>
                </a:solidFill>
              </a:rPr>
              <a:t>리터 이상 남아있으면 한바퀴 이상을 돌 수 </a:t>
            </a:r>
            <a:r>
              <a:rPr lang="ko-KR" altLang="en-US" sz="1592" dirty="0" err="1">
                <a:solidFill>
                  <a:srgbClr val="FF0000"/>
                </a:solidFill>
              </a:rPr>
              <a:t>있을거야</a:t>
            </a:r>
            <a:r>
              <a:rPr lang="en-US" altLang="ko-KR" sz="1592" dirty="0">
                <a:solidFill>
                  <a:srgbClr val="FF0000"/>
                </a:solidFill>
              </a:rPr>
              <a:t>...</a:t>
            </a:r>
            <a:endParaRPr lang="ko-KR" altLang="en-US" sz="1592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16AE53-3E22-4A8E-AB1F-C616FE74D06A}"/>
              </a:ext>
            </a:extLst>
          </p:cNvPr>
          <p:cNvSpPr/>
          <p:nvPr/>
        </p:nvSpPr>
        <p:spPr>
          <a:xfrm>
            <a:off x="8375665" y="3198712"/>
            <a:ext cx="1039994" cy="35285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91" dirty="0">
                <a:solidFill>
                  <a:srgbClr val="FF0000"/>
                </a:solidFill>
              </a:rPr>
              <a:t>돌아</a:t>
            </a:r>
            <a:r>
              <a:rPr lang="en-US" altLang="ko-KR" sz="1791" dirty="0">
                <a:solidFill>
                  <a:srgbClr val="FF0000"/>
                </a:solidFill>
              </a:rPr>
              <a:t>?</a:t>
            </a:r>
            <a:endParaRPr lang="ko-KR" altLang="en-US" sz="1791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42E603-3F00-4FE1-BFC0-0696CB02B28B}"/>
              </a:ext>
            </a:extLst>
          </p:cNvPr>
          <p:cNvSpPr/>
          <p:nvPr/>
        </p:nvSpPr>
        <p:spPr>
          <a:xfrm>
            <a:off x="6621550" y="2824927"/>
            <a:ext cx="1039994" cy="35285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91" dirty="0">
                <a:solidFill>
                  <a:srgbClr val="FF0000"/>
                </a:solidFill>
              </a:rPr>
              <a:t>말어</a:t>
            </a:r>
            <a:r>
              <a:rPr lang="en-US" altLang="ko-KR" sz="1791" dirty="0">
                <a:solidFill>
                  <a:srgbClr val="FF0000"/>
                </a:solidFill>
              </a:rPr>
              <a:t>?</a:t>
            </a:r>
            <a:endParaRPr lang="ko-KR" altLang="en-US" sz="179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91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79822" y="2700687"/>
            <a:ext cx="10660616" cy="1232384"/>
          </a:xfrm>
        </p:spPr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72230990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for </a:t>
            </a:r>
            <a:r>
              <a:rPr lang="ko-KR" altLang="en-US" dirty="0"/>
              <a:t>문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일정한 횟수만큼 블록을 반복 수행하는 구문</a:t>
            </a:r>
            <a:endParaRPr lang="en-US" altLang="ko-KR" dirty="0"/>
          </a:p>
          <a:p>
            <a:pPr lvl="1"/>
            <a:r>
              <a:rPr lang="ko-KR" altLang="en-US" dirty="0"/>
              <a:t>시퀀스의 각 원소를 차례로 꺼내 변수에 담고 블록</a:t>
            </a:r>
            <a:r>
              <a:rPr lang="en-US" altLang="ko-KR" dirty="0"/>
              <a:t>(</a:t>
            </a:r>
            <a:r>
              <a:rPr lang="ko-KR" altLang="en-US" dirty="0"/>
              <a:t>반복 문장</a:t>
            </a:r>
            <a:r>
              <a:rPr lang="en-US" altLang="ko-KR" dirty="0"/>
              <a:t>)</a:t>
            </a:r>
            <a:r>
              <a:rPr lang="ko-KR" altLang="en-US" dirty="0"/>
              <a:t>을 반복 실행</a:t>
            </a:r>
            <a:endParaRPr lang="en-US" altLang="ko-KR" dirty="0"/>
          </a:p>
          <a:p>
            <a:pPr lvl="1"/>
            <a:r>
              <a:rPr lang="ko-KR" altLang="en-US" dirty="0"/>
              <a:t>더 이상 원소가 없으면 반복 종료</a:t>
            </a:r>
            <a:endParaRPr lang="en-US" altLang="ko-KR" dirty="0"/>
          </a:p>
          <a:p>
            <a:pPr lvl="1"/>
            <a:r>
              <a:rPr lang="ko-KR" altLang="en-US" dirty="0"/>
              <a:t>시퀀스</a:t>
            </a:r>
            <a:r>
              <a:rPr lang="en-US" altLang="ko-KR" dirty="0"/>
              <a:t>(sequence) : </a:t>
            </a:r>
            <a:r>
              <a:rPr lang="ko-KR" altLang="en-US" dirty="0" err="1"/>
              <a:t>순서열</a:t>
            </a:r>
            <a:r>
              <a:rPr lang="ko-KR" altLang="en-US" dirty="0"/>
              <a:t> 형식의 데이터 </a:t>
            </a:r>
            <a:r>
              <a:rPr lang="en-US" altLang="ko-KR" dirty="0"/>
              <a:t>(</a:t>
            </a:r>
            <a:r>
              <a:rPr lang="en-US" altLang="ko-KR" dirty="0" err="1"/>
              <a:t>iterable</a:t>
            </a:r>
            <a:r>
              <a:rPr lang="en-US" altLang="ko-KR" dirty="0"/>
              <a:t> object)</a:t>
            </a:r>
          </a:p>
          <a:p>
            <a:r>
              <a:rPr lang="en-US" altLang="ko-KR" dirty="0"/>
              <a:t> Syntax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929039" y="3929464"/>
            <a:ext cx="5754207" cy="1875800"/>
          </a:xfrm>
          <a:prstGeom prst="rect">
            <a:avLst/>
          </a:prstGeom>
          <a:noFill/>
          <a:ln>
            <a:solidFill>
              <a:srgbClr val="1212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4378" indent="-28437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변수 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(X)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 :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매 </a:t>
            </a:r>
            <a:r>
              <a:rPr lang="ko-KR" altLang="en-US" sz="1600" dirty="0" err="1">
                <a:solidFill>
                  <a:schemeClr val="tx1"/>
                </a:solidFill>
                <a:latin typeface="+mj-ea"/>
                <a:ea typeface="+mj-ea"/>
              </a:rPr>
              <a:t>반복마다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 시퀀스의 각 요소를 차례대로 변수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X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의 값으로 할당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84378" indent="-28437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시퀀스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여러 요소들을 가지고 있는 객체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+mj-ea"/>
                <a:ea typeface="+mj-ea"/>
              </a:rPr>
              <a:t>iterable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객체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</a:p>
          <a:p>
            <a:pPr marL="284378" indent="-28437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블록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반복 수행할 문장이 여러 개이면 블록으로 구성</a:t>
            </a:r>
            <a:endParaRPr lang="ko-KR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221199F-0FFC-5B44-BBA7-FD520512B080}"/>
              </a:ext>
            </a:extLst>
          </p:cNvPr>
          <p:cNvGrpSpPr/>
          <p:nvPr/>
        </p:nvGrpSpPr>
        <p:grpSpPr>
          <a:xfrm>
            <a:off x="1314103" y="3717032"/>
            <a:ext cx="4862841" cy="2579571"/>
            <a:chOff x="298780" y="3682863"/>
            <a:chExt cx="4886382" cy="2592059"/>
          </a:xfrm>
        </p:grpSpPr>
        <p:sp>
          <p:nvSpPr>
            <p:cNvPr id="29" name="Rectangle 3"/>
            <p:cNvSpPr txBox="1">
              <a:spLocks noChangeArrowheads="1"/>
            </p:cNvSpPr>
            <p:nvPr/>
          </p:nvSpPr>
          <p:spPr bwMode="auto">
            <a:xfrm>
              <a:off x="1565756" y="4167853"/>
              <a:ext cx="3619406" cy="591303"/>
            </a:xfrm>
            <a:prstGeom prst="rect">
              <a:avLst/>
            </a:prstGeom>
            <a:noFill/>
            <a:ln w="19050">
              <a:noFill/>
              <a:prstDash val="sysDot"/>
              <a:miter lim="800000"/>
              <a:headEnd/>
              <a:tailEnd/>
            </a:ln>
            <a:effectLst/>
          </p:spPr>
          <p:txBody>
            <a:bodyPr/>
            <a:lstStyle/>
            <a:p>
              <a:pPr defTabSz="910011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en-US" altLang="ko-KR" sz="1791" b="1" kern="0" dirty="0">
                  <a:solidFill>
                    <a:srgbClr val="FF0000"/>
                  </a:solidFill>
                  <a:latin typeface="+mn-ea"/>
                </a:rPr>
                <a:t>for</a:t>
              </a:r>
              <a:r>
                <a:rPr lang="en-US" altLang="ko-KR" sz="1791" kern="0" dirty="0">
                  <a:solidFill>
                    <a:srgbClr val="000000"/>
                  </a:solidFill>
                  <a:latin typeface="+mn-ea"/>
                </a:rPr>
                <a:t>   x   </a:t>
              </a:r>
              <a:r>
                <a:rPr lang="en-US" altLang="ko-KR" sz="1791" b="1" kern="0" dirty="0">
                  <a:solidFill>
                    <a:srgbClr val="FF0000"/>
                  </a:solidFill>
                  <a:latin typeface="+mn-ea"/>
                </a:rPr>
                <a:t>in</a:t>
              </a:r>
              <a:r>
                <a:rPr lang="en-US" altLang="ko-KR" sz="1791" kern="0" dirty="0">
                  <a:solidFill>
                    <a:srgbClr val="000000"/>
                  </a:solidFill>
                  <a:latin typeface="+mn-ea"/>
                </a:rPr>
                <a:t>   </a:t>
              </a:r>
              <a:r>
                <a:rPr lang="en-US" altLang="ko-KR" sz="1791" b="1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[</a:t>
              </a:r>
              <a:r>
                <a:rPr lang="en-US" altLang="ko-KR" sz="1791" kern="0" dirty="0">
                  <a:solidFill>
                    <a:srgbClr val="000000"/>
                  </a:solidFill>
                  <a:latin typeface="+mn-ea"/>
                </a:rPr>
                <a:t> …… </a:t>
              </a:r>
              <a:r>
                <a:rPr lang="en-US" altLang="ko-KR" sz="1791" b="1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]</a:t>
              </a:r>
              <a:r>
                <a:rPr lang="en-US" altLang="ko-KR" sz="1791" kern="0" dirty="0">
                  <a:solidFill>
                    <a:srgbClr val="000000"/>
                  </a:solidFill>
                  <a:latin typeface="+mn-ea"/>
                </a:rPr>
                <a:t>   </a:t>
              </a:r>
              <a:r>
                <a:rPr lang="en-US" altLang="ko-KR" sz="1791" b="1" kern="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:</a:t>
              </a:r>
              <a:r>
                <a:rPr lang="en-US" sz="1791" b="1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</a:t>
              </a:r>
              <a:r>
                <a:rPr lang="en-US" sz="1791" kern="0" dirty="0">
                  <a:solidFill>
                    <a:srgbClr val="000000"/>
                  </a:solidFill>
                  <a:latin typeface="+mn-ea"/>
                </a:rPr>
                <a:t>      </a:t>
              </a:r>
              <a:endParaRPr lang="en-US" altLang="ko-KR" sz="1592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0" name="타원 29"/>
            <p:cNvSpPr/>
            <p:nvPr/>
          </p:nvSpPr>
          <p:spPr bwMode="auto">
            <a:xfrm>
              <a:off x="2124440" y="4304524"/>
              <a:ext cx="294440" cy="321870"/>
            </a:xfrm>
            <a:prstGeom prst="ellipse">
              <a:avLst/>
            </a:prstGeom>
            <a:noFill/>
            <a:ln w="19050" cap="flat" cmpd="sng" algn="ctr">
              <a:solidFill>
                <a:srgbClr val="313437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999" tIns="45500" rIns="90999" bIns="455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0011">
                <a:defRPr/>
              </a:pPr>
              <a:endParaRPr lang="ko-KR" altLang="en-US" sz="1393" kern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75427" y="3728180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0011">
                <a:defRPr/>
              </a:pPr>
              <a:r>
                <a:rPr lang="ko-KR" altLang="en-US" sz="1592" kern="0" dirty="0">
                  <a:solidFill>
                    <a:srgbClr val="000000"/>
                  </a:solidFill>
                  <a:latin typeface="+mn-ea"/>
                </a:rPr>
                <a:t>변수</a:t>
              </a:r>
            </a:p>
          </p:txBody>
        </p:sp>
        <p:sp>
          <p:nvSpPr>
            <p:cNvPr id="32" name="모서리가 둥근 직사각형 31"/>
            <p:cNvSpPr/>
            <p:nvPr/>
          </p:nvSpPr>
          <p:spPr bwMode="auto">
            <a:xfrm>
              <a:off x="2922405" y="4213535"/>
              <a:ext cx="869612" cy="432048"/>
            </a:xfrm>
            <a:prstGeom prst="roundRect">
              <a:avLst/>
            </a:prstGeom>
            <a:noFill/>
            <a:ln w="19050" cap="flat" cmpd="sng" algn="ctr">
              <a:solidFill>
                <a:srgbClr val="7E040B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999" tIns="45500" rIns="90999" bIns="455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0011">
                <a:defRPr/>
              </a:pPr>
              <a:endParaRPr lang="ko-KR" altLang="en-US" sz="1393" kern="0">
                <a:solidFill>
                  <a:srgbClr val="000000"/>
                </a:solidFill>
                <a:latin typeface="+mn-ea"/>
              </a:endParaRPr>
            </a:p>
          </p:txBody>
        </p:sp>
        <p:cxnSp>
          <p:nvCxnSpPr>
            <p:cNvPr id="35" name="직선 화살표 연결선 34"/>
            <p:cNvCxnSpPr/>
            <p:nvPr/>
          </p:nvCxnSpPr>
          <p:spPr bwMode="auto">
            <a:xfrm>
              <a:off x="2273242" y="4025504"/>
              <a:ext cx="0" cy="273342"/>
            </a:xfrm>
            <a:prstGeom prst="straightConnector1">
              <a:avLst/>
            </a:prstGeom>
            <a:solidFill>
              <a:srgbClr val="FFFFFF"/>
            </a:solidFill>
            <a:ln w="15875" cap="flat" cmpd="sng" algn="ctr">
              <a:solidFill>
                <a:srgbClr val="7E040B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6" name="TextBox 35"/>
            <p:cNvSpPr txBox="1"/>
            <p:nvPr/>
          </p:nvSpPr>
          <p:spPr>
            <a:xfrm>
              <a:off x="3004625" y="3682863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0011">
                <a:defRPr/>
              </a:pPr>
              <a:r>
                <a:rPr lang="ko-KR" altLang="en-US" sz="1592" b="1" kern="0" dirty="0">
                  <a:solidFill>
                    <a:srgbClr val="0070C0"/>
                  </a:solidFill>
                  <a:latin typeface="+mn-ea"/>
                </a:rPr>
                <a:t>시퀀스</a:t>
              </a:r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1539768" y="4659183"/>
              <a:ext cx="492230" cy="124044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999" tIns="45500" rIns="90999" bIns="455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0011">
                <a:defRPr/>
              </a:pPr>
              <a:endParaRPr lang="ko-KR" altLang="en-US" sz="1393" kern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98780" y="5200703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0011">
                <a:defRPr/>
              </a:pPr>
              <a:r>
                <a:rPr lang="ko-KR" altLang="en-US" sz="1393" kern="0" dirty="0">
                  <a:solidFill>
                    <a:srgbClr val="0070C0"/>
                  </a:solidFill>
                  <a:latin typeface="+mn-ea"/>
                </a:rPr>
                <a:t>들여쓰기</a:t>
              </a:r>
              <a:r>
                <a:rPr lang="en-US" altLang="ko-KR" sz="1393" kern="0" dirty="0">
                  <a:solidFill>
                    <a:srgbClr val="0070C0"/>
                  </a:solidFill>
                  <a:latin typeface="+mn-ea"/>
                </a:rPr>
                <a:t> </a:t>
              </a:r>
              <a:r>
                <a:rPr lang="ko-KR" altLang="en-US" sz="1393" kern="0" dirty="0">
                  <a:solidFill>
                    <a:srgbClr val="0070C0"/>
                  </a:solidFill>
                  <a:latin typeface="+mn-ea"/>
                </a:rPr>
                <a:t>필수</a:t>
              </a:r>
            </a:p>
          </p:txBody>
        </p:sp>
        <p:cxnSp>
          <p:nvCxnSpPr>
            <p:cNvPr id="39" name="직선 화살표 연결선 38"/>
            <p:cNvCxnSpPr/>
            <p:nvPr/>
          </p:nvCxnSpPr>
          <p:spPr bwMode="auto">
            <a:xfrm>
              <a:off x="3404735" y="3959764"/>
              <a:ext cx="0" cy="273342"/>
            </a:xfrm>
            <a:prstGeom prst="straightConnector1">
              <a:avLst/>
            </a:prstGeom>
            <a:solidFill>
              <a:srgbClr val="FFFFFF"/>
            </a:solidFill>
            <a:ln w="15875" cap="flat" cmpd="sng" algn="ctr">
              <a:solidFill>
                <a:srgbClr val="7E040B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0" name="직사각형 39"/>
            <p:cNvSpPr/>
            <p:nvPr/>
          </p:nvSpPr>
          <p:spPr>
            <a:xfrm>
              <a:off x="2076453" y="4659183"/>
              <a:ext cx="8851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393" kern="0" dirty="0">
                  <a:solidFill>
                    <a:srgbClr val="000000"/>
                  </a:solidFill>
                  <a:latin typeface="+mn-ea"/>
                </a:rPr>
                <a:t>명령어 </a:t>
              </a:r>
              <a:r>
                <a:rPr lang="en-US" altLang="ko-KR" sz="1393" kern="0" dirty="0">
                  <a:solidFill>
                    <a:srgbClr val="000000"/>
                  </a:solidFill>
                  <a:latin typeface="+mn-ea"/>
                </a:rPr>
                <a:t>1</a:t>
              </a:r>
              <a:endParaRPr lang="ko-KR" altLang="en-US" sz="1393" dirty="0">
                <a:latin typeface="+mn-ea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071075" y="4966960"/>
              <a:ext cx="8851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393" kern="0" dirty="0">
                  <a:solidFill>
                    <a:srgbClr val="000000"/>
                  </a:solidFill>
                  <a:latin typeface="+mn-ea"/>
                </a:rPr>
                <a:t>명령어 </a:t>
              </a:r>
              <a:r>
                <a:rPr lang="en-US" altLang="ko-KR" sz="1393" kern="0" dirty="0">
                  <a:solidFill>
                    <a:srgbClr val="000000"/>
                  </a:solidFill>
                  <a:latin typeface="+mn-ea"/>
                </a:rPr>
                <a:t>2</a:t>
              </a:r>
              <a:endParaRPr lang="ko-KR" altLang="en-US" sz="1393" dirty="0">
                <a:latin typeface="+mn-ea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074049" y="5591853"/>
              <a:ext cx="9236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393" kern="0" dirty="0">
                  <a:solidFill>
                    <a:srgbClr val="000000"/>
                  </a:solidFill>
                  <a:latin typeface="+mn-ea"/>
                </a:rPr>
                <a:t>명령어 </a:t>
              </a:r>
              <a:r>
                <a:rPr lang="en-US" altLang="ko-KR" sz="1393" kern="0" dirty="0">
                  <a:solidFill>
                    <a:srgbClr val="000000"/>
                  </a:solidFill>
                  <a:latin typeface="+mn-ea"/>
                </a:rPr>
                <a:t>N</a:t>
              </a:r>
              <a:endParaRPr lang="ko-KR" altLang="en-US" sz="1393" dirty="0">
                <a:latin typeface="+mn-ea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 rot="5400000">
              <a:off x="2343604" y="5278765"/>
              <a:ext cx="31771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393" kern="0" dirty="0">
                  <a:solidFill>
                    <a:srgbClr val="000000"/>
                  </a:solidFill>
                  <a:latin typeface="+mn-ea"/>
                </a:rPr>
                <a:t>…</a:t>
              </a:r>
              <a:endParaRPr lang="ko-KR" altLang="en-US" sz="1393" dirty="0">
                <a:latin typeface="+mn-ea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2071193" y="4639092"/>
              <a:ext cx="1292889" cy="1307962"/>
            </a:xfrm>
            <a:prstGeom prst="roundRect">
              <a:avLst>
                <a:gd name="adj" fmla="val 15978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837761" y="5967145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0011">
                <a:defRPr/>
              </a:pPr>
              <a:r>
                <a:rPr lang="ko-KR" altLang="en-US" sz="1393" kern="0" dirty="0">
                  <a:solidFill>
                    <a:srgbClr val="C00000"/>
                  </a:solidFill>
                  <a:latin typeface="+mn-ea"/>
                </a:rPr>
                <a:t>블록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9945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인덱싱</a:t>
            </a:r>
            <a:r>
              <a:rPr lang="en-US" altLang="ko-KR" dirty="0"/>
              <a:t>(Indexing)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문자열은</a:t>
            </a:r>
            <a:r>
              <a:rPr lang="en-US" altLang="ko-KR" sz="2000" dirty="0"/>
              <a:t> </a:t>
            </a:r>
            <a:r>
              <a:rPr lang="ko-KR" altLang="en-US" sz="2000" dirty="0"/>
              <a:t>연속된 문자들로 구성</a:t>
            </a:r>
            <a:endParaRPr lang="en-US" altLang="ko-KR" sz="2000" dirty="0"/>
          </a:p>
          <a:p>
            <a:r>
              <a:rPr lang="ko-KR" altLang="en-US" sz="2000" dirty="0"/>
              <a:t>인덱스는 문자열의 각 문자마다 번호</a:t>
            </a:r>
            <a:r>
              <a:rPr lang="en-US" altLang="ko-KR" sz="2000" dirty="0"/>
              <a:t>(</a:t>
            </a:r>
            <a:r>
              <a:rPr lang="ko-KR" altLang="en-US" sz="2000" dirty="0"/>
              <a:t>순서</a:t>
            </a:r>
            <a:r>
              <a:rPr lang="en-US" altLang="ko-KR" sz="2000" dirty="0"/>
              <a:t>)</a:t>
            </a:r>
            <a:r>
              <a:rPr lang="ko-KR" altLang="en-US" sz="2000" dirty="0"/>
              <a:t>를 매기는 것 </a:t>
            </a:r>
          </a:p>
          <a:p>
            <a:r>
              <a:rPr lang="ko-KR" altLang="en-US" sz="2000" dirty="0"/>
              <a:t>인덱스 범위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len</a:t>
            </a:r>
            <a:r>
              <a:rPr lang="en-US" altLang="ko-KR" sz="1800" dirty="0"/>
              <a:t>(s) :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입력값</a:t>
            </a:r>
            <a:r>
              <a:rPr lang="ko-KR" altLang="en-US" sz="1800" dirty="0"/>
              <a:t> </a:t>
            </a:r>
            <a:r>
              <a:rPr lang="en-US" altLang="ko-KR" sz="1800" dirty="0"/>
              <a:t>s</a:t>
            </a:r>
            <a:r>
              <a:rPr lang="ko-KR" altLang="en-US" sz="1800" dirty="0"/>
              <a:t>의 길이</a:t>
            </a:r>
            <a:r>
              <a:rPr lang="en-US" altLang="ko-KR" sz="1800" dirty="0"/>
              <a:t>(</a:t>
            </a:r>
            <a:r>
              <a:rPr lang="ko-KR" altLang="en-US" sz="1800" dirty="0"/>
              <a:t>요소의 전체 개수</a:t>
            </a:r>
            <a:r>
              <a:rPr lang="en-US" altLang="ko-KR" sz="1800" dirty="0"/>
              <a:t>)</a:t>
            </a:r>
            <a:r>
              <a:rPr lang="ko-KR" altLang="en-US" sz="1800" dirty="0"/>
              <a:t>를</a:t>
            </a:r>
            <a:r>
              <a:rPr lang="en-US" altLang="ko-KR" sz="1800" dirty="0"/>
              <a:t> </a:t>
            </a:r>
            <a:r>
              <a:rPr lang="ko-KR" altLang="en-US" sz="1800" dirty="0"/>
              <a:t>반환</a:t>
            </a:r>
            <a:endParaRPr lang="en-US" altLang="ko-KR" sz="1800" dirty="0"/>
          </a:p>
          <a:p>
            <a:pPr lvl="1"/>
            <a:r>
              <a:rPr lang="ko-KR" altLang="en-US" sz="1800" dirty="0"/>
              <a:t>양수 인덱스</a:t>
            </a:r>
            <a:r>
              <a:rPr lang="en-US" altLang="ko-KR" sz="1800" dirty="0"/>
              <a:t>: </a:t>
            </a:r>
            <a:r>
              <a:rPr lang="en-US" altLang="ko-KR" sz="1800" dirty="0">
                <a:latin typeface="Consolas" panose="020B0609020204030204" pitchFamily="49" charset="0"/>
              </a:rPr>
              <a:t>0 ~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len(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문자열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) - 1</a:t>
            </a:r>
          </a:p>
          <a:p>
            <a:pPr lvl="1"/>
            <a:r>
              <a:rPr lang="ko-KR" altLang="en-US" sz="1800" dirty="0"/>
              <a:t>음수 인덱스</a:t>
            </a:r>
            <a:r>
              <a:rPr lang="en-US" altLang="ko-KR" sz="1800" dirty="0"/>
              <a:t>: </a:t>
            </a:r>
            <a:r>
              <a:rPr lang="en-US" altLang="ko-KR" sz="1800" dirty="0">
                <a:latin typeface="Consolas" panose="020B0609020204030204" pitchFamily="49" charset="0"/>
              </a:rPr>
              <a:t>-</a:t>
            </a:r>
            <a:r>
              <a:rPr lang="en-US" altLang="ko-KR" sz="1800" dirty="0" err="1">
                <a:latin typeface="Consolas" panose="020B0609020204030204" pitchFamily="49" charset="0"/>
              </a:rPr>
              <a:t>len</a:t>
            </a:r>
            <a:r>
              <a:rPr lang="en-US" altLang="ko-KR" sz="1800" dirty="0">
                <a:latin typeface="Consolas" panose="020B0609020204030204" pitchFamily="49" charset="0"/>
              </a:rPr>
              <a:t>(</a:t>
            </a:r>
            <a:r>
              <a:rPr lang="ko-KR" altLang="en-US" sz="1800" dirty="0">
                <a:latin typeface="Consolas" panose="020B0609020204030204" pitchFamily="49" charset="0"/>
              </a:rPr>
              <a:t>문자열</a:t>
            </a:r>
            <a:r>
              <a:rPr lang="en-US" altLang="ko-KR" sz="1800" dirty="0">
                <a:latin typeface="Consolas" panose="020B0609020204030204" pitchFamily="49" charset="0"/>
              </a:rPr>
              <a:t>) ~ -1</a:t>
            </a:r>
            <a:endParaRPr lang="en-US" altLang="ko-KR" sz="1400" dirty="0"/>
          </a:p>
          <a:p>
            <a:r>
              <a:rPr lang="ko-KR" altLang="en-US" sz="2000" dirty="0"/>
              <a:t>인덱스 번호는 대괄호 </a:t>
            </a:r>
            <a:r>
              <a:rPr lang="en-US" altLang="ko-KR" sz="1600" dirty="0"/>
              <a:t>[ ] </a:t>
            </a:r>
            <a:r>
              <a:rPr lang="ko-KR" altLang="en-US" sz="2000" dirty="0"/>
              <a:t>안에 기록하여</a:t>
            </a:r>
            <a:r>
              <a:rPr lang="en-US" altLang="ko-KR" sz="2000" dirty="0"/>
              <a:t> </a:t>
            </a:r>
            <a:r>
              <a:rPr lang="ko-KR" altLang="en-US" sz="2000" dirty="0"/>
              <a:t>해당 문자를 참조</a:t>
            </a:r>
            <a:endParaRPr lang="en-US" altLang="ko-KR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8082855" y="3717032"/>
            <a:ext cx="3510297" cy="2265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pPr latinLnBrk="1"/>
            <a:r>
              <a:rPr lang="en-US" altLang="ko-KR" sz="1791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&gt;&gt;&gt; </a:t>
            </a:r>
            <a:r>
              <a:rPr lang="en-US" altLang="ko-KR" sz="1791" dirty="0" err="1">
                <a:solidFill>
                  <a:srgbClr val="000000"/>
                </a:solidFill>
                <a:ea typeface="나눔스퀘어 ExtraBold" panose="020B0600000101010101" pitchFamily="50" charset="-127"/>
              </a:rPr>
              <a:t>msg</a:t>
            </a:r>
            <a:r>
              <a:rPr lang="en-US" altLang="ko-KR" sz="1791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 = 'Good Morning'</a:t>
            </a:r>
          </a:p>
          <a:p>
            <a:pPr latinLnBrk="1"/>
            <a:r>
              <a:rPr lang="en-US" altLang="ko-KR" sz="1791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&gt;&gt;&gt; length = </a:t>
            </a:r>
            <a:r>
              <a:rPr lang="en-US" altLang="ko-KR" sz="1791" dirty="0" err="1">
                <a:solidFill>
                  <a:srgbClr val="000000"/>
                </a:solidFill>
                <a:ea typeface="나눔스퀘어 ExtraBold" panose="020B0600000101010101" pitchFamily="50" charset="-127"/>
              </a:rPr>
              <a:t>len</a:t>
            </a:r>
            <a:r>
              <a:rPr lang="en-US" altLang="ko-KR" sz="1791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(</a:t>
            </a:r>
            <a:r>
              <a:rPr lang="en-US" altLang="ko-KR" sz="1791" dirty="0" err="1">
                <a:solidFill>
                  <a:srgbClr val="000000"/>
                </a:solidFill>
                <a:ea typeface="나눔스퀘어 ExtraBold" panose="020B0600000101010101" pitchFamily="50" charset="-127"/>
              </a:rPr>
              <a:t>msg</a:t>
            </a:r>
            <a:r>
              <a:rPr lang="en-US" altLang="ko-KR" sz="1791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)</a:t>
            </a:r>
          </a:p>
          <a:p>
            <a:pPr latinLnBrk="1"/>
            <a:r>
              <a:rPr lang="en-US" altLang="ko-KR" sz="1791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&gt;&gt;&gt; print(length)</a:t>
            </a:r>
          </a:p>
          <a:p>
            <a:pPr latinLnBrk="1"/>
            <a:r>
              <a:rPr lang="en-US" altLang="ko-KR" sz="1791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12</a:t>
            </a:r>
          </a:p>
          <a:p>
            <a:pPr latinLnBrk="1"/>
            <a:r>
              <a:rPr lang="en-US" altLang="ko-KR" sz="1791" dirty="0">
                <a:ea typeface="나눔스퀘어 ExtraBold" panose="020B0600000101010101" pitchFamily="50" charset="-127"/>
              </a:rPr>
              <a:t>&gt;&gt;&gt; print(</a:t>
            </a:r>
            <a:r>
              <a:rPr lang="en-US" altLang="ko-KR" sz="1791" dirty="0" err="1">
                <a:ea typeface="나눔스퀘어 ExtraBold" panose="020B0600000101010101" pitchFamily="50" charset="-127"/>
              </a:rPr>
              <a:t>msg</a:t>
            </a:r>
            <a:r>
              <a:rPr lang="en-US" altLang="ko-KR" sz="1791" dirty="0">
                <a:ea typeface="나눔스퀘어 ExtraBold" panose="020B0600000101010101" pitchFamily="50" charset="-127"/>
              </a:rPr>
              <a:t>[0])</a:t>
            </a:r>
          </a:p>
          <a:p>
            <a:pPr latinLnBrk="1"/>
            <a:r>
              <a:rPr lang="en-US" altLang="ko-KR" sz="1791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G</a:t>
            </a:r>
          </a:p>
          <a:p>
            <a:pPr latinLnBrk="1"/>
            <a:r>
              <a:rPr lang="en-US" altLang="ko-KR" sz="1791" dirty="0">
                <a:ea typeface="나눔스퀘어 ExtraBold" panose="020B0600000101010101" pitchFamily="50" charset="-127"/>
              </a:rPr>
              <a:t>&gt;&gt;&gt; print(</a:t>
            </a:r>
            <a:r>
              <a:rPr lang="en-US" altLang="ko-KR" sz="1791" dirty="0" err="1">
                <a:ea typeface="나눔스퀘어 ExtraBold" panose="020B0600000101010101" pitchFamily="50" charset="-127"/>
              </a:rPr>
              <a:t>msg</a:t>
            </a:r>
            <a:r>
              <a:rPr lang="en-US" altLang="ko-KR" sz="1791" dirty="0">
                <a:ea typeface="나눔스퀘어 ExtraBold" panose="020B0600000101010101" pitchFamily="50" charset="-127"/>
              </a:rPr>
              <a:t>[2])</a:t>
            </a:r>
          </a:p>
          <a:p>
            <a:pPr latinLnBrk="1"/>
            <a:r>
              <a:rPr lang="en-US" altLang="ko-KR" sz="1791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o</a:t>
            </a:r>
            <a:endParaRPr lang="ko-KR" altLang="en-US" sz="1791" dirty="0">
              <a:solidFill>
                <a:srgbClr val="0070C0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77992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for </a:t>
            </a:r>
            <a:r>
              <a:rPr lang="ko-KR" altLang="en-US" dirty="0"/>
              <a:t>문의 </a:t>
            </a:r>
            <a:r>
              <a:rPr lang="en-US" altLang="ko-KR" dirty="0"/>
              <a:t>sequence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/>
              <a:t>iterable object (sequence</a:t>
            </a:r>
            <a:r>
              <a:rPr lang="ko-KR" altLang="en-US" b="1" dirty="0"/>
              <a:t>에 사용</a:t>
            </a:r>
            <a:r>
              <a:rPr lang="en-US" altLang="ko-KR" b="1" dirty="0"/>
              <a:t>)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파이썬에서</a:t>
            </a:r>
            <a:r>
              <a:rPr lang="ko-KR" altLang="en-US" dirty="0"/>
              <a:t> </a:t>
            </a:r>
            <a:r>
              <a:rPr lang="en-US" altLang="ko-KR" dirty="0"/>
              <a:t>for </a:t>
            </a:r>
            <a:r>
              <a:rPr lang="ko-KR" altLang="en-US" dirty="0"/>
              <a:t>루프와 함께 사용할 수 있는 객체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원소</a:t>
            </a:r>
            <a:r>
              <a:rPr lang="en-US" altLang="ko-KR" dirty="0"/>
              <a:t>(</a:t>
            </a:r>
            <a:r>
              <a:rPr lang="ko-KR" altLang="en-US" dirty="0"/>
              <a:t>요소</a:t>
            </a:r>
            <a:r>
              <a:rPr lang="en-US" altLang="ko-KR" dirty="0"/>
              <a:t>)</a:t>
            </a:r>
            <a:r>
              <a:rPr lang="ko-KR" altLang="en-US" dirty="0"/>
              <a:t>들을 가지고 있는 객체로서</a:t>
            </a:r>
            <a:r>
              <a:rPr lang="en-US" altLang="ko-KR" dirty="0"/>
              <a:t> </a:t>
            </a:r>
            <a:r>
              <a:rPr lang="ko-KR" altLang="en-US" dirty="0"/>
              <a:t>원소를 하나씩 반환가능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/>
              <a:t>문자열</a:t>
            </a:r>
            <a:r>
              <a:rPr lang="en-US" altLang="ko-KR" dirty="0"/>
              <a:t>(string) </a:t>
            </a:r>
            <a:r>
              <a:rPr lang="ko-KR" altLang="en-US" dirty="0" err="1"/>
              <a:t>자료형</a:t>
            </a:r>
            <a:r>
              <a:rPr lang="en-US" altLang="ko-KR" dirty="0"/>
              <a:t>,</a:t>
            </a:r>
            <a:r>
              <a:rPr lang="ko-KR" altLang="en-US" dirty="0"/>
              <a:t>  </a:t>
            </a:r>
            <a:r>
              <a:rPr lang="en-US" altLang="ko-KR" dirty="0">
                <a:solidFill>
                  <a:srgbClr val="FF0000"/>
                </a:solidFill>
              </a:rPr>
              <a:t>range( )</a:t>
            </a:r>
            <a:r>
              <a:rPr lang="ko-KR" altLang="en-US" dirty="0"/>
              <a:t>가 생성하는 값의 모임</a:t>
            </a:r>
            <a:r>
              <a:rPr lang="en-US" altLang="ko-KR" dirty="0"/>
              <a:t>(sequence). 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iterable</a:t>
            </a:r>
            <a:r>
              <a:rPr lang="en-US" altLang="ko-KR" dirty="0"/>
              <a:t> object </a:t>
            </a:r>
            <a:r>
              <a:rPr lang="ko-KR" altLang="en-US" dirty="0"/>
              <a:t>예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"</a:t>
            </a:r>
            <a:r>
              <a:rPr lang="en-US" altLang="ko-KR" dirty="0" err="1"/>
              <a:t>yonsei</a:t>
            </a:r>
            <a:r>
              <a:rPr lang="en-US" altLang="ko-KR" dirty="0"/>
              <a:t>"			</a:t>
            </a:r>
            <a:r>
              <a:rPr lang="en-US" altLang="ko-KR" dirty="0">
                <a:sym typeface="Wingdings" panose="05000000000000000000" pitchFamily="2" charset="2"/>
              </a:rPr>
              <a:t>: 'y'  'o'  'n'  's'  'e'  '</a:t>
            </a:r>
            <a:r>
              <a:rPr lang="en-US" altLang="ko-KR" dirty="0" err="1">
                <a:sym typeface="Wingdings" panose="05000000000000000000" pitchFamily="2" charset="2"/>
              </a:rPr>
              <a:t>i</a:t>
            </a:r>
            <a:r>
              <a:rPr lang="en-US" altLang="ko-KR" dirty="0">
                <a:sym typeface="Wingdings" panose="05000000000000000000" pitchFamily="2" charset="2"/>
              </a:rPr>
              <a:t>'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['red', 'green', 'blue']	: 'red' </a:t>
            </a:r>
            <a:r>
              <a:rPr lang="en-US" altLang="ko-KR" dirty="0">
                <a:sym typeface="Wingdings" panose="05000000000000000000" pitchFamily="2" charset="2"/>
              </a:rPr>
              <a:t> 'green'  'blue'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range(1, 101)		: 1 </a:t>
            </a:r>
            <a:r>
              <a:rPr lang="en-US" altLang="ko-KR" dirty="0">
                <a:sym typeface="Wingdings" panose="05000000000000000000" pitchFamily="2" charset="2"/>
              </a:rPr>
              <a:t> 2  3 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∙∙∙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99  100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766851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for </a:t>
            </a:r>
            <a:r>
              <a:rPr lang="ko-KR" altLang="en-US" dirty="0"/>
              <a:t>문의 사용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74589" y="1460535"/>
            <a:ext cx="8452481" cy="450251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  <a:cs typeface="Arial" panose="020B0604020202020204" pitchFamily="34" charset="0"/>
              </a:rPr>
              <a:t>&gt;&gt;&gt; for x in 10:			</a:t>
            </a:r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10</a:t>
            </a:r>
            <a:r>
              <a:rPr lang="ko-KR" altLang="en-US" sz="1791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은 </a:t>
            </a:r>
            <a:r>
              <a:rPr lang="ko-KR" altLang="en-US" sz="1791" dirty="0" err="1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단일값</a:t>
            </a:r>
            <a:endParaRPr lang="en-US" altLang="ko-KR" sz="1791" dirty="0">
              <a:solidFill>
                <a:srgbClr val="FF000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791" dirty="0">
                <a:latin typeface="Consolas" panose="020B0609020204030204" pitchFamily="49" charset="0"/>
                <a:cs typeface="Arial" panose="020B0604020202020204" pitchFamily="34" charset="0"/>
              </a:rPr>
              <a:t>	    print(x)</a:t>
            </a:r>
          </a:p>
          <a:p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…</a:t>
            </a:r>
          </a:p>
          <a:p>
            <a:r>
              <a:rPr lang="en-US" altLang="ko-KR" sz="1791" dirty="0" err="1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TypeError</a:t>
            </a:r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: '</a:t>
            </a:r>
            <a:r>
              <a:rPr lang="en-US" altLang="ko-KR" sz="1791" dirty="0" err="1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int</a:t>
            </a:r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' object is </a:t>
            </a:r>
            <a:r>
              <a:rPr lang="en-US" altLang="ko-KR" sz="179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not </a:t>
            </a:r>
            <a:r>
              <a:rPr lang="en-US" altLang="ko-KR" sz="179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iterable</a:t>
            </a:r>
            <a:endParaRPr lang="en-US" altLang="ko-KR" sz="179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791" dirty="0">
                <a:latin typeface="Consolas" panose="020B0609020204030204" pitchFamily="49" charset="0"/>
                <a:cs typeface="Arial" panose="020B0604020202020204" pitchFamily="34" charset="0"/>
              </a:rPr>
              <a:t>&gt;&gt;&gt; for x in [10]:			</a:t>
            </a:r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10 </a:t>
            </a:r>
            <a:r>
              <a:rPr lang="ko-KR" altLang="en-US" sz="1791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하나만 반복</a:t>
            </a:r>
            <a:endParaRPr lang="en-US" altLang="ko-KR" sz="1791" dirty="0">
              <a:solidFill>
                <a:srgbClr val="FF000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791" dirty="0">
                <a:latin typeface="Consolas" panose="020B0609020204030204" pitchFamily="49" charset="0"/>
                <a:cs typeface="Arial" panose="020B0604020202020204" pitchFamily="34" charset="0"/>
              </a:rPr>
              <a:t>	    print(x)</a:t>
            </a:r>
          </a:p>
          <a:p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en-US" altLang="ko-KR" sz="1791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791" dirty="0">
                <a:latin typeface="Consolas" panose="020B0609020204030204" pitchFamily="49" charset="0"/>
                <a:cs typeface="Arial" panose="020B0604020202020204" pitchFamily="34" charset="0"/>
              </a:rPr>
              <a:t>&gt;&gt;&gt; for x in [10,11]:		</a:t>
            </a:r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10, 11 2</a:t>
            </a:r>
            <a:r>
              <a:rPr lang="ko-KR" altLang="en-US" sz="1791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번 반복</a:t>
            </a:r>
            <a:endParaRPr lang="en-US" altLang="ko-KR" sz="1791" dirty="0">
              <a:solidFill>
                <a:srgbClr val="FF000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791" dirty="0">
                <a:latin typeface="Consolas" panose="020B0609020204030204" pitchFamily="49" charset="0"/>
                <a:cs typeface="Arial" panose="020B0604020202020204" pitchFamily="34" charset="0"/>
              </a:rPr>
              <a:t>	    print(x)	</a:t>
            </a:r>
          </a:p>
          <a:p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  <a:p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11</a:t>
            </a:r>
          </a:p>
          <a:p>
            <a:r>
              <a:rPr lang="en-US" altLang="ko-KR" sz="1791" dirty="0">
                <a:latin typeface="Consolas" panose="020B0609020204030204" pitchFamily="49" charset="0"/>
                <a:cs typeface="Arial" panose="020B0604020202020204" pitchFamily="34" charset="0"/>
              </a:rPr>
              <a:t>&gt;&gt;&gt; for x in "ten":		</a:t>
            </a:r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</a:t>
            </a:r>
            <a:r>
              <a:rPr lang="ko-KR" altLang="en-US" sz="1791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문자 </a:t>
            </a:r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't', 'e', 'n' 3</a:t>
            </a:r>
            <a:r>
              <a:rPr lang="ko-KR" altLang="en-US" sz="1791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번 반복</a:t>
            </a:r>
            <a:endParaRPr lang="en-US" altLang="ko-KR" sz="1791" dirty="0">
              <a:solidFill>
                <a:srgbClr val="FF000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791" dirty="0">
                <a:latin typeface="Consolas" panose="020B0609020204030204" pitchFamily="49" charset="0"/>
                <a:cs typeface="Arial" panose="020B0604020202020204" pitchFamily="34" charset="0"/>
              </a:rPr>
              <a:t>	    print(x)	</a:t>
            </a:r>
          </a:p>
          <a:p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</a:t>
            </a:r>
          </a:p>
          <a:p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</a:t>
            </a:r>
          </a:p>
          <a:p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65357047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for </a:t>
            </a:r>
            <a:r>
              <a:rPr lang="ko-KR" altLang="en-US" dirty="0"/>
              <a:t>문과 리스트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altLang="ko-KR" sz="1791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791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791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791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791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791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791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791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79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791" dirty="0"/>
              <a:t>① </a:t>
            </a:r>
            <a:r>
              <a:rPr lang="ko-KR" altLang="en-US" sz="1791" dirty="0"/>
              <a:t>변수 </a:t>
            </a:r>
            <a:r>
              <a:rPr lang="en-US" altLang="ko-KR" sz="1791" dirty="0"/>
              <a:t>subject</a:t>
            </a:r>
            <a:r>
              <a:rPr lang="ko-KR" altLang="en-US" sz="1791" dirty="0"/>
              <a:t>에 시퀀스의 첫 번째 값 </a:t>
            </a:r>
            <a:r>
              <a:rPr lang="en-US" altLang="ko-KR" sz="1791" dirty="0"/>
              <a:t>“</a:t>
            </a:r>
            <a:r>
              <a:rPr lang="ko-KR" altLang="en-US" sz="1791" dirty="0" err="1"/>
              <a:t>컴퓨팅사고</a:t>
            </a:r>
            <a:r>
              <a:rPr lang="en-US" altLang="ko-KR" sz="1791" dirty="0"/>
              <a:t>” </a:t>
            </a:r>
            <a:r>
              <a:rPr lang="ko-KR" altLang="en-US" sz="1791" dirty="0"/>
              <a:t>할당</a:t>
            </a:r>
            <a:endParaRPr lang="en-US" altLang="ko-KR" sz="1791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ko-KR" sz="1791" dirty="0"/>
              <a:t>②</a:t>
            </a:r>
            <a:r>
              <a:rPr lang="en-US" altLang="ko-KR" sz="1791" dirty="0"/>
              <a:t> </a:t>
            </a:r>
            <a:r>
              <a:rPr lang="ko-KR" altLang="en-US" sz="1791" dirty="0" err="1"/>
              <a:t>출력문</a:t>
            </a:r>
            <a:r>
              <a:rPr lang="ko-KR" altLang="en-US" sz="1791" dirty="0"/>
              <a:t> 실행</a:t>
            </a:r>
            <a:endParaRPr lang="en-US" altLang="ko-KR" sz="1791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ko-KR" sz="1791" dirty="0"/>
              <a:t>③</a:t>
            </a:r>
            <a:r>
              <a:rPr lang="en-US" altLang="ko-KR" sz="1791" dirty="0"/>
              <a:t> </a:t>
            </a:r>
            <a:r>
              <a:rPr lang="ko-KR" altLang="en-US" sz="1791" dirty="0"/>
              <a:t>시퀀스에 있는 원소 값이 차례로 변수 </a:t>
            </a:r>
            <a:r>
              <a:rPr lang="en-US" altLang="ko-KR" sz="1791" dirty="0"/>
              <a:t>subject</a:t>
            </a:r>
            <a:r>
              <a:rPr lang="ko-KR" altLang="en-US" sz="1791" dirty="0"/>
              <a:t>에 할당되어 </a:t>
            </a:r>
            <a:r>
              <a:rPr lang="ko-KR" altLang="en-US" sz="1791" dirty="0" err="1"/>
              <a:t>출력문</a:t>
            </a:r>
            <a:r>
              <a:rPr lang="ko-KR" altLang="en-US" sz="1791" dirty="0"/>
              <a:t> 실행 반복</a:t>
            </a:r>
            <a:endParaRPr lang="en-US" altLang="ko-KR" sz="1791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ko-KR" sz="1791" dirty="0"/>
              <a:t>④</a:t>
            </a:r>
            <a:r>
              <a:rPr lang="en-US" altLang="ko-KR" sz="1791" dirty="0"/>
              <a:t> “</a:t>
            </a:r>
            <a:r>
              <a:rPr lang="ko-KR" altLang="en-US" sz="1791" dirty="0"/>
              <a:t>글쓰기</a:t>
            </a:r>
            <a:r>
              <a:rPr lang="en-US" altLang="ko-KR" sz="1791" dirty="0"/>
              <a:t>"</a:t>
            </a:r>
            <a:r>
              <a:rPr lang="ko-KR" altLang="en-US" sz="1791" dirty="0"/>
              <a:t>까지 할당하여 반복 코드 수행 후</a:t>
            </a:r>
            <a:endParaRPr lang="en-US" altLang="ko-KR" sz="179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791" dirty="0"/>
              <a:t>     </a:t>
            </a:r>
            <a:r>
              <a:rPr lang="ko-KR" altLang="en-US" sz="1791" dirty="0"/>
              <a:t>시퀀스에 더 이상 남아있는 항목이 없으므로 </a:t>
            </a:r>
            <a:r>
              <a:rPr lang="en-US" altLang="ko-KR" sz="1791" dirty="0"/>
              <a:t>for</a:t>
            </a:r>
            <a:r>
              <a:rPr lang="ko-KR" altLang="en-US" sz="1791" dirty="0"/>
              <a:t>문 종료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117067" y="1525747"/>
            <a:ext cx="8792691" cy="10003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n-ea"/>
                <a:cs typeface="Arial" panose="020B0604020202020204" pitchFamily="34" charset="0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1592" dirty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altLang="ko-KR" sz="1592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subject</a:t>
            </a:r>
            <a:r>
              <a:rPr lang="en-US" altLang="ko-KR" sz="1592" dirty="0">
                <a:latin typeface="Consolas" panose="020B0609020204030204" pitchFamily="49" charset="0"/>
                <a:cs typeface="Consolas" panose="020B0609020204030204" pitchFamily="49" charset="0"/>
              </a:rPr>
              <a:t> in [</a:t>
            </a:r>
            <a:r>
              <a:rPr lang="en-US" altLang="ko-KR" sz="1592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592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컴퓨팅사고</a:t>
            </a:r>
            <a:r>
              <a:rPr lang="en-US" altLang="ko-KR" sz="1592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592" dirty="0">
                <a:latin typeface="Consolas" panose="020B0609020204030204" pitchFamily="49" charset="0"/>
                <a:cs typeface="Consolas" panose="020B0609020204030204" pitchFamily="49" charset="0"/>
              </a:rPr>
              <a:t>, "</a:t>
            </a:r>
            <a:r>
              <a:rPr lang="ko-KR" altLang="en-US" sz="1592" dirty="0">
                <a:latin typeface="Consolas" panose="020B0609020204030204" pitchFamily="49" charset="0"/>
                <a:cs typeface="Consolas" panose="020B0609020204030204" pitchFamily="49" charset="0"/>
              </a:rPr>
              <a:t>채플</a:t>
            </a:r>
            <a:r>
              <a:rPr lang="en-US" altLang="ko-KR" sz="1592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ko-KR" altLang="en-US" sz="1592" dirty="0">
                <a:latin typeface="Consolas" panose="020B0609020204030204" pitchFamily="49" charset="0"/>
                <a:cs typeface="Consolas" panose="020B0609020204030204" pitchFamily="49" charset="0"/>
              </a:rPr>
              <a:t>기독교와 현대사회</a:t>
            </a:r>
            <a:r>
              <a:rPr lang="en-US" altLang="ko-KR" sz="1592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ko-KR" altLang="en-US" sz="1592" dirty="0">
                <a:latin typeface="Consolas" panose="020B0609020204030204" pitchFamily="49" charset="0"/>
                <a:cs typeface="Consolas" panose="020B0609020204030204" pitchFamily="49" charset="0"/>
              </a:rPr>
              <a:t>글쓰기</a:t>
            </a:r>
            <a:r>
              <a:rPr lang="en-US" altLang="ko-KR" sz="1592" dirty="0">
                <a:latin typeface="Consolas" panose="020B0609020204030204" pitchFamily="49" charset="0"/>
                <a:cs typeface="Consolas" panose="020B0609020204030204" pitchFamily="49" charset="0"/>
              </a:rPr>
              <a:t>"] :</a:t>
            </a:r>
          </a:p>
          <a:p>
            <a:pPr>
              <a:lnSpc>
                <a:spcPct val="200000"/>
              </a:lnSpc>
            </a:pPr>
            <a:r>
              <a:rPr lang="ko-KR" altLang="en-US" sz="1592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592" dirty="0">
                <a:latin typeface="Consolas" panose="020B0609020204030204" pitchFamily="49" charset="0"/>
                <a:cs typeface="Consolas" panose="020B0609020204030204" pitchFamily="49" charset="0"/>
              </a:rPr>
              <a:t> print("</a:t>
            </a:r>
            <a:r>
              <a:rPr lang="ko-KR" altLang="en-US" sz="1592" dirty="0">
                <a:latin typeface="Consolas" panose="020B0609020204030204" pitchFamily="49" charset="0"/>
                <a:cs typeface="Consolas" panose="020B0609020204030204" pitchFamily="49" charset="0"/>
              </a:rPr>
              <a:t>교양과목</a:t>
            </a:r>
            <a:r>
              <a:rPr lang="en-US" altLang="ko-KR" sz="1592" dirty="0">
                <a:latin typeface="Consolas" panose="020B0609020204030204" pitchFamily="49" charset="0"/>
                <a:cs typeface="Consolas" panose="020B0609020204030204" pitchFamily="49" charset="0"/>
              </a:rPr>
              <a:t>: {}".format(subject))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065828" y="2707896"/>
            <a:ext cx="3948159" cy="11945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179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교양과목</a:t>
            </a:r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ko-KR" altLang="en-US" sz="179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컴퓨팅사고</a:t>
            </a:r>
            <a:endParaRPr lang="en-US" altLang="ko-KR" sz="179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sz="179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교양과목</a:t>
            </a:r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ko-KR" altLang="en-US" sz="179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채플</a:t>
            </a:r>
            <a:endParaRPr lang="en-US" altLang="ko-KR" sz="179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sz="179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교양과목</a:t>
            </a:r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ko-KR" altLang="en-US" sz="179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기독교와 현대사회</a:t>
            </a:r>
            <a:endParaRPr lang="en-US" altLang="ko-KR" sz="179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sz="179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교양과목</a:t>
            </a:r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ko-KR" altLang="en-US" sz="179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글쓰기</a:t>
            </a:r>
            <a:endParaRPr lang="en-US" altLang="ko-KR" sz="179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86095" y="1680474"/>
            <a:ext cx="1188803" cy="336923"/>
          </a:xfrm>
          <a:prstGeom prst="rect">
            <a:avLst/>
          </a:prstGeom>
          <a:solidFill>
            <a:srgbClr val="FFC000">
              <a:alpha val="32157"/>
            </a:srgbClr>
          </a:solidFill>
        </p:spPr>
        <p:txBody>
          <a:bodyPr wrap="none">
            <a:spAutoFit/>
          </a:bodyPr>
          <a:lstStyle/>
          <a:p>
            <a:r>
              <a:rPr lang="en-US" altLang="ko-KR" sz="1592" dirty="0">
                <a:latin typeface="+mj-ea"/>
                <a:ea typeface="+mj-ea"/>
              </a:rPr>
              <a:t>              </a:t>
            </a:r>
            <a:endParaRPr lang="ko-KR" altLang="en-US" sz="1592" dirty="0"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0A00F9-C963-3745-BF29-F8F167DDE307}"/>
              </a:ext>
            </a:extLst>
          </p:cNvPr>
          <p:cNvSpPr/>
          <p:nvPr/>
        </p:nvSpPr>
        <p:spPr>
          <a:xfrm>
            <a:off x="2576295" y="1670328"/>
            <a:ext cx="1144135" cy="366148"/>
          </a:xfrm>
          <a:prstGeom prst="rect">
            <a:avLst/>
          </a:prstGeom>
          <a:solidFill>
            <a:srgbClr val="FFC000">
              <a:alpha val="32157"/>
            </a:srgbClr>
          </a:solidFill>
        </p:spPr>
        <p:txBody>
          <a:bodyPr wrap="none">
            <a:spAutoFit/>
          </a:bodyPr>
          <a:lstStyle/>
          <a:p>
            <a:r>
              <a:rPr lang="en-US" altLang="en-US" sz="1791" dirty="0">
                <a:solidFill>
                  <a:schemeClr val="bg1"/>
                </a:solidFill>
              </a:rPr>
              <a:t>              </a:t>
            </a:r>
            <a:endParaRPr lang="ko-Kore-KR" altLang="en-US" sz="1791" dirty="0">
              <a:solidFill>
                <a:schemeClr val="bg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ECA73FC-3B9C-6840-BEA0-56E4F6FC2A19}"/>
              </a:ext>
            </a:extLst>
          </p:cNvPr>
          <p:cNvGrpSpPr/>
          <p:nvPr/>
        </p:nvGrpSpPr>
        <p:grpSpPr>
          <a:xfrm>
            <a:off x="2117066" y="3022316"/>
            <a:ext cx="880571" cy="646505"/>
            <a:chOff x="958789" y="3578251"/>
            <a:chExt cx="884834" cy="649635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487435D6-825E-DA43-9AE1-AA12B32FF3A4}"/>
                </a:ext>
              </a:extLst>
            </p:cNvPr>
            <p:cNvCxnSpPr/>
            <p:nvPr/>
          </p:nvCxnSpPr>
          <p:spPr>
            <a:xfrm>
              <a:off x="1648692" y="3857644"/>
              <a:ext cx="1949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FD3E5C4D-F96C-354E-A3AD-025D2433EB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7442" t="45027" r="45969" b="34393"/>
            <a:stretch/>
          </p:blipFill>
          <p:spPr>
            <a:xfrm>
              <a:off x="984141" y="3578251"/>
              <a:ext cx="698218" cy="64963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644C02-8F90-3244-9BB7-526ADA2A1BB2}"/>
                </a:ext>
              </a:extLst>
            </p:cNvPr>
            <p:cNvSpPr txBox="1"/>
            <p:nvPr/>
          </p:nvSpPr>
          <p:spPr>
            <a:xfrm>
              <a:off x="958789" y="3722945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1045" dirty="0">
                  <a:solidFill>
                    <a:schemeClr val="bg1"/>
                  </a:solidFill>
                </a:rPr>
                <a:t>실행결과</a:t>
              </a:r>
            </a:p>
          </p:txBody>
        </p:sp>
      </p:grp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69319F61-66B1-4085-ACF2-D7499F971163}"/>
              </a:ext>
            </a:extLst>
          </p:cNvPr>
          <p:cNvCxnSpPr>
            <a:endCxn id="10" idx="0"/>
          </p:cNvCxnSpPr>
          <p:nvPr/>
        </p:nvCxnSpPr>
        <p:spPr>
          <a:xfrm rot="10800000">
            <a:off x="3148364" y="1670327"/>
            <a:ext cx="1432136" cy="12639"/>
          </a:xfrm>
          <a:prstGeom prst="bentConnector4">
            <a:avLst>
              <a:gd name="adj1" fmla="val -1259"/>
              <a:gd name="adj2" fmla="val 190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25194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ko-KR" dirty="0"/>
              <a:t>for</a:t>
            </a:r>
            <a:r>
              <a:rPr lang="ko-KR" altLang="en-US" dirty="0"/>
              <a:t>문과 문자열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예</a:t>
            </a:r>
            <a:r>
              <a:rPr lang="en-US" altLang="ko-KR" sz="2000" dirty="0"/>
              <a:t>) </a:t>
            </a:r>
            <a:r>
              <a:rPr lang="ko-KR" altLang="en-US" sz="2000" dirty="0"/>
              <a:t>인터넷 </a:t>
            </a:r>
            <a:r>
              <a:rPr lang="ko-KR" altLang="en-US" sz="2000" dirty="0" err="1"/>
              <a:t>뱅킹을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사용하다보면</a:t>
            </a:r>
            <a:r>
              <a:rPr lang="ko-KR" altLang="en-US" sz="2000" dirty="0"/>
              <a:t> 계좌번호를 입력할 때</a:t>
            </a:r>
            <a:r>
              <a:rPr lang="en-US" altLang="ko-KR" sz="2000" dirty="0"/>
              <a:t>, </a:t>
            </a:r>
            <a:br>
              <a:rPr lang="en-US" altLang="ko-KR" sz="2000" dirty="0"/>
            </a:br>
            <a:r>
              <a:rPr lang="en-US" altLang="ko-KR" sz="2000" dirty="0"/>
              <a:t>"312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ko-KR" sz="2000" dirty="0"/>
              <a:t>02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ko-KR" sz="2000" dirty="0"/>
              <a:t>1234567"</a:t>
            </a:r>
            <a:r>
              <a:rPr lang="ko-KR" altLang="en-US" sz="2000" dirty="0"/>
              <a:t>과 같이 </a:t>
            </a:r>
            <a:r>
              <a:rPr lang="en-US" altLang="ko-KR" sz="2000" dirty="0"/>
              <a:t>"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ko-KR" sz="2000" dirty="0"/>
              <a:t>"</a:t>
            </a:r>
            <a:r>
              <a:rPr lang="ko-KR" altLang="en-US" sz="2000" dirty="0"/>
              <a:t>을 사용하면 안 된다는 경고를 받는다</a:t>
            </a:r>
            <a:r>
              <a:rPr lang="en-US" altLang="ko-KR" sz="2000" dirty="0"/>
              <a:t>. </a:t>
            </a:r>
            <a:br>
              <a:rPr lang="en-US" altLang="ko-KR" sz="2000" dirty="0"/>
            </a:br>
            <a:r>
              <a:rPr lang="ko-KR" altLang="en-US" sz="2000" dirty="0"/>
              <a:t>사용자로부터 </a:t>
            </a:r>
            <a:r>
              <a:rPr lang="en-US" altLang="ko-KR" sz="2000" dirty="0"/>
              <a:t>"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ko-KR" sz="2000" dirty="0"/>
              <a:t>"</a:t>
            </a:r>
            <a:r>
              <a:rPr lang="ko-KR" altLang="en-US" sz="2000" dirty="0"/>
              <a:t>가 포함된 계좌 번호를 받아서 </a:t>
            </a:r>
            <a:r>
              <a:rPr lang="en-US" altLang="ko-KR" sz="2000" dirty="0"/>
              <a:t>"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ko-KR" sz="2000" dirty="0"/>
              <a:t>"</a:t>
            </a:r>
            <a:r>
              <a:rPr lang="ko-KR" altLang="en-US" sz="2000" dirty="0"/>
              <a:t>을 삭제한 문자열을 만들어보자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193879" y="2795935"/>
            <a:ext cx="5329793" cy="192965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990" dirty="0">
                <a:latin typeface="Arial" panose="020B0604020202020204" pitchFamily="34" charset="0"/>
                <a:cs typeface="Arial" panose="020B0604020202020204" pitchFamily="34" charset="0"/>
              </a:rPr>
              <a:t>raw = input('</a:t>
            </a:r>
            <a:r>
              <a:rPr lang="ko-KR" altLang="en-US" sz="1990" dirty="0">
                <a:latin typeface="Arial" panose="020B0604020202020204" pitchFamily="34" charset="0"/>
                <a:cs typeface="Arial" panose="020B0604020202020204" pitchFamily="34" charset="0"/>
              </a:rPr>
              <a:t>계좌번호를  입력하시오</a:t>
            </a:r>
            <a:r>
              <a:rPr lang="en-US" altLang="ko-KR" sz="199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199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990" dirty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r>
              <a:rPr lang="en-US" altLang="ko-KR" sz="1990" dirty="0">
                <a:latin typeface="Arial" panose="020B0604020202020204" pitchFamily="34" charset="0"/>
                <a:cs typeface="Arial" panose="020B0604020202020204" pitchFamily="34" charset="0"/>
              </a:rPr>
              <a:t>processed = ""</a:t>
            </a:r>
          </a:p>
          <a:p>
            <a:r>
              <a:rPr lang="en-US" altLang="ko-KR" sz="1990" dirty="0">
                <a:latin typeface="Arial" panose="020B0604020202020204" pitchFamily="34" charset="0"/>
                <a:cs typeface="Arial" panose="020B0604020202020204" pitchFamily="34" charset="0"/>
              </a:rPr>
              <a:t>for c in raw:</a:t>
            </a:r>
          </a:p>
          <a:p>
            <a:r>
              <a:rPr lang="en-US" altLang="ko-KR" sz="1990" dirty="0">
                <a:latin typeface="Arial" panose="020B0604020202020204" pitchFamily="34" charset="0"/>
                <a:cs typeface="Arial" panose="020B0604020202020204" pitchFamily="34" charset="0"/>
              </a:rPr>
              <a:t>    if c != "-":</a:t>
            </a:r>
          </a:p>
          <a:p>
            <a:r>
              <a:rPr lang="en-US" altLang="ko-KR" sz="1990" dirty="0">
                <a:latin typeface="Arial" panose="020B0604020202020204" pitchFamily="34" charset="0"/>
                <a:cs typeface="Arial" panose="020B0604020202020204" pitchFamily="34" charset="0"/>
              </a:rPr>
              <a:t>        processed = processed + c</a:t>
            </a:r>
          </a:p>
          <a:p>
            <a:r>
              <a:rPr lang="en-US" altLang="ko-KR" sz="1990" dirty="0">
                <a:latin typeface="Arial" panose="020B0604020202020204" pitchFamily="34" charset="0"/>
                <a:cs typeface="Arial" panose="020B0604020202020204" pitchFamily="34" charset="0"/>
              </a:rPr>
              <a:t>print(processed)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193880" y="4925928"/>
            <a:ext cx="5329793" cy="1106658"/>
            <a:chOff x="1239342" y="4267408"/>
            <a:chExt cx="5355595" cy="1112015"/>
          </a:xfrm>
        </p:grpSpPr>
        <p:sp>
          <p:nvSpPr>
            <p:cNvPr id="10" name="TextBox 9"/>
            <p:cNvSpPr txBox="1"/>
            <p:nvPr/>
          </p:nvSpPr>
          <p:spPr>
            <a:xfrm>
              <a:off x="1239342" y="4664334"/>
              <a:ext cx="5355595" cy="715089"/>
            </a:xfrm>
            <a:prstGeom prst="flowChartAlternateProcess">
              <a:avLst/>
            </a:prstGeom>
            <a:solidFill>
              <a:srgbClr val="F5ECDB"/>
            </a:solidFill>
            <a:ln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</a:lstStyle>
            <a:p>
              <a:pPr latinLnBrk="1"/>
              <a:r>
                <a:rPr lang="ko-KR" altLang="en-US" sz="1791" dirty="0"/>
                <a:t>계좌번호를  입력하시오</a:t>
              </a:r>
              <a:r>
                <a:rPr lang="en-US" altLang="ko-KR" sz="1791" dirty="0"/>
                <a:t>: 312-02-1234567</a:t>
              </a:r>
            </a:p>
            <a:p>
              <a:pPr latinLnBrk="1"/>
              <a:r>
                <a:rPr lang="en-US" altLang="ko-KR" sz="1791" dirty="0"/>
                <a:t>312021234567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18478" y="4267408"/>
              <a:ext cx="2205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91" b="1" dirty="0">
                  <a:solidFill>
                    <a:srgbClr val="7D5C21"/>
                  </a:solidFill>
                </a:rPr>
                <a:t>출력 화면</a:t>
              </a:r>
            </a:p>
          </p:txBody>
        </p:sp>
      </p:grpSp>
      <p:sp>
        <p:nvSpPr>
          <p:cNvPr id="13" name="오른쪽 화살표 12"/>
          <p:cNvSpPr/>
          <p:nvPr/>
        </p:nvSpPr>
        <p:spPr>
          <a:xfrm>
            <a:off x="1272633" y="3034169"/>
            <a:ext cx="4668792" cy="1544335"/>
          </a:xfrm>
          <a:prstGeom prst="rightArrow">
            <a:avLst>
              <a:gd name="adj1" fmla="val 78093"/>
              <a:gd name="adj2" fmla="val 51197"/>
            </a:avLst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 dirty="0"/>
          </a:p>
        </p:txBody>
      </p:sp>
      <p:sp>
        <p:nvSpPr>
          <p:cNvPr id="12" name="TextBox 11"/>
          <p:cNvSpPr txBox="1"/>
          <p:nvPr/>
        </p:nvSpPr>
        <p:spPr>
          <a:xfrm>
            <a:off x="5493544" y="3561670"/>
            <a:ext cx="5082612" cy="398182"/>
          </a:xfrm>
          <a:prstGeom prst="rect">
            <a:avLst/>
          </a:prstGeom>
          <a:solidFill>
            <a:srgbClr val="FFFF99">
              <a:alpha val="67059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990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processed = </a:t>
            </a:r>
            <a:r>
              <a:rPr lang="en-US" altLang="ko-KR" sz="1990" b="1" dirty="0" err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raw.replace</a:t>
            </a:r>
            <a:r>
              <a:rPr lang="en-US" altLang="ko-KR" sz="1990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('-', '')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462002-DFFD-4669-82AF-80EE6B6AB6B1}"/>
              </a:ext>
            </a:extLst>
          </p:cNvPr>
          <p:cNvSpPr txBox="1"/>
          <p:nvPr/>
        </p:nvSpPr>
        <p:spPr>
          <a:xfrm>
            <a:off x="8096803" y="4315708"/>
            <a:ext cx="2458646" cy="3661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791" dirty="0"/>
              <a:t>raw :  312-02-1234567</a:t>
            </a:r>
            <a:endParaRPr lang="ko-KR" altLang="en-US" sz="179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11F098-AB81-41C2-9C83-F1E07E739619}"/>
              </a:ext>
            </a:extLst>
          </p:cNvPr>
          <p:cNvSpPr txBox="1"/>
          <p:nvPr/>
        </p:nvSpPr>
        <p:spPr>
          <a:xfrm>
            <a:off x="8311762" y="4853107"/>
            <a:ext cx="1822129" cy="3661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791" dirty="0"/>
              <a:t>c :                    </a:t>
            </a:r>
            <a:endParaRPr lang="ko-KR" altLang="en-US" sz="179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F7A554-9495-44F0-A23B-B93A6281683F}"/>
              </a:ext>
            </a:extLst>
          </p:cNvPr>
          <p:cNvSpPr txBox="1"/>
          <p:nvPr/>
        </p:nvSpPr>
        <p:spPr>
          <a:xfrm>
            <a:off x="7487752" y="5390505"/>
            <a:ext cx="4095403" cy="3661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791" dirty="0"/>
              <a:t>processed :                                        </a:t>
            </a:r>
            <a:endParaRPr lang="ko-KR" altLang="en-US" sz="179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911302-521B-4F2A-BB3E-88FE79622369}"/>
              </a:ext>
            </a:extLst>
          </p:cNvPr>
          <p:cNvSpPr txBox="1"/>
          <p:nvPr/>
        </p:nvSpPr>
        <p:spPr>
          <a:xfrm>
            <a:off x="8096803" y="4315708"/>
            <a:ext cx="2458646" cy="3661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791" dirty="0"/>
              <a:t>raw :  </a:t>
            </a:r>
            <a:r>
              <a:rPr lang="en-US" altLang="ko-KR" sz="1791" dirty="0">
                <a:solidFill>
                  <a:srgbClr val="FF0000"/>
                </a:solidFill>
              </a:rPr>
              <a:t>3</a:t>
            </a:r>
            <a:r>
              <a:rPr lang="en-US" altLang="ko-KR" sz="1791" dirty="0"/>
              <a:t>12-02-1234567</a:t>
            </a:r>
            <a:endParaRPr lang="ko-KR" altLang="en-US" sz="179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AB85B8-5BF3-4888-8F00-49B4017B3311}"/>
              </a:ext>
            </a:extLst>
          </p:cNvPr>
          <p:cNvSpPr txBox="1"/>
          <p:nvPr/>
        </p:nvSpPr>
        <p:spPr>
          <a:xfrm>
            <a:off x="8311763" y="4853107"/>
            <a:ext cx="1941775" cy="3661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791" dirty="0"/>
              <a:t>c :  </a:t>
            </a:r>
            <a:r>
              <a:rPr lang="en-US" altLang="ko-KR" sz="1791" dirty="0">
                <a:solidFill>
                  <a:srgbClr val="FF0000"/>
                </a:solidFill>
              </a:rPr>
              <a:t>3</a:t>
            </a:r>
            <a:r>
              <a:rPr lang="en-US" altLang="ko-KR" sz="1791" dirty="0"/>
              <a:t>                  </a:t>
            </a:r>
            <a:endParaRPr lang="ko-KR" altLang="en-US" sz="179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044B51-F31E-4BE2-8C90-AEC29229EEDD}"/>
              </a:ext>
            </a:extLst>
          </p:cNvPr>
          <p:cNvSpPr txBox="1"/>
          <p:nvPr/>
        </p:nvSpPr>
        <p:spPr>
          <a:xfrm>
            <a:off x="7487752" y="5390505"/>
            <a:ext cx="4215050" cy="3661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791" dirty="0"/>
              <a:t>processed :  </a:t>
            </a:r>
            <a:r>
              <a:rPr lang="en-US" altLang="ko-KR" sz="1791" dirty="0">
                <a:solidFill>
                  <a:srgbClr val="FF0000"/>
                </a:solidFill>
              </a:rPr>
              <a:t>3</a:t>
            </a:r>
            <a:r>
              <a:rPr lang="en-US" altLang="ko-KR" sz="1791" dirty="0"/>
              <a:t>                                      </a:t>
            </a:r>
            <a:endParaRPr lang="ko-KR" altLang="en-US" sz="179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BB99FF-EAE5-44E0-90AE-2C3A5E9D67EC}"/>
              </a:ext>
            </a:extLst>
          </p:cNvPr>
          <p:cNvSpPr txBox="1"/>
          <p:nvPr/>
        </p:nvSpPr>
        <p:spPr>
          <a:xfrm>
            <a:off x="8096803" y="4315708"/>
            <a:ext cx="2458646" cy="3661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791" dirty="0"/>
              <a:t>raw :  3</a:t>
            </a:r>
            <a:r>
              <a:rPr lang="en-US" altLang="ko-KR" sz="1791" dirty="0">
                <a:solidFill>
                  <a:srgbClr val="FF0000"/>
                </a:solidFill>
              </a:rPr>
              <a:t>1</a:t>
            </a:r>
            <a:r>
              <a:rPr lang="en-US" altLang="ko-KR" sz="1791" dirty="0"/>
              <a:t>2-02-1234567</a:t>
            </a:r>
            <a:endParaRPr lang="ko-KR" altLang="en-US" sz="179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1CBD8A-2E7C-41E4-B48A-2D0833D91005}"/>
              </a:ext>
            </a:extLst>
          </p:cNvPr>
          <p:cNvSpPr txBox="1"/>
          <p:nvPr/>
        </p:nvSpPr>
        <p:spPr>
          <a:xfrm>
            <a:off x="8311763" y="4853107"/>
            <a:ext cx="1941775" cy="3661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791" dirty="0"/>
              <a:t>c :  </a:t>
            </a:r>
            <a:r>
              <a:rPr lang="en-US" altLang="ko-KR" sz="1791" dirty="0">
                <a:solidFill>
                  <a:srgbClr val="FF0000"/>
                </a:solidFill>
              </a:rPr>
              <a:t>1</a:t>
            </a:r>
            <a:r>
              <a:rPr lang="en-US" altLang="ko-KR" sz="1791" dirty="0"/>
              <a:t>                  </a:t>
            </a:r>
            <a:endParaRPr lang="ko-KR" altLang="en-US" sz="179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2843AC-3351-4443-A810-6F68F4D9321E}"/>
              </a:ext>
            </a:extLst>
          </p:cNvPr>
          <p:cNvSpPr txBox="1"/>
          <p:nvPr/>
        </p:nvSpPr>
        <p:spPr>
          <a:xfrm>
            <a:off x="7487751" y="5390505"/>
            <a:ext cx="4334696" cy="3661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791" dirty="0"/>
              <a:t>processed :  </a:t>
            </a:r>
            <a:r>
              <a:rPr lang="en-US" altLang="ko-KR" sz="1791" dirty="0">
                <a:solidFill>
                  <a:srgbClr val="FF0000"/>
                </a:solidFill>
              </a:rPr>
              <a:t>31</a:t>
            </a:r>
            <a:r>
              <a:rPr lang="en-US" altLang="ko-KR" sz="1791" dirty="0"/>
              <a:t>                                      </a:t>
            </a:r>
            <a:endParaRPr lang="ko-KR" altLang="en-US" sz="179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33C717-C99A-4BD2-9BF0-9549031E6CEF}"/>
              </a:ext>
            </a:extLst>
          </p:cNvPr>
          <p:cNvSpPr txBox="1"/>
          <p:nvPr/>
        </p:nvSpPr>
        <p:spPr>
          <a:xfrm>
            <a:off x="8096803" y="4315708"/>
            <a:ext cx="2458646" cy="3661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791" dirty="0"/>
              <a:t>raw :  31</a:t>
            </a:r>
            <a:r>
              <a:rPr lang="en-US" altLang="ko-KR" sz="1791" dirty="0">
                <a:solidFill>
                  <a:srgbClr val="FF0000"/>
                </a:solidFill>
              </a:rPr>
              <a:t>2</a:t>
            </a:r>
            <a:r>
              <a:rPr lang="en-US" altLang="ko-KR" sz="1791" dirty="0"/>
              <a:t>-02-1234567</a:t>
            </a:r>
            <a:endParaRPr lang="ko-KR" altLang="en-US" sz="179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BADCB3-1C21-4C69-BB54-B566049138BD}"/>
              </a:ext>
            </a:extLst>
          </p:cNvPr>
          <p:cNvSpPr txBox="1"/>
          <p:nvPr/>
        </p:nvSpPr>
        <p:spPr>
          <a:xfrm>
            <a:off x="8311763" y="4853107"/>
            <a:ext cx="1941775" cy="3661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791" dirty="0"/>
              <a:t>c :  </a:t>
            </a:r>
            <a:r>
              <a:rPr lang="en-US" altLang="ko-KR" sz="1791" dirty="0">
                <a:solidFill>
                  <a:srgbClr val="FF0000"/>
                </a:solidFill>
              </a:rPr>
              <a:t>2</a:t>
            </a:r>
            <a:r>
              <a:rPr lang="en-US" altLang="ko-KR" sz="1791" dirty="0"/>
              <a:t>                  </a:t>
            </a:r>
            <a:endParaRPr lang="ko-KR" altLang="en-US" sz="179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FBA07C-A096-4FED-AC4E-AE53E818221D}"/>
              </a:ext>
            </a:extLst>
          </p:cNvPr>
          <p:cNvSpPr txBox="1"/>
          <p:nvPr/>
        </p:nvSpPr>
        <p:spPr>
          <a:xfrm>
            <a:off x="7487752" y="5390505"/>
            <a:ext cx="4248550" cy="3661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791" dirty="0"/>
              <a:t>processed :  </a:t>
            </a:r>
            <a:r>
              <a:rPr lang="en-US" altLang="ko-KR" sz="1791" dirty="0">
                <a:solidFill>
                  <a:srgbClr val="FF0000"/>
                </a:solidFill>
              </a:rPr>
              <a:t>312</a:t>
            </a:r>
            <a:r>
              <a:rPr lang="en-US" altLang="ko-KR" sz="1791" dirty="0"/>
              <a:t>                                   </a:t>
            </a:r>
            <a:endParaRPr lang="ko-KR" altLang="en-US" sz="179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45B348-B735-42D6-B434-375D195C4DAF}"/>
              </a:ext>
            </a:extLst>
          </p:cNvPr>
          <p:cNvSpPr txBox="1"/>
          <p:nvPr/>
        </p:nvSpPr>
        <p:spPr>
          <a:xfrm>
            <a:off x="8096803" y="4315708"/>
            <a:ext cx="2458646" cy="3661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791" dirty="0"/>
              <a:t>raw :  312</a:t>
            </a:r>
            <a:r>
              <a:rPr lang="en-US" altLang="ko-KR" sz="1791" dirty="0">
                <a:solidFill>
                  <a:srgbClr val="FF0000"/>
                </a:solidFill>
              </a:rPr>
              <a:t>-</a:t>
            </a:r>
            <a:r>
              <a:rPr lang="en-US" altLang="ko-KR" sz="1791" dirty="0"/>
              <a:t>02-1234567</a:t>
            </a:r>
            <a:endParaRPr lang="ko-KR" altLang="en-US" sz="179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EE1723-8D0E-46B6-B067-000E073CC80B}"/>
              </a:ext>
            </a:extLst>
          </p:cNvPr>
          <p:cNvSpPr txBox="1"/>
          <p:nvPr/>
        </p:nvSpPr>
        <p:spPr>
          <a:xfrm>
            <a:off x="8311763" y="4853107"/>
            <a:ext cx="1906679" cy="3661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791" dirty="0"/>
              <a:t>c :  </a:t>
            </a:r>
            <a:r>
              <a:rPr lang="en-US" altLang="ko-KR" sz="1791" dirty="0">
                <a:solidFill>
                  <a:srgbClr val="FF0000"/>
                </a:solidFill>
              </a:rPr>
              <a:t>-</a:t>
            </a:r>
            <a:r>
              <a:rPr lang="en-US" altLang="ko-KR" sz="1791" dirty="0"/>
              <a:t>                  </a:t>
            </a:r>
            <a:endParaRPr lang="ko-KR" altLang="en-US" sz="179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A57F54-A9D4-4B50-8B0D-5A899373ABB4}"/>
              </a:ext>
            </a:extLst>
          </p:cNvPr>
          <p:cNvSpPr txBox="1"/>
          <p:nvPr/>
        </p:nvSpPr>
        <p:spPr>
          <a:xfrm>
            <a:off x="7487752" y="5390505"/>
            <a:ext cx="3827396" cy="3661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791" dirty="0"/>
              <a:t>processed :  </a:t>
            </a:r>
            <a:r>
              <a:rPr lang="en-US" altLang="ko-KR" sz="1791" dirty="0">
                <a:solidFill>
                  <a:srgbClr val="FF0000"/>
                </a:solidFill>
              </a:rPr>
              <a:t>312</a:t>
            </a:r>
            <a:r>
              <a:rPr lang="en-US" altLang="ko-KR" sz="1791" dirty="0"/>
              <a:t>       # no change    </a:t>
            </a:r>
            <a:endParaRPr lang="ko-KR" altLang="en-US" sz="179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B164DA-E567-4D1E-8EF0-5F01DC256F16}"/>
              </a:ext>
            </a:extLst>
          </p:cNvPr>
          <p:cNvSpPr txBox="1"/>
          <p:nvPr/>
        </p:nvSpPr>
        <p:spPr>
          <a:xfrm>
            <a:off x="8096803" y="4315708"/>
            <a:ext cx="2458646" cy="3661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791" dirty="0"/>
              <a:t>raw :  312-</a:t>
            </a:r>
            <a:r>
              <a:rPr lang="en-US" altLang="ko-KR" sz="1791" dirty="0">
                <a:solidFill>
                  <a:srgbClr val="FF0000"/>
                </a:solidFill>
              </a:rPr>
              <a:t>0</a:t>
            </a:r>
            <a:r>
              <a:rPr lang="en-US" altLang="ko-KR" sz="1791" dirty="0"/>
              <a:t>2-1234567</a:t>
            </a:r>
            <a:endParaRPr lang="ko-KR" altLang="en-US" sz="179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5FC7A7-86C5-497B-B5BC-DF1E91F47A14}"/>
              </a:ext>
            </a:extLst>
          </p:cNvPr>
          <p:cNvSpPr txBox="1"/>
          <p:nvPr/>
        </p:nvSpPr>
        <p:spPr>
          <a:xfrm>
            <a:off x="7487751" y="5390505"/>
            <a:ext cx="3819420" cy="3661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791" dirty="0"/>
              <a:t>processed :  </a:t>
            </a:r>
            <a:r>
              <a:rPr lang="en-US" altLang="ko-KR" sz="1791" dirty="0">
                <a:solidFill>
                  <a:srgbClr val="FF0000"/>
                </a:solidFill>
              </a:rPr>
              <a:t>3120</a:t>
            </a:r>
            <a:r>
              <a:rPr lang="en-US" altLang="ko-KR" sz="1791" dirty="0"/>
              <a:t>                           </a:t>
            </a:r>
            <a:endParaRPr lang="ko-KR" altLang="en-US" sz="179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A4B47A-F348-4DFD-8B9D-37CB4A162241}"/>
              </a:ext>
            </a:extLst>
          </p:cNvPr>
          <p:cNvSpPr txBox="1"/>
          <p:nvPr/>
        </p:nvSpPr>
        <p:spPr>
          <a:xfrm>
            <a:off x="8096803" y="4315708"/>
            <a:ext cx="2458646" cy="3661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791" dirty="0"/>
              <a:t>raw :  312-0</a:t>
            </a:r>
            <a:r>
              <a:rPr lang="en-US" altLang="ko-KR" sz="1791" dirty="0">
                <a:solidFill>
                  <a:srgbClr val="FF0000"/>
                </a:solidFill>
              </a:rPr>
              <a:t>2-1234567</a:t>
            </a:r>
            <a:endParaRPr lang="ko-KR" altLang="en-US" sz="1791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89948E-4509-477A-9B22-9AFEBA9623F9}"/>
              </a:ext>
            </a:extLst>
          </p:cNvPr>
          <p:cNvSpPr txBox="1"/>
          <p:nvPr/>
        </p:nvSpPr>
        <p:spPr>
          <a:xfrm>
            <a:off x="7487752" y="5390505"/>
            <a:ext cx="3884826" cy="3661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791" dirty="0"/>
              <a:t>processed :  </a:t>
            </a:r>
            <a:r>
              <a:rPr lang="en-US" altLang="ko-KR" sz="1791" dirty="0">
                <a:solidFill>
                  <a:srgbClr val="FF0000"/>
                </a:solidFill>
              </a:rPr>
              <a:t>312021234567</a:t>
            </a:r>
            <a:r>
              <a:rPr lang="en-US" altLang="ko-KR" sz="1791" dirty="0"/>
              <a:t>              </a:t>
            </a:r>
            <a:endParaRPr lang="ko-KR" altLang="en-US" sz="179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5C8610-1807-4C57-B6A5-B03B747B1B69}"/>
              </a:ext>
            </a:extLst>
          </p:cNvPr>
          <p:cNvSpPr txBox="1"/>
          <p:nvPr/>
        </p:nvSpPr>
        <p:spPr>
          <a:xfrm>
            <a:off x="8311762" y="4853106"/>
            <a:ext cx="2142140" cy="367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791" dirty="0"/>
              <a:t>c :  </a:t>
            </a:r>
            <a:r>
              <a:rPr lang="en-US" altLang="ko-KR" sz="1791" dirty="0">
                <a:solidFill>
                  <a:srgbClr val="FF0000"/>
                </a:solidFill>
              </a:rPr>
              <a:t>0</a:t>
            </a:r>
            <a:r>
              <a:rPr lang="en-US" altLang="ko-KR" sz="1791" dirty="0"/>
              <a:t>                  </a:t>
            </a:r>
            <a:endParaRPr lang="ko-KR" altLang="en-US" sz="179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7E8CE-33C0-4ED4-8CBC-2C06C53E6B61}"/>
              </a:ext>
            </a:extLst>
          </p:cNvPr>
          <p:cNvSpPr txBox="1"/>
          <p:nvPr/>
        </p:nvSpPr>
        <p:spPr>
          <a:xfrm>
            <a:off x="8311763" y="4853107"/>
            <a:ext cx="2246474" cy="3661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791" dirty="0"/>
              <a:t>c :  </a:t>
            </a:r>
            <a:r>
              <a:rPr lang="en-US" altLang="ko-KR" sz="1791" dirty="0">
                <a:solidFill>
                  <a:srgbClr val="FF0000"/>
                </a:solidFill>
              </a:rPr>
              <a:t>2 </a:t>
            </a:r>
            <a:r>
              <a:rPr lang="en-US" altLang="ko-KR" sz="179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1 2 3 4 5 6 7 </a:t>
            </a:r>
            <a:endParaRPr lang="ko-KR" altLang="en-US" sz="179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DC8B9B7-82A0-4BA1-A0C8-F9BAD6C9B58C}"/>
              </a:ext>
            </a:extLst>
          </p:cNvPr>
          <p:cNvSpPr/>
          <p:nvPr/>
        </p:nvSpPr>
        <p:spPr>
          <a:xfrm>
            <a:off x="7301496" y="4072057"/>
            <a:ext cx="3769064" cy="1929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</p:spTree>
    <p:extLst>
      <p:ext uri="{BB962C8B-B14F-4D97-AF65-F5344CB8AC3E}">
        <p14:creationId xmlns:p14="http://schemas.microsoft.com/office/powerpoint/2010/main" val="379642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2" grpId="0" animBg="1"/>
      <p:bldP spid="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for </a:t>
            </a:r>
            <a:r>
              <a:rPr lang="ko-KR" altLang="en-US" dirty="0"/>
              <a:t>문과 </a:t>
            </a:r>
            <a:r>
              <a:rPr lang="en-US" altLang="ko-KR" dirty="0"/>
              <a:t>range()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 range()</a:t>
            </a:r>
            <a:r>
              <a:rPr lang="ko-KR" altLang="en-US" sz="2000" dirty="0"/>
              <a:t>는 지정된 범위의 정수</a:t>
            </a:r>
            <a:r>
              <a:rPr lang="en-US" altLang="ko-KR" sz="2000" dirty="0"/>
              <a:t>(</a:t>
            </a:r>
            <a:r>
              <a:rPr lang="ko-KR" altLang="en-US" sz="2000" dirty="0"/>
              <a:t>인덱스</a:t>
            </a:r>
            <a:r>
              <a:rPr lang="en-US" altLang="ko-KR" sz="2000" dirty="0"/>
              <a:t>)</a:t>
            </a:r>
            <a:r>
              <a:rPr lang="ko-KR" altLang="en-US" sz="2000" dirty="0"/>
              <a:t>들을 생성</a:t>
            </a:r>
            <a:endParaRPr lang="en-US" altLang="ko-KR" sz="2000" dirty="0"/>
          </a:p>
          <a:p>
            <a:pPr lvl="1"/>
            <a:r>
              <a:rPr lang="en-US" altLang="ko-KR" sz="1800" dirty="0"/>
              <a:t>Object type</a:t>
            </a:r>
            <a:r>
              <a:rPr lang="ko-KR" altLang="en-US" sz="1800" dirty="0"/>
              <a:t>이 </a:t>
            </a:r>
            <a:r>
              <a:rPr lang="en-US" altLang="ko-KR" sz="1800" dirty="0"/>
              <a:t>range</a:t>
            </a:r>
            <a:r>
              <a:rPr lang="ko-KR" altLang="en-US" sz="1800" dirty="0"/>
              <a:t>인 일련의 정수 </a:t>
            </a:r>
            <a:r>
              <a:rPr lang="en-US" altLang="ko-KR" sz="1800" dirty="0"/>
              <a:t>sequence</a:t>
            </a:r>
          </a:p>
          <a:p>
            <a:r>
              <a:rPr lang="ko-KR" altLang="en-US" sz="2000" dirty="0"/>
              <a:t> 생성된 정수들을 </a:t>
            </a:r>
            <a:r>
              <a:rPr lang="en-US" altLang="ko-KR" sz="2000" dirty="0"/>
              <a:t>for </a:t>
            </a:r>
            <a:r>
              <a:rPr lang="ko-KR" altLang="en-US" sz="2000" dirty="0"/>
              <a:t>문의 시퀀스로 사용하여 </a:t>
            </a:r>
            <a:r>
              <a:rPr lang="ko-KR" altLang="en-US" sz="2000" b="1" dirty="0">
                <a:solidFill>
                  <a:srgbClr val="C00000"/>
                </a:solidFill>
              </a:rPr>
              <a:t>반복 횟수 제어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예</a:t>
            </a:r>
            <a:r>
              <a:rPr lang="en-US" altLang="ko-KR" sz="2000" dirty="0"/>
              <a:t>: range(5)</a:t>
            </a:r>
          </a:p>
          <a:p>
            <a:pPr lvl="1"/>
            <a:r>
              <a:rPr lang="en-US" altLang="ko-KR" sz="1800" dirty="0"/>
              <a:t>0</a:t>
            </a:r>
            <a:r>
              <a:rPr lang="ko-KR" altLang="en-US" sz="1800" dirty="0"/>
              <a:t>부터 </a:t>
            </a:r>
            <a:r>
              <a:rPr lang="en-US" altLang="ko-KR" sz="1800" dirty="0"/>
              <a:t>4</a:t>
            </a:r>
            <a:r>
              <a:rPr lang="ko-KR" altLang="en-US" sz="1800" dirty="0"/>
              <a:t>까지의 정수 시퀀스 생성</a:t>
            </a:r>
            <a:endParaRPr lang="en-US" altLang="ko-KR" sz="18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58E40B2-F9C8-2946-BC4F-A8971234C373}"/>
              </a:ext>
            </a:extLst>
          </p:cNvPr>
          <p:cNvGrpSpPr/>
          <p:nvPr/>
        </p:nvGrpSpPr>
        <p:grpSpPr>
          <a:xfrm>
            <a:off x="1144290" y="4050014"/>
            <a:ext cx="3862592" cy="1493065"/>
            <a:chOff x="2685650" y="3759401"/>
            <a:chExt cx="3881291" cy="150029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733E363-45C2-5042-A49F-10EF45558B69}"/>
                </a:ext>
              </a:extLst>
            </p:cNvPr>
            <p:cNvGrpSpPr/>
            <p:nvPr/>
          </p:nvGrpSpPr>
          <p:grpSpPr>
            <a:xfrm>
              <a:off x="2685650" y="4338573"/>
              <a:ext cx="3881291" cy="595423"/>
              <a:chOff x="2685650" y="4338573"/>
              <a:chExt cx="3881291" cy="595423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B7EAE57D-7F4C-0D44-9BDD-CE5C0A82411E}"/>
                  </a:ext>
                </a:extLst>
              </p:cNvPr>
              <p:cNvGrpSpPr/>
              <p:nvPr/>
            </p:nvGrpSpPr>
            <p:grpSpPr>
              <a:xfrm>
                <a:off x="3507117" y="4338573"/>
                <a:ext cx="595423" cy="595423"/>
                <a:chOff x="1033345" y="4235670"/>
                <a:chExt cx="595423" cy="595423"/>
              </a:xfrm>
            </p:grpSpPr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3E928D0-E2E7-D444-B9EE-6F234B0A2D3F}"/>
                    </a:ext>
                  </a:extLst>
                </p:cNvPr>
                <p:cNvSpPr/>
                <p:nvPr/>
              </p:nvSpPr>
              <p:spPr>
                <a:xfrm>
                  <a:off x="1033345" y="4235670"/>
                  <a:ext cx="595423" cy="595423"/>
                </a:xfrm>
                <a:prstGeom prst="ellipse">
                  <a:avLst/>
                </a:prstGeom>
                <a:solidFill>
                  <a:srgbClr val="1D449B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791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A76539-2FF4-7641-A1F3-0F82A74D1178}"/>
                    </a:ext>
                  </a:extLst>
                </p:cNvPr>
                <p:cNvSpPr txBox="1"/>
                <p:nvPr/>
              </p:nvSpPr>
              <p:spPr>
                <a:xfrm rot="1453865">
                  <a:off x="1174604" y="4348716"/>
                  <a:ext cx="3129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ko-Kore-KR" sz="1791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1</a:t>
                  </a:r>
                  <a:endParaRPr kumimoji="1" lang="ko-Kore-KR" altLang="en-US" sz="1791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E65C11A5-8AC5-2941-85D9-83A98E7DE98F}"/>
                  </a:ext>
                </a:extLst>
              </p:cNvPr>
              <p:cNvGrpSpPr/>
              <p:nvPr/>
            </p:nvGrpSpPr>
            <p:grpSpPr>
              <a:xfrm>
                <a:off x="2685650" y="4338573"/>
                <a:ext cx="595423" cy="595423"/>
                <a:chOff x="1033345" y="4235670"/>
                <a:chExt cx="595423" cy="595423"/>
              </a:xfrm>
            </p:grpSpPr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F7BC307-3E41-764F-A042-D61EC839A527}"/>
                    </a:ext>
                  </a:extLst>
                </p:cNvPr>
                <p:cNvSpPr/>
                <p:nvPr/>
              </p:nvSpPr>
              <p:spPr>
                <a:xfrm>
                  <a:off x="1033345" y="4235670"/>
                  <a:ext cx="595423" cy="595423"/>
                </a:xfrm>
                <a:prstGeom prst="ellipse">
                  <a:avLst/>
                </a:prstGeom>
                <a:solidFill>
                  <a:srgbClr val="1D449B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791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A8D657A-0672-8D4C-85F2-CA0DA13CD31A}"/>
                    </a:ext>
                  </a:extLst>
                </p:cNvPr>
                <p:cNvSpPr txBox="1"/>
                <p:nvPr/>
              </p:nvSpPr>
              <p:spPr>
                <a:xfrm rot="1453865">
                  <a:off x="1174604" y="4348716"/>
                  <a:ext cx="3129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ko-Kore-KR" sz="1791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0</a:t>
                  </a:r>
                  <a:endParaRPr kumimoji="1" lang="ko-Kore-KR" altLang="en-US" sz="1791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998DA0C6-64CB-494A-A4A0-7525E86B01B7}"/>
                  </a:ext>
                </a:extLst>
              </p:cNvPr>
              <p:cNvGrpSpPr/>
              <p:nvPr/>
            </p:nvGrpSpPr>
            <p:grpSpPr>
              <a:xfrm>
                <a:off x="4328584" y="4338573"/>
                <a:ext cx="595423" cy="595423"/>
                <a:chOff x="1033345" y="4235670"/>
                <a:chExt cx="595423" cy="595423"/>
              </a:xfrm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2998ECA-1726-A346-8005-1C0C5C370533}"/>
                    </a:ext>
                  </a:extLst>
                </p:cNvPr>
                <p:cNvSpPr/>
                <p:nvPr/>
              </p:nvSpPr>
              <p:spPr>
                <a:xfrm>
                  <a:off x="1033345" y="4235670"/>
                  <a:ext cx="595423" cy="595423"/>
                </a:xfrm>
                <a:prstGeom prst="ellipse">
                  <a:avLst/>
                </a:prstGeom>
                <a:solidFill>
                  <a:srgbClr val="1D449B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791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3CC05C9-F55A-C448-A810-CB4943F3C28A}"/>
                    </a:ext>
                  </a:extLst>
                </p:cNvPr>
                <p:cNvSpPr txBox="1"/>
                <p:nvPr/>
              </p:nvSpPr>
              <p:spPr>
                <a:xfrm rot="1453865">
                  <a:off x="1174605" y="4348716"/>
                  <a:ext cx="3129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ko-Kore-KR" sz="1791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2</a:t>
                  </a:r>
                  <a:endParaRPr kumimoji="1" lang="ko-Kore-KR" altLang="en-US" sz="1791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10F0ADF-484C-164C-8A25-A46FD9429AC1}"/>
                  </a:ext>
                </a:extLst>
              </p:cNvPr>
              <p:cNvGrpSpPr/>
              <p:nvPr/>
            </p:nvGrpSpPr>
            <p:grpSpPr>
              <a:xfrm>
                <a:off x="5150051" y="4338573"/>
                <a:ext cx="595423" cy="595423"/>
                <a:chOff x="1033345" y="4235670"/>
                <a:chExt cx="595423" cy="595423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C6A46C5C-ECC5-B848-9E4B-CD7E2700DC9F}"/>
                    </a:ext>
                  </a:extLst>
                </p:cNvPr>
                <p:cNvSpPr/>
                <p:nvPr/>
              </p:nvSpPr>
              <p:spPr>
                <a:xfrm>
                  <a:off x="1033345" y="4235670"/>
                  <a:ext cx="595423" cy="595423"/>
                </a:xfrm>
                <a:prstGeom prst="ellipse">
                  <a:avLst/>
                </a:prstGeom>
                <a:solidFill>
                  <a:srgbClr val="1D449B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791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42AA754-F813-4447-BFF1-03D07417E0B8}"/>
                    </a:ext>
                  </a:extLst>
                </p:cNvPr>
                <p:cNvSpPr txBox="1"/>
                <p:nvPr/>
              </p:nvSpPr>
              <p:spPr>
                <a:xfrm rot="1453865">
                  <a:off x="1174605" y="4348716"/>
                  <a:ext cx="3129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ko-Kore-KR" sz="1791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3</a:t>
                  </a:r>
                  <a:endParaRPr kumimoji="1" lang="ko-Kore-KR" altLang="en-US" sz="1791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827D3B29-FBCF-8C4F-A463-969F1F1D247E}"/>
                  </a:ext>
                </a:extLst>
              </p:cNvPr>
              <p:cNvGrpSpPr/>
              <p:nvPr/>
            </p:nvGrpSpPr>
            <p:grpSpPr>
              <a:xfrm>
                <a:off x="5971518" y="4338573"/>
                <a:ext cx="595423" cy="595423"/>
                <a:chOff x="1033345" y="4235670"/>
                <a:chExt cx="595423" cy="595423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7970647-0B18-134F-BD4F-B580CD60CE84}"/>
                    </a:ext>
                  </a:extLst>
                </p:cNvPr>
                <p:cNvSpPr/>
                <p:nvPr/>
              </p:nvSpPr>
              <p:spPr>
                <a:xfrm>
                  <a:off x="1033345" y="4235670"/>
                  <a:ext cx="595423" cy="595423"/>
                </a:xfrm>
                <a:prstGeom prst="ellipse">
                  <a:avLst/>
                </a:prstGeom>
                <a:solidFill>
                  <a:srgbClr val="1D449B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791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330443B-EDE6-DE40-BC7F-E9787018994E}"/>
                    </a:ext>
                  </a:extLst>
                </p:cNvPr>
                <p:cNvSpPr txBox="1"/>
                <p:nvPr/>
              </p:nvSpPr>
              <p:spPr>
                <a:xfrm rot="1453865">
                  <a:off x="1174605" y="4348716"/>
                  <a:ext cx="3129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ko-Kore-KR" sz="1791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4</a:t>
                  </a:r>
                  <a:endParaRPr kumimoji="1" lang="ko-Kore-KR" altLang="en-US" sz="1791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3F5DBFB0-470F-9D4F-9F2B-0680671125CE}"/>
                </a:ext>
              </a:extLst>
            </p:cNvPr>
            <p:cNvCxnSpPr/>
            <p:nvPr/>
          </p:nvCxnSpPr>
          <p:spPr>
            <a:xfrm flipH="1">
              <a:off x="2764902" y="5259694"/>
              <a:ext cx="3722789" cy="0"/>
            </a:xfrm>
            <a:prstGeom prst="straightConnector1">
              <a:avLst/>
            </a:prstGeom>
            <a:ln w="57150">
              <a:solidFill>
                <a:srgbClr val="1D449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465EC9-2863-844E-A880-EAB2D221A9B3}"/>
                </a:ext>
              </a:extLst>
            </p:cNvPr>
            <p:cNvSpPr txBox="1"/>
            <p:nvPr/>
          </p:nvSpPr>
          <p:spPr>
            <a:xfrm>
              <a:off x="5484996" y="3759401"/>
              <a:ext cx="1056700" cy="369332"/>
            </a:xfrm>
            <a:prstGeom prst="rect">
              <a:avLst/>
            </a:prstGeom>
            <a:solidFill>
              <a:srgbClr val="1D449B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791" dirty="0">
                  <a:solidFill>
                    <a:schemeClr val="bg1"/>
                  </a:solidFill>
                  <a:latin typeface="+mj-ea"/>
                  <a:ea typeface="+mj-ea"/>
                </a:rPr>
                <a:t>range(5)</a:t>
              </a:r>
              <a:endParaRPr kumimoji="1" lang="ko-Kore-KR" altLang="en-US" sz="179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830827B-78D9-4CFB-8E6F-73F751D8AE12}"/>
              </a:ext>
            </a:extLst>
          </p:cNvPr>
          <p:cNvSpPr txBox="1"/>
          <p:nvPr/>
        </p:nvSpPr>
        <p:spPr>
          <a:xfrm>
            <a:off x="5567841" y="3085188"/>
            <a:ext cx="3793730" cy="192965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&gt;&gt;&gt; </a:t>
            </a:r>
            <a:r>
              <a:rPr lang="en-US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r</a:t>
            </a:r>
            <a:r>
              <a:rPr lang="fr-FR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 = range(5)</a:t>
            </a:r>
          </a:p>
          <a:p>
            <a:r>
              <a:rPr lang="fr-FR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&gt;&gt;&gt; print(</a:t>
            </a:r>
            <a:r>
              <a:rPr lang="en-US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r</a:t>
            </a:r>
            <a:r>
              <a:rPr lang="fr-FR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)</a:t>
            </a:r>
          </a:p>
          <a:p>
            <a:r>
              <a:rPr lang="fr-FR" altLang="ko-KR" sz="199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range(0, 5)</a:t>
            </a:r>
          </a:p>
          <a:p>
            <a:r>
              <a:rPr lang="fr-FR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&gt;&gt;&gt; lst = list(</a:t>
            </a:r>
            <a:r>
              <a:rPr lang="en-US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r</a:t>
            </a:r>
            <a:r>
              <a:rPr lang="fr-FR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)</a:t>
            </a:r>
          </a:p>
          <a:p>
            <a:r>
              <a:rPr lang="fr-FR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&gt;&gt;&gt; print(lst)</a:t>
            </a:r>
          </a:p>
          <a:p>
            <a:r>
              <a:rPr lang="fr-FR" altLang="ko-KR" sz="199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[0, 1, 2, 3, 4]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9F83E2-310C-4B55-A613-E653FCC5AB3C}"/>
              </a:ext>
            </a:extLst>
          </p:cNvPr>
          <p:cNvSpPr txBox="1"/>
          <p:nvPr/>
        </p:nvSpPr>
        <p:spPr>
          <a:xfrm>
            <a:off x="8689574" y="4050013"/>
            <a:ext cx="2998791" cy="192965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990" dirty="0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for</a:t>
            </a:r>
            <a:r>
              <a:rPr lang="en-US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 n </a:t>
            </a:r>
            <a:r>
              <a:rPr lang="en-US" altLang="ko-KR" sz="1990" dirty="0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in</a:t>
            </a:r>
            <a:r>
              <a:rPr lang="en-US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 range(5)</a:t>
            </a:r>
            <a:r>
              <a:rPr lang="en-US" altLang="ko-KR" sz="1990" dirty="0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:</a:t>
            </a:r>
          </a:p>
          <a:p>
            <a:r>
              <a:rPr lang="en-US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    ---</a:t>
            </a:r>
          </a:p>
          <a:p>
            <a:r>
              <a:rPr lang="en-US" altLang="ko-KR" sz="1990" dirty="0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for</a:t>
            </a:r>
            <a:r>
              <a:rPr lang="en-US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 n </a:t>
            </a:r>
            <a:r>
              <a:rPr lang="en-US" altLang="ko-KR" sz="1990" dirty="0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in</a:t>
            </a:r>
            <a:r>
              <a:rPr lang="en-US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 r</a:t>
            </a:r>
            <a:r>
              <a:rPr lang="en-US" altLang="ko-KR" sz="1990" dirty="0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:</a:t>
            </a:r>
          </a:p>
          <a:p>
            <a:r>
              <a:rPr lang="en-US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    ---</a:t>
            </a:r>
          </a:p>
          <a:p>
            <a:r>
              <a:rPr lang="en-US" altLang="ko-KR" sz="1990" dirty="0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for</a:t>
            </a:r>
            <a:r>
              <a:rPr lang="en-US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 n </a:t>
            </a:r>
            <a:r>
              <a:rPr lang="en-US" altLang="ko-KR" sz="1990" dirty="0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in</a:t>
            </a:r>
            <a:r>
              <a:rPr lang="en-US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 </a:t>
            </a:r>
            <a:r>
              <a:rPr lang="en-US" altLang="ko-KR" sz="1990" dirty="0" err="1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lst</a:t>
            </a:r>
            <a:r>
              <a:rPr lang="en-US" altLang="ko-KR" sz="1990" dirty="0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:</a:t>
            </a:r>
          </a:p>
          <a:p>
            <a:r>
              <a:rPr lang="en-US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    ---</a:t>
            </a:r>
            <a:endParaRPr lang="fr-FR" altLang="ko-KR" sz="1990" dirty="0">
              <a:latin typeface="Consolas" panose="020B0609020204030204" pitchFamily="49" charset="0"/>
              <a:ea typeface="굴림체" panose="020B0609000101010101" pitchFamily="49" charset="-127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6158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for </a:t>
            </a:r>
            <a:r>
              <a:rPr lang="ko-KR" altLang="en-US" dirty="0"/>
              <a:t>문과 </a:t>
            </a:r>
            <a:r>
              <a:rPr lang="en-US" altLang="ko-KR" dirty="0"/>
              <a:t>range()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000" dirty="0"/>
          </a:p>
          <a:p>
            <a:endParaRPr lang="en-US" altLang="ko-KR" sz="2000" dirty="0"/>
          </a:p>
          <a:p>
            <a:pPr lvl="2"/>
            <a:endParaRPr lang="en-US" altLang="ko-KR" sz="1600" dirty="0"/>
          </a:p>
          <a:p>
            <a:r>
              <a:rPr lang="en-US" altLang="ko-KR" sz="2000" dirty="0"/>
              <a:t> begin</a:t>
            </a:r>
            <a:r>
              <a:rPr lang="ko-KR" altLang="en-US" sz="2000" dirty="0"/>
              <a:t>부터 </a:t>
            </a:r>
            <a:r>
              <a:rPr lang="en-US" altLang="ko-KR" sz="2000" dirty="0"/>
              <a:t>end-1</a:t>
            </a:r>
            <a:r>
              <a:rPr lang="ko-KR" altLang="en-US" sz="2000" dirty="0"/>
              <a:t>까지 </a:t>
            </a:r>
            <a:r>
              <a:rPr lang="en-US" altLang="ko-KR" sz="2000" dirty="0"/>
              <a:t>step</a:t>
            </a:r>
            <a:r>
              <a:rPr lang="ko-KR" altLang="en-US" sz="2000" dirty="0"/>
              <a:t>의 간격으로 정수들을 생성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슬라이싱</a:t>
            </a:r>
            <a:r>
              <a:rPr lang="ko-KR" altLang="en-US" sz="2000" dirty="0"/>
              <a:t> 방식과 유사함</a:t>
            </a:r>
            <a:r>
              <a:rPr lang="en-US" altLang="ko-KR" sz="2000" dirty="0"/>
              <a:t>)</a:t>
            </a:r>
            <a:br>
              <a:rPr lang="en-US" altLang="ko-KR" sz="2000" dirty="0"/>
            </a:br>
            <a:r>
              <a:rPr lang="en-US" altLang="ko-KR" sz="2000" dirty="0"/>
              <a:t>(</a:t>
            </a:r>
            <a:r>
              <a:rPr lang="ko-KR" altLang="en-US" sz="2000" dirty="0"/>
              <a:t>주의 </a:t>
            </a:r>
            <a:r>
              <a:rPr lang="en-US" altLang="ko-KR" sz="2000" dirty="0"/>
              <a:t>: end </a:t>
            </a:r>
            <a:r>
              <a:rPr lang="ko-KR" altLang="en-US" sz="2000" dirty="0"/>
              <a:t>는 포함되지 않음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예</a:t>
            </a:r>
            <a:r>
              <a:rPr lang="en-US" altLang="ko-KR" sz="2000" dirty="0"/>
              <a:t>: 0</a:t>
            </a:r>
            <a:r>
              <a:rPr lang="ko-KR" altLang="en-US" sz="2000" dirty="0"/>
              <a:t>부터 </a:t>
            </a:r>
            <a:r>
              <a:rPr lang="en-US" altLang="ko-KR" sz="2000" dirty="0"/>
              <a:t>9</a:t>
            </a:r>
            <a:r>
              <a:rPr lang="ko-KR" altLang="en-US" sz="2000" dirty="0"/>
              <a:t>까지의 정수 시퀀스 생성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 step &lt; 0 </a:t>
            </a:r>
            <a:r>
              <a:rPr lang="ko-KR" altLang="en-US" sz="2000" dirty="0"/>
              <a:t>인 경우</a:t>
            </a:r>
            <a:r>
              <a:rPr lang="en-US" altLang="ko-KR" sz="2000" dirty="0"/>
              <a:t> </a:t>
            </a:r>
            <a:r>
              <a:rPr lang="ko-KR" altLang="en-US" sz="2000" dirty="0"/>
              <a:t>역 시퀀스를 생성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37734" y="1142067"/>
            <a:ext cx="6190309" cy="1485244"/>
            <a:chOff x="1338832" y="2435214"/>
            <a:chExt cx="6220276" cy="149243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338832" y="2435214"/>
              <a:ext cx="6109275" cy="495055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990" b="1" dirty="0">
                  <a:solidFill>
                    <a:schemeClr val="tx1"/>
                  </a:solidFill>
                  <a:latin typeface="+mj-ea"/>
                  <a:ea typeface="+mj-ea"/>
                </a:rPr>
                <a:t>range ( begin, end, step ) </a:t>
              </a:r>
              <a:endParaRPr lang="ko-KR" altLang="en-US" sz="199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2292761" y="2495667"/>
              <a:ext cx="827356" cy="364134"/>
            </a:xfrm>
            <a:prstGeom prst="roundRect">
              <a:avLst>
                <a:gd name="adj" fmla="val 50000"/>
              </a:avLst>
            </a:prstGeom>
            <a:solidFill>
              <a:srgbClr val="C5E0B4">
                <a:alpha val="4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92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402718" y="2480835"/>
              <a:ext cx="5156390" cy="1446813"/>
              <a:chOff x="2977004" y="2573905"/>
              <a:chExt cx="5156390" cy="1446813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2977004" y="2573905"/>
                <a:ext cx="759662" cy="45005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1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4436207" y="2611919"/>
                <a:ext cx="608540" cy="45005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1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284310" y="3374387"/>
                <a:ext cx="48490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791" dirty="0">
                    <a:solidFill>
                      <a:srgbClr val="C00000"/>
                    </a:solidFill>
                    <a:latin typeface="+mj-ea"/>
                    <a:ea typeface="+mj-ea"/>
                  </a:rPr>
                  <a:t>생략가능 </a:t>
                </a:r>
                <a:r>
                  <a:rPr lang="en-US" altLang="ko-KR" sz="1791" dirty="0">
                    <a:solidFill>
                      <a:srgbClr val="C00000"/>
                    </a:solidFill>
                    <a:latin typeface="+mj-ea"/>
                    <a:ea typeface="+mj-ea"/>
                  </a:rPr>
                  <a:t>(end</a:t>
                </a:r>
                <a:r>
                  <a:rPr lang="ko-KR" altLang="en-US" sz="1791" dirty="0">
                    <a:solidFill>
                      <a:srgbClr val="C00000"/>
                    </a:solidFill>
                    <a:latin typeface="+mj-ea"/>
                    <a:ea typeface="+mj-ea"/>
                  </a:rPr>
                  <a:t>는 생략할 수 없음</a:t>
                </a:r>
                <a:r>
                  <a:rPr lang="en-US" altLang="ko-KR" sz="1791" dirty="0">
                    <a:solidFill>
                      <a:srgbClr val="C00000"/>
                    </a:solidFill>
                    <a:latin typeface="+mj-ea"/>
                    <a:ea typeface="+mj-ea"/>
                  </a:rPr>
                  <a:t>)</a:t>
                </a:r>
              </a:p>
              <a:p>
                <a:r>
                  <a:rPr lang="ko-KR" altLang="en-US" sz="1791" dirty="0">
                    <a:solidFill>
                      <a:srgbClr val="C00000"/>
                    </a:solidFill>
                    <a:latin typeface="+mj-ea"/>
                    <a:ea typeface="+mj-ea"/>
                  </a:rPr>
                  <a:t>생략되면 </a:t>
                </a:r>
                <a:r>
                  <a:rPr lang="en-US" altLang="ko-KR" sz="1791" dirty="0">
                    <a:solidFill>
                      <a:srgbClr val="C00000"/>
                    </a:solidFill>
                    <a:latin typeface="+mj-ea"/>
                    <a:ea typeface="+mj-ea"/>
                  </a:rPr>
                  <a:t>begin=0, step=1</a:t>
                </a:r>
                <a:r>
                  <a:rPr lang="ko-KR" altLang="en-US" sz="1791" dirty="0">
                    <a:solidFill>
                      <a:srgbClr val="C00000"/>
                    </a:solidFill>
                    <a:latin typeface="+mj-ea"/>
                    <a:ea typeface="+mj-ea"/>
                  </a:rPr>
                  <a:t>로 간주 </a:t>
                </a:r>
                <a:r>
                  <a:rPr lang="en-US" altLang="ko-KR" sz="1791" dirty="0">
                    <a:solidFill>
                      <a:srgbClr val="C00000"/>
                    </a:solidFill>
                    <a:latin typeface="+mj-ea"/>
                    <a:ea typeface="+mj-ea"/>
                  </a:rPr>
                  <a:t>(</a:t>
                </a:r>
                <a:r>
                  <a:rPr lang="ko-KR" altLang="en-US" sz="1791" dirty="0" err="1">
                    <a:solidFill>
                      <a:srgbClr val="C00000"/>
                    </a:solidFill>
                    <a:latin typeface="+mj-ea"/>
                    <a:ea typeface="+mj-ea"/>
                  </a:rPr>
                  <a:t>디폴트값</a:t>
                </a:r>
                <a:r>
                  <a:rPr lang="en-US" altLang="ko-KR" sz="1791" dirty="0">
                    <a:solidFill>
                      <a:srgbClr val="C00000"/>
                    </a:solidFill>
                    <a:latin typeface="+mj-ea"/>
                    <a:ea typeface="+mj-ea"/>
                  </a:rPr>
                  <a:t>)</a:t>
                </a:r>
                <a:endParaRPr lang="ko-KR" altLang="en-US" sz="1791" dirty="0">
                  <a:solidFill>
                    <a:srgbClr val="C00000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13" name="직선 화살표 연결선 12"/>
              <p:cNvCxnSpPr>
                <a:cxnSpLocks/>
              </p:cNvCxnSpPr>
              <p:nvPr/>
            </p:nvCxnSpPr>
            <p:spPr>
              <a:xfrm flipH="1" flipV="1">
                <a:off x="3239247" y="3023957"/>
                <a:ext cx="601774" cy="319474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/>
              <p:cNvCxnSpPr>
                <a:cxnSpLocks/>
                <a:endCxn id="11" idx="2"/>
              </p:cNvCxnSpPr>
              <p:nvPr/>
            </p:nvCxnSpPr>
            <p:spPr>
              <a:xfrm flipV="1">
                <a:off x="3928749" y="3061969"/>
                <a:ext cx="811728" cy="2814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모서리가 둥근 직사각형 7">
              <a:extLst>
                <a:ext uri="{FF2B5EF4-FFF2-40B4-BE49-F238E27FC236}">
                  <a16:creationId xmlns:a16="http://schemas.microsoft.com/office/drawing/2014/main" id="{18D5475E-FA45-4721-9CD1-41269590EF16}"/>
                </a:ext>
              </a:extLst>
            </p:cNvPr>
            <p:cNvSpPr/>
            <p:nvPr/>
          </p:nvSpPr>
          <p:spPr>
            <a:xfrm>
              <a:off x="3186954" y="2513787"/>
              <a:ext cx="587239" cy="364134"/>
            </a:xfrm>
            <a:prstGeom prst="roundRect">
              <a:avLst>
                <a:gd name="adj" fmla="val 50000"/>
              </a:avLst>
            </a:prstGeom>
            <a:solidFill>
              <a:srgbClr val="C5E0B4">
                <a:alpha val="4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92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4" name="모서리가 둥근 직사각형 7">
              <a:extLst>
                <a:ext uri="{FF2B5EF4-FFF2-40B4-BE49-F238E27FC236}">
                  <a16:creationId xmlns:a16="http://schemas.microsoft.com/office/drawing/2014/main" id="{BC065011-C439-4429-8CB4-C317DA58352A}"/>
                </a:ext>
              </a:extLst>
            </p:cNvPr>
            <p:cNvSpPr/>
            <p:nvPr/>
          </p:nvSpPr>
          <p:spPr>
            <a:xfrm>
              <a:off x="3816456" y="2522876"/>
              <a:ext cx="674279" cy="364134"/>
            </a:xfrm>
            <a:prstGeom prst="roundRect">
              <a:avLst>
                <a:gd name="adj" fmla="val 50000"/>
              </a:avLst>
            </a:prstGeom>
            <a:solidFill>
              <a:srgbClr val="C5E0B4">
                <a:alpha val="4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92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734673" y="4221088"/>
            <a:ext cx="402330" cy="367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91" dirty="0">
                <a:latin typeface="+mj-ea"/>
                <a:ea typeface="+mj-ea"/>
              </a:rPr>
              <a:t>or</a:t>
            </a:r>
            <a:endParaRPr lang="ko-KR" altLang="en-US" sz="1791" dirty="0"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33349" y="4232934"/>
            <a:ext cx="4348091" cy="36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91" dirty="0">
                <a:latin typeface="+mj-ea"/>
                <a:ea typeface="+mj-ea"/>
              </a:rPr>
              <a:t>0</a:t>
            </a:r>
            <a:r>
              <a:rPr lang="en-US" altLang="ko-KR" sz="1791" dirty="0">
                <a:latin typeface="+mj-ea"/>
                <a:ea typeface="+mj-ea"/>
                <a:sym typeface="Wingdings" panose="05000000000000000000" pitchFamily="2" charset="2"/>
              </a:rPr>
              <a:t></a:t>
            </a:r>
            <a:r>
              <a:rPr lang="en-US" altLang="ko-KR" sz="1791" dirty="0">
                <a:latin typeface="+mj-ea"/>
                <a:ea typeface="+mj-ea"/>
              </a:rPr>
              <a:t>1</a:t>
            </a:r>
            <a:r>
              <a:rPr lang="en-US" altLang="ko-KR" sz="1791" dirty="0">
                <a:latin typeface="+mj-ea"/>
                <a:sym typeface="Wingdings" panose="05000000000000000000" pitchFamily="2" charset="2"/>
              </a:rPr>
              <a:t></a:t>
            </a:r>
            <a:r>
              <a:rPr lang="en-US" altLang="ko-KR" sz="1791" dirty="0">
                <a:latin typeface="+mj-ea"/>
                <a:ea typeface="+mj-ea"/>
              </a:rPr>
              <a:t>2</a:t>
            </a:r>
            <a:r>
              <a:rPr lang="en-US" altLang="ko-KR" sz="1791" dirty="0">
                <a:latin typeface="+mj-ea"/>
                <a:sym typeface="Wingdings" panose="05000000000000000000" pitchFamily="2" charset="2"/>
              </a:rPr>
              <a:t></a:t>
            </a:r>
            <a:r>
              <a:rPr lang="en-US" altLang="ko-KR" sz="1791" dirty="0">
                <a:latin typeface="+mj-ea"/>
                <a:ea typeface="+mj-ea"/>
              </a:rPr>
              <a:t>3</a:t>
            </a:r>
            <a:r>
              <a:rPr lang="en-US" altLang="ko-KR" sz="1791" dirty="0">
                <a:latin typeface="+mj-ea"/>
                <a:sym typeface="Wingdings" panose="05000000000000000000" pitchFamily="2" charset="2"/>
              </a:rPr>
              <a:t></a:t>
            </a:r>
            <a:r>
              <a:rPr lang="en-US" altLang="ko-KR" sz="1791" dirty="0">
                <a:latin typeface="+mj-ea"/>
                <a:ea typeface="+mj-ea"/>
              </a:rPr>
              <a:t>4</a:t>
            </a:r>
            <a:r>
              <a:rPr lang="en-US" altLang="ko-KR" sz="1791" dirty="0">
                <a:latin typeface="+mj-ea"/>
                <a:sym typeface="Wingdings" panose="05000000000000000000" pitchFamily="2" charset="2"/>
              </a:rPr>
              <a:t></a:t>
            </a:r>
            <a:r>
              <a:rPr lang="en-US" altLang="ko-KR" sz="1791" dirty="0">
                <a:latin typeface="+mj-ea"/>
                <a:ea typeface="+mj-ea"/>
              </a:rPr>
              <a:t>5</a:t>
            </a:r>
            <a:r>
              <a:rPr lang="en-US" altLang="ko-KR" sz="1791" dirty="0">
                <a:latin typeface="+mj-ea"/>
                <a:sym typeface="Wingdings" panose="05000000000000000000" pitchFamily="2" charset="2"/>
              </a:rPr>
              <a:t></a:t>
            </a:r>
            <a:r>
              <a:rPr lang="en-US" altLang="ko-KR" sz="1791" dirty="0">
                <a:latin typeface="+mj-ea"/>
                <a:ea typeface="+mj-ea"/>
              </a:rPr>
              <a:t>6</a:t>
            </a:r>
            <a:r>
              <a:rPr lang="en-US" altLang="ko-KR" sz="1791" dirty="0">
                <a:latin typeface="+mj-ea"/>
                <a:sym typeface="Wingdings" panose="05000000000000000000" pitchFamily="2" charset="2"/>
              </a:rPr>
              <a:t></a:t>
            </a:r>
            <a:r>
              <a:rPr lang="en-US" altLang="ko-KR" sz="1791" dirty="0">
                <a:latin typeface="+mj-ea"/>
                <a:ea typeface="+mj-ea"/>
              </a:rPr>
              <a:t>7</a:t>
            </a:r>
            <a:r>
              <a:rPr lang="en-US" altLang="ko-KR" sz="1791" dirty="0">
                <a:latin typeface="+mj-ea"/>
                <a:sym typeface="Wingdings" panose="05000000000000000000" pitchFamily="2" charset="2"/>
              </a:rPr>
              <a:t></a:t>
            </a:r>
            <a:r>
              <a:rPr lang="en-US" altLang="ko-KR" sz="1791" dirty="0">
                <a:latin typeface="+mj-ea"/>
                <a:ea typeface="+mj-ea"/>
              </a:rPr>
              <a:t>8</a:t>
            </a:r>
            <a:r>
              <a:rPr lang="en-US" altLang="ko-KR" sz="1791" dirty="0">
                <a:latin typeface="+mj-ea"/>
                <a:sym typeface="Wingdings" panose="05000000000000000000" pitchFamily="2" charset="2"/>
              </a:rPr>
              <a:t></a:t>
            </a:r>
            <a:r>
              <a:rPr lang="en-US" altLang="ko-KR" sz="1791" dirty="0">
                <a:latin typeface="+mj-ea"/>
                <a:ea typeface="+mj-ea"/>
              </a:rPr>
              <a:t>9</a:t>
            </a:r>
            <a:endParaRPr lang="ko-KR" altLang="en-US" sz="1791" dirty="0">
              <a:latin typeface="+mj-ea"/>
              <a:ea typeface="+mj-ea"/>
            </a:endParaRPr>
          </a:p>
        </p:txBody>
      </p:sp>
      <p:sp>
        <p:nvSpPr>
          <p:cNvPr id="33" name="오른쪽 화살표 32"/>
          <p:cNvSpPr/>
          <p:nvPr/>
        </p:nvSpPr>
        <p:spPr>
          <a:xfrm>
            <a:off x="4647543" y="4300566"/>
            <a:ext cx="410051" cy="232289"/>
          </a:xfrm>
          <a:prstGeom prst="rightArrow">
            <a:avLst/>
          </a:prstGeom>
          <a:solidFill>
            <a:srgbClr val="1D4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BF0DE-318D-0E4D-9218-0AEDFDE5393A}"/>
              </a:ext>
            </a:extLst>
          </p:cNvPr>
          <p:cNvSpPr txBox="1"/>
          <p:nvPr/>
        </p:nvSpPr>
        <p:spPr>
          <a:xfrm>
            <a:off x="882055" y="4244443"/>
            <a:ext cx="1775866" cy="3661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791" b="1" dirty="0">
                <a:solidFill>
                  <a:srgbClr val="C00000"/>
                </a:solidFill>
                <a:latin typeface="+mj-ea"/>
                <a:ea typeface="+mj-ea"/>
              </a:rPr>
              <a:t>range(0, 10, 1)</a:t>
            </a:r>
            <a:endParaRPr kumimoji="1" lang="ko-Kore-KR" altLang="en-US" sz="1791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F40D03-104C-B34D-BA13-87A82C9452A8}"/>
              </a:ext>
            </a:extLst>
          </p:cNvPr>
          <p:cNvSpPr txBox="1"/>
          <p:nvPr/>
        </p:nvSpPr>
        <p:spPr>
          <a:xfrm>
            <a:off x="3216153" y="4240134"/>
            <a:ext cx="1233472" cy="3661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791" b="1" dirty="0">
                <a:solidFill>
                  <a:srgbClr val="C00000"/>
                </a:solidFill>
                <a:latin typeface="+mj-ea"/>
                <a:ea typeface="+mj-ea"/>
              </a:rPr>
              <a:t>range(10)</a:t>
            </a:r>
            <a:endParaRPr kumimoji="1" lang="ko-Kore-KR" altLang="en-US" sz="1791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E9626F-2CDB-4F47-84D3-9C902DCE8AD6}"/>
              </a:ext>
            </a:extLst>
          </p:cNvPr>
          <p:cNvSpPr txBox="1"/>
          <p:nvPr/>
        </p:nvSpPr>
        <p:spPr>
          <a:xfrm>
            <a:off x="5133349" y="5273309"/>
            <a:ext cx="3772380" cy="36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91" dirty="0">
                <a:latin typeface="+mj-ea"/>
                <a:sym typeface="Wingdings" panose="05000000000000000000" pitchFamily="2" charset="2"/>
              </a:rPr>
              <a:t>9</a:t>
            </a:r>
            <a:r>
              <a:rPr lang="en-US" altLang="ko-KR" sz="1791" dirty="0">
                <a:latin typeface="+mj-ea"/>
              </a:rPr>
              <a:t>8</a:t>
            </a:r>
            <a:r>
              <a:rPr lang="en-US" altLang="ko-KR" sz="1791" dirty="0">
                <a:latin typeface="+mj-ea"/>
                <a:sym typeface="Wingdings" panose="05000000000000000000" pitchFamily="2" charset="2"/>
              </a:rPr>
              <a:t></a:t>
            </a:r>
            <a:r>
              <a:rPr lang="en-US" altLang="ko-KR" sz="1791" dirty="0">
                <a:latin typeface="+mj-ea"/>
              </a:rPr>
              <a:t>7</a:t>
            </a:r>
            <a:r>
              <a:rPr lang="en-US" altLang="ko-KR" sz="1791" dirty="0">
                <a:latin typeface="+mj-ea"/>
                <a:sym typeface="Wingdings" panose="05000000000000000000" pitchFamily="2" charset="2"/>
              </a:rPr>
              <a:t></a:t>
            </a:r>
            <a:r>
              <a:rPr lang="en-US" altLang="ko-KR" sz="1791" dirty="0">
                <a:latin typeface="+mj-ea"/>
              </a:rPr>
              <a:t>6</a:t>
            </a:r>
            <a:r>
              <a:rPr lang="en-US" altLang="ko-KR" sz="1791" dirty="0">
                <a:latin typeface="+mj-ea"/>
                <a:sym typeface="Wingdings" panose="05000000000000000000" pitchFamily="2" charset="2"/>
              </a:rPr>
              <a:t></a:t>
            </a:r>
            <a:r>
              <a:rPr lang="en-US" altLang="ko-KR" sz="1791" dirty="0">
                <a:latin typeface="+mj-ea"/>
              </a:rPr>
              <a:t>5</a:t>
            </a:r>
            <a:r>
              <a:rPr lang="en-US" altLang="ko-KR" sz="1791" dirty="0">
                <a:latin typeface="+mj-ea"/>
                <a:sym typeface="Wingdings" panose="05000000000000000000" pitchFamily="2" charset="2"/>
              </a:rPr>
              <a:t></a:t>
            </a:r>
            <a:r>
              <a:rPr lang="en-US" altLang="ko-KR" sz="1791" dirty="0">
                <a:latin typeface="+mj-ea"/>
              </a:rPr>
              <a:t>4</a:t>
            </a:r>
            <a:r>
              <a:rPr lang="en-US" altLang="ko-KR" sz="1791" dirty="0">
                <a:latin typeface="+mj-ea"/>
                <a:sym typeface="Wingdings" panose="05000000000000000000" pitchFamily="2" charset="2"/>
              </a:rPr>
              <a:t></a:t>
            </a:r>
            <a:r>
              <a:rPr lang="en-US" altLang="ko-KR" sz="1791" dirty="0">
                <a:latin typeface="+mj-ea"/>
              </a:rPr>
              <a:t>3</a:t>
            </a:r>
            <a:r>
              <a:rPr lang="en-US" altLang="ko-KR" sz="1791" dirty="0">
                <a:latin typeface="+mj-ea"/>
                <a:sym typeface="Wingdings" panose="05000000000000000000" pitchFamily="2" charset="2"/>
              </a:rPr>
              <a:t></a:t>
            </a:r>
            <a:r>
              <a:rPr lang="en-US" altLang="ko-KR" sz="1791" dirty="0">
                <a:latin typeface="+mj-ea"/>
              </a:rPr>
              <a:t>2</a:t>
            </a:r>
            <a:r>
              <a:rPr lang="en-US" altLang="ko-KR" sz="1791" dirty="0">
                <a:latin typeface="+mj-ea"/>
                <a:sym typeface="Wingdings" panose="05000000000000000000" pitchFamily="2" charset="2"/>
              </a:rPr>
              <a:t></a:t>
            </a:r>
            <a:r>
              <a:rPr lang="en-US" altLang="ko-KR" sz="1791" dirty="0">
                <a:latin typeface="+mj-ea"/>
              </a:rPr>
              <a:t>1</a:t>
            </a:r>
            <a:r>
              <a:rPr lang="en-US" altLang="ko-KR" sz="1791" dirty="0">
                <a:latin typeface="+mj-ea"/>
                <a:sym typeface="Wingdings" panose="05000000000000000000" pitchFamily="2" charset="2"/>
              </a:rPr>
              <a:t>0</a:t>
            </a:r>
            <a:endParaRPr lang="ko-KR" altLang="en-US" sz="1791" dirty="0">
              <a:latin typeface="+mj-ea"/>
            </a:endParaRPr>
          </a:p>
        </p:txBody>
      </p:sp>
      <p:sp>
        <p:nvSpPr>
          <p:cNvPr id="29" name="오른쪽 화살표 32">
            <a:extLst>
              <a:ext uri="{FF2B5EF4-FFF2-40B4-BE49-F238E27FC236}">
                <a16:creationId xmlns:a16="http://schemas.microsoft.com/office/drawing/2014/main" id="{97A43940-10FD-4BA6-9B33-506459264D37}"/>
              </a:ext>
            </a:extLst>
          </p:cNvPr>
          <p:cNvSpPr/>
          <p:nvPr/>
        </p:nvSpPr>
        <p:spPr>
          <a:xfrm>
            <a:off x="4647543" y="5340941"/>
            <a:ext cx="410051" cy="232289"/>
          </a:xfrm>
          <a:prstGeom prst="rightArrow">
            <a:avLst/>
          </a:prstGeom>
          <a:solidFill>
            <a:srgbClr val="1D4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ECE480-6F38-471E-B52E-FA6AFAC92337}"/>
              </a:ext>
            </a:extLst>
          </p:cNvPr>
          <p:cNvSpPr txBox="1"/>
          <p:nvPr/>
        </p:nvSpPr>
        <p:spPr>
          <a:xfrm>
            <a:off x="2672960" y="5273310"/>
            <a:ext cx="1831701" cy="3661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791" b="1" dirty="0">
                <a:solidFill>
                  <a:srgbClr val="C00000"/>
                </a:solidFill>
                <a:latin typeface="+mj-ea"/>
                <a:ea typeface="+mj-ea"/>
              </a:rPr>
              <a:t>range(</a:t>
            </a:r>
            <a:r>
              <a:rPr kumimoji="1" lang="en-US" altLang="ko-KR" sz="1791" b="1" dirty="0">
                <a:solidFill>
                  <a:srgbClr val="C00000"/>
                </a:solidFill>
                <a:latin typeface="+mj-ea"/>
                <a:ea typeface="+mj-ea"/>
              </a:rPr>
              <a:t>9</a:t>
            </a:r>
            <a:r>
              <a:rPr kumimoji="1" lang="en-US" altLang="ko-Kore-KR" sz="1791" b="1" dirty="0">
                <a:solidFill>
                  <a:srgbClr val="C00000"/>
                </a:solidFill>
                <a:latin typeface="+mj-ea"/>
                <a:ea typeface="+mj-ea"/>
              </a:rPr>
              <a:t>, -</a:t>
            </a:r>
            <a:r>
              <a:rPr kumimoji="1" lang="en-US" altLang="ko-KR" sz="1791" b="1" dirty="0">
                <a:solidFill>
                  <a:srgbClr val="C00000"/>
                </a:solidFill>
                <a:latin typeface="+mj-ea"/>
                <a:ea typeface="+mj-ea"/>
              </a:rPr>
              <a:t>1</a:t>
            </a:r>
            <a:r>
              <a:rPr kumimoji="1" lang="en-US" altLang="ko-Kore-KR" sz="1791" b="1" dirty="0">
                <a:solidFill>
                  <a:srgbClr val="C00000"/>
                </a:solidFill>
                <a:latin typeface="+mj-ea"/>
                <a:ea typeface="+mj-ea"/>
              </a:rPr>
              <a:t>, </a:t>
            </a:r>
            <a:r>
              <a:rPr kumimoji="1" lang="en-US" altLang="ko-KR" sz="1791" b="1" dirty="0">
                <a:solidFill>
                  <a:srgbClr val="C00000"/>
                </a:solidFill>
                <a:latin typeface="+mj-ea"/>
                <a:ea typeface="+mj-ea"/>
              </a:rPr>
              <a:t>-</a:t>
            </a:r>
            <a:r>
              <a:rPr kumimoji="1" lang="en-US" altLang="ko-Kore-KR" sz="1791" b="1" dirty="0">
                <a:solidFill>
                  <a:srgbClr val="C00000"/>
                </a:solidFill>
                <a:latin typeface="+mj-ea"/>
                <a:ea typeface="+mj-ea"/>
              </a:rPr>
              <a:t>1)</a:t>
            </a:r>
            <a:endParaRPr kumimoji="1" lang="ko-Kore-KR" altLang="en-US" sz="1791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1313059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for </a:t>
            </a:r>
            <a:r>
              <a:rPr lang="ko-KR" altLang="en-US" dirty="0"/>
              <a:t>문과 </a:t>
            </a:r>
            <a:r>
              <a:rPr lang="en-US" altLang="ko-KR" dirty="0"/>
              <a:t>range()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range() </a:t>
            </a:r>
            <a:r>
              <a:rPr lang="ko-KR" altLang="en-US" dirty="0"/>
              <a:t>함수가 생성한 정수 시퀀스로 반복 회수를 제어</a:t>
            </a:r>
            <a:endParaRPr lang="en-US" altLang="ko-KR" dirty="0"/>
          </a:p>
          <a:p>
            <a:pPr lvl="1"/>
            <a:r>
              <a:rPr lang="ko-KR" altLang="en-US" dirty="0"/>
              <a:t>생성된 시퀀스의 값을 차례로 변수에 할당하여 블록을 반복 실행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1530632" y="2578790"/>
            <a:ext cx="5077185" cy="874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n-ea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791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altLang="ko-KR" sz="1791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ko-KR" sz="1791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range(5):	# range(0, 5, 1)</a:t>
            </a:r>
          </a:p>
          <a:p>
            <a:pPr>
              <a:lnSpc>
                <a:spcPct val="150000"/>
              </a:lnSpc>
            </a:pP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    print(</a:t>
            </a:r>
            <a:r>
              <a:rPr lang="en-US" altLang="ko-KR" sz="179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ko-KR" altLang="en-US" sz="179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"Welcome")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29877" y="3548427"/>
            <a:ext cx="2522273" cy="13476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592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 Welcome</a:t>
            </a:r>
          </a:p>
          <a:p>
            <a:r>
              <a:rPr lang="en-US" altLang="ko-KR" sz="1592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Welcome</a:t>
            </a:r>
          </a:p>
          <a:p>
            <a:r>
              <a:rPr lang="en-US" altLang="ko-KR" sz="1592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Welcome</a:t>
            </a:r>
          </a:p>
          <a:p>
            <a:r>
              <a:rPr lang="en-US" altLang="ko-KR" sz="1592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 Welcome</a:t>
            </a:r>
          </a:p>
          <a:p>
            <a:r>
              <a:rPr lang="en-US" altLang="ko-KR" sz="1592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Welcome</a:t>
            </a:r>
          </a:p>
        </p:txBody>
      </p:sp>
      <p:sp>
        <p:nvSpPr>
          <p:cNvPr id="23" name="직사각형 22"/>
          <p:cNvSpPr/>
          <p:nvPr/>
        </p:nvSpPr>
        <p:spPr>
          <a:xfrm rot="20392446">
            <a:off x="5365382" y="4736663"/>
            <a:ext cx="3061056" cy="400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25" name="TextBox 24"/>
          <p:cNvSpPr txBox="1"/>
          <p:nvPr/>
        </p:nvSpPr>
        <p:spPr>
          <a:xfrm>
            <a:off x="5891113" y="5269386"/>
            <a:ext cx="2951777" cy="82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87" b="1" dirty="0"/>
              <a:t>i</a:t>
            </a:r>
            <a:r>
              <a:rPr lang="ko-KR" altLang="en-US" sz="1990" b="1" dirty="0"/>
              <a:t>에 </a:t>
            </a:r>
            <a:r>
              <a:rPr lang="ko-KR" altLang="en-US" sz="1990" b="1" dirty="0">
                <a:solidFill>
                  <a:srgbClr val="C00000"/>
                </a:solidFill>
              </a:rPr>
              <a:t>차례대로</a:t>
            </a:r>
            <a:r>
              <a:rPr lang="ko-KR" altLang="en-US" sz="1990" b="1" dirty="0"/>
              <a:t> </a:t>
            </a:r>
            <a:r>
              <a:rPr lang="ko-KR" altLang="en-US" sz="1791" b="1" dirty="0"/>
              <a:t>할당되어</a:t>
            </a:r>
            <a:r>
              <a:rPr lang="ko-KR" altLang="en-US" sz="1990" b="1" dirty="0"/>
              <a:t> 반복 </a:t>
            </a:r>
            <a:r>
              <a:rPr lang="ko-KR" altLang="en-US" sz="1990" b="1" dirty="0" err="1"/>
              <a:t>실행문을</a:t>
            </a:r>
            <a:r>
              <a:rPr lang="ko-KR" altLang="en-US" sz="1990" b="1" dirty="0"/>
              <a:t> 실행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4496984" y="5067210"/>
            <a:ext cx="1474893" cy="1075485"/>
            <a:chOff x="496485" y="4944446"/>
            <a:chExt cx="1482033" cy="1080691"/>
          </a:xfrm>
        </p:grpSpPr>
        <p:sp>
          <p:nvSpPr>
            <p:cNvPr id="27" name="직사각형 26"/>
            <p:cNvSpPr/>
            <p:nvPr/>
          </p:nvSpPr>
          <p:spPr>
            <a:xfrm>
              <a:off x="496485" y="5229606"/>
              <a:ext cx="1482033" cy="392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1" b="1" dirty="0">
                  <a:solidFill>
                    <a:srgbClr val="1D449B"/>
                  </a:solidFill>
                  <a:latin typeface="+mj-ea"/>
                  <a:ea typeface="+mj-ea"/>
                </a:rPr>
                <a:t>for</a:t>
              </a:r>
            </a:p>
            <a:p>
              <a:pPr algn="ctr"/>
              <a:r>
                <a:rPr lang="ko-KR" altLang="en-US" sz="1791" b="1" dirty="0">
                  <a:solidFill>
                    <a:srgbClr val="1D449B"/>
                  </a:solidFill>
                  <a:latin typeface="+mj-ea"/>
                  <a:ea typeface="+mj-ea"/>
                </a:rPr>
                <a:t>루프</a:t>
              </a:r>
            </a:p>
          </p:txBody>
        </p:sp>
        <p:sp>
          <p:nvSpPr>
            <p:cNvPr id="28" name="오른쪽으로 구부러진 화살표 27"/>
            <p:cNvSpPr/>
            <p:nvPr/>
          </p:nvSpPr>
          <p:spPr>
            <a:xfrm>
              <a:off x="668308" y="4944446"/>
              <a:ext cx="495055" cy="1080691"/>
            </a:xfrm>
            <a:prstGeom prst="curvedRightArrow">
              <a:avLst/>
            </a:prstGeom>
            <a:solidFill>
              <a:srgbClr val="1D44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1">
                <a:solidFill>
                  <a:schemeClr val="tx1"/>
                </a:solidFill>
              </a:endParaRPr>
            </a:p>
          </p:txBody>
        </p:sp>
        <p:sp>
          <p:nvSpPr>
            <p:cNvPr id="29" name="위로 구부러진 화살표 28"/>
            <p:cNvSpPr/>
            <p:nvPr/>
          </p:nvSpPr>
          <p:spPr>
            <a:xfrm rot="16424804">
              <a:off x="1075268" y="5218539"/>
              <a:ext cx="1003837" cy="494789"/>
            </a:xfrm>
            <a:prstGeom prst="curvedUpArrow">
              <a:avLst/>
            </a:prstGeom>
            <a:solidFill>
              <a:srgbClr val="1D44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1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153431" y="2325608"/>
            <a:ext cx="2266232" cy="581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92" b="1" dirty="0">
                <a:solidFill>
                  <a:srgbClr val="C00000"/>
                </a:solidFill>
                <a:latin typeface="+mj-ea"/>
                <a:ea typeface="+mj-ea"/>
              </a:rPr>
              <a:t>0</a:t>
            </a:r>
            <a:r>
              <a:rPr lang="ko-KR" altLang="en-US" sz="1592" b="1" dirty="0">
                <a:solidFill>
                  <a:srgbClr val="C00000"/>
                </a:solidFill>
                <a:latin typeface="+mj-ea"/>
                <a:ea typeface="+mj-ea"/>
              </a:rPr>
              <a:t>에서 </a:t>
            </a:r>
            <a:r>
              <a:rPr lang="en-US" altLang="ko-KR" sz="1592" b="1" dirty="0">
                <a:solidFill>
                  <a:srgbClr val="C00000"/>
                </a:solidFill>
                <a:latin typeface="+mj-ea"/>
                <a:ea typeface="+mj-ea"/>
              </a:rPr>
              <a:t>4</a:t>
            </a:r>
            <a:r>
              <a:rPr lang="ko-KR" altLang="en-US" sz="1592" b="1" dirty="0">
                <a:solidFill>
                  <a:srgbClr val="C00000"/>
                </a:solidFill>
                <a:latin typeface="+mj-ea"/>
                <a:ea typeface="+mj-ea"/>
              </a:rPr>
              <a:t>까지의</a:t>
            </a:r>
            <a:br>
              <a:rPr lang="en-US" altLang="ko-KR" sz="1592" b="1" dirty="0">
                <a:solidFill>
                  <a:srgbClr val="C00000"/>
                </a:solidFill>
                <a:latin typeface="+mj-ea"/>
                <a:ea typeface="+mj-ea"/>
              </a:rPr>
            </a:br>
            <a:r>
              <a:rPr lang="ko-KR" altLang="en-US" sz="1592" b="1" dirty="0">
                <a:solidFill>
                  <a:srgbClr val="C00000"/>
                </a:solidFill>
                <a:latin typeface="+mj-ea"/>
                <a:ea typeface="+mj-ea"/>
              </a:rPr>
              <a:t>정수 시퀀스가</a:t>
            </a:r>
            <a:r>
              <a:rPr lang="en-US" altLang="ko-KR" sz="1592" b="1" dirty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r>
              <a:rPr lang="ko-KR" altLang="en-US" sz="1592" b="1" dirty="0">
                <a:solidFill>
                  <a:srgbClr val="C00000"/>
                </a:solidFill>
                <a:latin typeface="+mj-ea"/>
                <a:ea typeface="+mj-ea"/>
              </a:rPr>
              <a:t>생성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4D1F81B-0059-924E-88F5-DCFD6279A27E}"/>
              </a:ext>
            </a:extLst>
          </p:cNvPr>
          <p:cNvGrpSpPr/>
          <p:nvPr/>
        </p:nvGrpSpPr>
        <p:grpSpPr>
          <a:xfrm>
            <a:off x="6750813" y="4175793"/>
            <a:ext cx="592554" cy="592554"/>
            <a:chOff x="1033345" y="4235670"/>
            <a:chExt cx="595423" cy="595423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DE85310-BDCB-374B-90DE-73E4E2F8D6EF}"/>
                </a:ext>
              </a:extLst>
            </p:cNvPr>
            <p:cNvSpPr/>
            <p:nvPr/>
          </p:nvSpPr>
          <p:spPr>
            <a:xfrm>
              <a:off x="1033345" y="4235670"/>
              <a:ext cx="595423" cy="595423"/>
            </a:xfrm>
            <a:prstGeom prst="ellipse">
              <a:avLst/>
            </a:prstGeom>
            <a:solidFill>
              <a:srgbClr val="1D44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791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29FC5C8-3729-5340-B664-63BDDBBE61DF}"/>
                </a:ext>
              </a:extLst>
            </p:cNvPr>
            <p:cNvSpPr txBox="1"/>
            <p:nvPr/>
          </p:nvSpPr>
          <p:spPr>
            <a:xfrm rot="1453865">
              <a:off x="1174604" y="4348716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79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kumimoji="1" lang="ko-Kore-KR" altLang="en-US" sz="179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832EEED-DE5D-A94B-B094-A6F73849BDF2}"/>
              </a:ext>
            </a:extLst>
          </p:cNvPr>
          <p:cNvGrpSpPr/>
          <p:nvPr/>
        </p:nvGrpSpPr>
        <p:grpSpPr>
          <a:xfrm>
            <a:off x="6015263" y="4399069"/>
            <a:ext cx="592554" cy="592554"/>
            <a:chOff x="1033345" y="4235670"/>
            <a:chExt cx="595423" cy="595423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003EE4A-0E3F-C042-B822-136A535C51A5}"/>
                </a:ext>
              </a:extLst>
            </p:cNvPr>
            <p:cNvSpPr/>
            <p:nvPr/>
          </p:nvSpPr>
          <p:spPr>
            <a:xfrm>
              <a:off x="1033345" y="4235670"/>
              <a:ext cx="595423" cy="595423"/>
            </a:xfrm>
            <a:prstGeom prst="ellipse">
              <a:avLst/>
            </a:prstGeom>
            <a:solidFill>
              <a:srgbClr val="1D44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791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338031E-8C06-FC4F-A5FF-7524C425786B}"/>
                </a:ext>
              </a:extLst>
            </p:cNvPr>
            <p:cNvSpPr txBox="1"/>
            <p:nvPr/>
          </p:nvSpPr>
          <p:spPr>
            <a:xfrm rot="1453865">
              <a:off x="1174604" y="4348716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791" dirty="0">
                  <a:solidFill>
                    <a:schemeClr val="bg1"/>
                  </a:solidFill>
                  <a:latin typeface="+mj-ea"/>
                  <a:ea typeface="+mj-ea"/>
                </a:rPr>
                <a:t>0</a:t>
              </a:r>
              <a:endParaRPr kumimoji="1" lang="ko-Kore-KR" altLang="en-US" sz="179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C23A76E-3E40-7747-8006-596A9ECDDB87}"/>
              </a:ext>
            </a:extLst>
          </p:cNvPr>
          <p:cNvGrpSpPr/>
          <p:nvPr/>
        </p:nvGrpSpPr>
        <p:grpSpPr>
          <a:xfrm>
            <a:off x="7489078" y="3882462"/>
            <a:ext cx="592554" cy="592554"/>
            <a:chOff x="1033345" y="4235670"/>
            <a:chExt cx="595423" cy="595423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7DBC8C6-31B3-3946-A30B-8FAC48EBCB8D}"/>
                </a:ext>
              </a:extLst>
            </p:cNvPr>
            <p:cNvSpPr/>
            <p:nvPr/>
          </p:nvSpPr>
          <p:spPr>
            <a:xfrm>
              <a:off x="1033345" y="4235670"/>
              <a:ext cx="595423" cy="595423"/>
            </a:xfrm>
            <a:prstGeom prst="ellipse">
              <a:avLst/>
            </a:prstGeom>
            <a:solidFill>
              <a:srgbClr val="1D44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791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B5FCA41-5443-0145-904C-EC704229935F}"/>
                </a:ext>
              </a:extLst>
            </p:cNvPr>
            <p:cNvSpPr txBox="1"/>
            <p:nvPr/>
          </p:nvSpPr>
          <p:spPr>
            <a:xfrm rot="1453865">
              <a:off x="1174605" y="434871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79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kumimoji="1" lang="ko-Kore-KR" altLang="en-US" sz="179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05B06EC-6E8B-E64D-85FF-2AC801A7020B}"/>
              </a:ext>
            </a:extLst>
          </p:cNvPr>
          <p:cNvGrpSpPr/>
          <p:nvPr/>
        </p:nvGrpSpPr>
        <p:grpSpPr>
          <a:xfrm>
            <a:off x="8219300" y="3648029"/>
            <a:ext cx="592554" cy="592554"/>
            <a:chOff x="1033345" y="4235670"/>
            <a:chExt cx="595423" cy="595423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B1BEBF93-68B0-314E-975D-308721F701CB}"/>
                </a:ext>
              </a:extLst>
            </p:cNvPr>
            <p:cNvSpPr/>
            <p:nvPr/>
          </p:nvSpPr>
          <p:spPr>
            <a:xfrm>
              <a:off x="1033345" y="4235670"/>
              <a:ext cx="595423" cy="595423"/>
            </a:xfrm>
            <a:prstGeom prst="ellipse">
              <a:avLst/>
            </a:prstGeom>
            <a:solidFill>
              <a:srgbClr val="1D44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791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85EBAEF-BB8F-9948-BAAE-B5B83C7D23BB}"/>
                </a:ext>
              </a:extLst>
            </p:cNvPr>
            <p:cNvSpPr txBox="1"/>
            <p:nvPr/>
          </p:nvSpPr>
          <p:spPr>
            <a:xfrm rot="1453865">
              <a:off x="1174605" y="434871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79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kumimoji="1" lang="ko-Kore-KR" altLang="en-US" sz="179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617AECB-F7B8-7D45-8545-0F1883FF13FD}"/>
              </a:ext>
            </a:extLst>
          </p:cNvPr>
          <p:cNvGrpSpPr/>
          <p:nvPr/>
        </p:nvGrpSpPr>
        <p:grpSpPr>
          <a:xfrm>
            <a:off x="8936265" y="3406065"/>
            <a:ext cx="592554" cy="592554"/>
            <a:chOff x="1033345" y="4235670"/>
            <a:chExt cx="595423" cy="59542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9D87828-7762-AA4C-8C2E-0EEBCC436751}"/>
                </a:ext>
              </a:extLst>
            </p:cNvPr>
            <p:cNvSpPr/>
            <p:nvPr/>
          </p:nvSpPr>
          <p:spPr>
            <a:xfrm>
              <a:off x="1033345" y="4235670"/>
              <a:ext cx="595423" cy="595423"/>
            </a:xfrm>
            <a:prstGeom prst="ellipse">
              <a:avLst/>
            </a:prstGeom>
            <a:solidFill>
              <a:srgbClr val="1D44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791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E21CE3E-91AD-C347-96D2-74A57FF03212}"/>
                </a:ext>
              </a:extLst>
            </p:cNvPr>
            <p:cNvSpPr txBox="1"/>
            <p:nvPr/>
          </p:nvSpPr>
          <p:spPr>
            <a:xfrm rot="1453865">
              <a:off x="1174605" y="434871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79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kumimoji="1" lang="ko-Kore-KR" altLang="en-US" sz="179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7F3F5C2-5781-0840-862E-79A5E3BC5BCE}"/>
              </a:ext>
            </a:extLst>
          </p:cNvPr>
          <p:cNvCxnSpPr>
            <a:cxnSpLocks/>
          </p:cNvCxnSpPr>
          <p:nvPr/>
        </p:nvCxnSpPr>
        <p:spPr>
          <a:xfrm flipH="1">
            <a:off x="6209699" y="4031543"/>
            <a:ext cx="3443530" cy="1263435"/>
          </a:xfrm>
          <a:prstGeom prst="straightConnector1">
            <a:avLst/>
          </a:prstGeom>
          <a:ln w="57150">
            <a:solidFill>
              <a:srgbClr val="1D44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0590B86-FA53-FB4D-96BD-4A2A0F05C1BE}"/>
              </a:ext>
            </a:extLst>
          </p:cNvPr>
          <p:cNvSpPr txBox="1"/>
          <p:nvPr/>
        </p:nvSpPr>
        <p:spPr>
          <a:xfrm>
            <a:off x="8760742" y="2921353"/>
            <a:ext cx="1051609" cy="36755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791" dirty="0">
                <a:solidFill>
                  <a:srgbClr val="1D449B"/>
                </a:solidFill>
                <a:latin typeface="+mj-ea"/>
                <a:ea typeface="+mj-ea"/>
              </a:rPr>
              <a:t>range(5)</a:t>
            </a:r>
            <a:endParaRPr kumimoji="1" lang="ko-Kore-KR" altLang="en-US" sz="1791" dirty="0">
              <a:solidFill>
                <a:srgbClr val="1D449B"/>
              </a:solidFill>
              <a:latin typeface="+mj-ea"/>
              <a:ea typeface="+mj-ea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8301E98-8004-DB40-85F1-382AA0D82FF2}"/>
              </a:ext>
            </a:extLst>
          </p:cNvPr>
          <p:cNvGrpSpPr/>
          <p:nvPr/>
        </p:nvGrpSpPr>
        <p:grpSpPr>
          <a:xfrm>
            <a:off x="1363712" y="3882135"/>
            <a:ext cx="880571" cy="646505"/>
            <a:chOff x="958789" y="3578251"/>
            <a:chExt cx="884834" cy="649635"/>
          </a:xfrm>
        </p:grpSpPr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50C32468-0BA0-C64A-892E-747E3D54E01A}"/>
                </a:ext>
              </a:extLst>
            </p:cNvPr>
            <p:cNvCxnSpPr/>
            <p:nvPr/>
          </p:nvCxnSpPr>
          <p:spPr>
            <a:xfrm>
              <a:off x="1648692" y="3857644"/>
              <a:ext cx="1949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그래픽 54">
              <a:extLst>
                <a:ext uri="{FF2B5EF4-FFF2-40B4-BE49-F238E27FC236}">
                  <a16:creationId xmlns:a16="http://schemas.microsoft.com/office/drawing/2014/main" id="{DC56B5B1-798A-9444-926F-D5BBEBBD6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7442" t="45027" r="45969" b="34393"/>
            <a:stretch/>
          </p:blipFill>
          <p:spPr>
            <a:xfrm>
              <a:off x="984141" y="3578251"/>
              <a:ext cx="698218" cy="649635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46C5AB0-8009-1344-9B4D-824FA1DB93B6}"/>
                </a:ext>
              </a:extLst>
            </p:cNvPr>
            <p:cNvSpPr txBox="1"/>
            <p:nvPr/>
          </p:nvSpPr>
          <p:spPr>
            <a:xfrm>
              <a:off x="958789" y="3722945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1045" dirty="0">
                  <a:solidFill>
                    <a:schemeClr val="bg1"/>
                  </a:solidFill>
                </a:rPr>
                <a:t>실행결과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875063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ko-KR" dirty="0"/>
              <a:t>for</a:t>
            </a:r>
            <a:r>
              <a:rPr lang="ko-KR" altLang="en-US" dirty="0"/>
              <a:t>문과 </a:t>
            </a:r>
            <a:r>
              <a:rPr lang="en-US" altLang="ko-KR" dirty="0"/>
              <a:t>range()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range( )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생성한 </a:t>
            </a:r>
            <a:r>
              <a:rPr lang="en-US" altLang="ko-KR" dirty="0"/>
              <a:t>sequence</a:t>
            </a:r>
            <a:r>
              <a:rPr lang="ko-KR" altLang="en-US" dirty="0"/>
              <a:t>를 </a:t>
            </a:r>
            <a:r>
              <a:rPr lang="en-US" altLang="ko-KR" dirty="0"/>
              <a:t>index</a:t>
            </a:r>
            <a:r>
              <a:rPr lang="ko-KR" altLang="en-US" dirty="0"/>
              <a:t>로 사용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129F74-5118-4542-A659-CCE2F97737F3}"/>
              </a:ext>
            </a:extLst>
          </p:cNvPr>
          <p:cNvSpPr txBox="1"/>
          <p:nvPr/>
        </p:nvSpPr>
        <p:spPr>
          <a:xfrm>
            <a:off x="1629851" y="2175133"/>
            <a:ext cx="8732945" cy="156209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altLang="ko-KR" sz="2388" dirty="0">
                <a:latin typeface="Consolas" panose="020B0609020204030204" pitchFamily="49" charset="0"/>
                <a:cs typeface="Arial" panose="020B0604020202020204" pitchFamily="34" charset="0"/>
              </a:rPr>
              <a:t>menu = ["Americano", "Latte", "Cappuccino"] </a:t>
            </a:r>
          </a:p>
          <a:p>
            <a:endParaRPr lang="it-IT" altLang="ko-KR" sz="2388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it-IT" altLang="ko-KR" sz="2388" dirty="0">
                <a:latin typeface="Consolas" panose="020B0609020204030204" pitchFamily="49" charset="0"/>
                <a:cs typeface="Arial" panose="020B0604020202020204" pitchFamily="34" charset="0"/>
              </a:rPr>
              <a:t>for  i  in range(len(menu)):    </a:t>
            </a:r>
            <a:r>
              <a:rPr lang="it-IT" altLang="ko-KR" sz="2388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len(menu) = 3</a:t>
            </a:r>
          </a:p>
          <a:p>
            <a:r>
              <a:rPr lang="it-IT" altLang="ko-KR" sz="2388" dirty="0">
                <a:latin typeface="Consolas" panose="020B0609020204030204" pitchFamily="49" charset="0"/>
                <a:cs typeface="Arial" panose="020B0604020202020204" pitchFamily="34" charset="0"/>
              </a:rPr>
              <a:t>         print(menu[i])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D7888-2E21-4F06-9764-7E56D3569DAD}"/>
              </a:ext>
            </a:extLst>
          </p:cNvPr>
          <p:cNvSpPr txBox="1"/>
          <p:nvPr/>
        </p:nvSpPr>
        <p:spPr>
          <a:xfrm>
            <a:off x="1629851" y="4080115"/>
            <a:ext cx="4030936" cy="1194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altLang="ko-KR" sz="2388" dirty="0">
                <a:latin typeface="Consolas" panose="020B0609020204030204" pitchFamily="49" charset="0"/>
                <a:cs typeface="Arial" panose="020B0604020202020204" pitchFamily="34" charset="0"/>
              </a:rPr>
              <a:t>Americano</a:t>
            </a:r>
          </a:p>
          <a:p>
            <a:r>
              <a:rPr lang="it-IT" altLang="ko-KR" sz="2388" dirty="0">
                <a:latin typeface="Consolas" panose="020B0609020204030204" pitchFamily="49" charset="0"/>
                <a:cs typeface="Arial" panose="020B0604020202020204" pitchFamily="34" charset="0"/>
              </a:rPr>
              <a:t>Latte</a:t>
            </a:r>
          </a:p>
          <a:p>
            <a:r>
              <a:rPr lang="it-IT" altLang="ko-KR" sz="2388" dirty="0">
                <a:latin typeface="Consolas" panose="020B0609020204030204" pitchFamily="49" charset="0"/>
                <a:cs typeface="Arial" panose="020B0604020202020204" pitchFamily="34" charset="0"/>
              </a:rPr>
              <a:t>Cappuccino</a:t>
            </a:r>
            <a:endParaRPr lang="en-US" altLang="ko-KR" sz="2388" i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15682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continue Statement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dirty="0"/>
              <a:t>continue </a:t>
            </a:r>
          </a:p>
          <a:p>
            <a:pPr lvl="1">
              <a:lnSpc>
                <a:spcPct val="100000"/>
              </a:lnSpc>
            </a:pPr>
            <a:r>
              <a:rPr lang="ko-KR" altLang="en-US" sz="1800" dirty="0"/>
              <a:t>현재 </a:t>
            </a:r>
            <a:r>
              <a:rPr lang="en-US" altLang="ko-KR" sz="1800" dirty="0"/>
              <a:t>loop</a:t>
            </a:r>
            <a:r>
              <a:rPr lang="ko-KR" altLang="en-US" sz="1800" dirty="0"/>
              <a:t>에서 </a:t>
            </a:r>
            <a:r>
              <a:rPr lang="en-US" altLang="ko-KR" sz="1800" dirty="0"/>
              <a:t>continue</a:t>
            </a:r>
            <a:r>
              <a:rPr lang="ko-KR" altLang="en-US" sz="1800" dirty="0"/>
              <a:t>문 뒤에 남은 코드블록을 </a:t>
            </a:r>
            <a:r>
              <a:rPr lang="en-US" altLang="ko-KR" sz="1800" dirty="0"/>
              <a:t>skip</a:t>
            </a:r>
            <a:r>
              <a:rPr lang="ko-KR" altLang="en-US" sz="1800" dirty="0"/>
              <a:t>하고</a:t>
            </a:r>
            <a:r>
              <a:rPr lang="en-US" altLang="ko-KR" sz="1800" dirty="0"/>
              <a:t>,</a:t>
            </a:r>
            <a:r>
              <a:rPr lang="ko-KR" altLang="en-US" sz="1800" dirty="0"/>
              <a:t> 다음 반복을 위해 반복문의 처음으로 돌아간다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800" dirty="0"/>
              <a:t>주로</a:t>
            </a:r>
            <a:r>
              <a:rPr lang="en-US" altLang="ko-KR" sz="1800" dirty="0"/>
              <a:t> </a:t>
            </a:r>
            <a:r>
              <a:rPr lang="ko-KR" altLang="en-US" sz="1800" dirty="0"/>
              <a:t>조건문과 함께 사용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프로그램 흐름을 임의로 변경 </a:t>
            </a:r>
            <a:r>
              <a:rPr lang="en-US" altLang="ko-KR" sz="2000" dirty="0"/>
              <a:t>(loop </a:t>
            </a:r>
            <a:r>
              <a:rPr lang="ko-KR" altLang="en-US" sz="2000" dirty="0"/>
              <a:t>내에서만 사용 가능</a:t>
            </a:r>
            <a:r>
              <a:rPr lang="en-US" altLang="ko-KR" sz="2000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sz="1800" dirty="0" err="1"/>
              <a:t>반복문</a:t>
            </a:r>
            <a:r>
              <a:rPr lang="ko-KR" altLang="en-US" sz="1800" dirty="0"/>
              <a:t> 안에 </a:t>
            </a:r>
            <a:r>
              <a:rPr lang="en-US" altLang="ko-KR" sz="1800" dirty="0"/>
              <a:t>continue</a:t>
            </a:r>
            <a:r>
              <a:rPr lang="ko-KR" altLang="en-US" sz="1800" dirty="0"/>
              <a:t>를 실행할 조건을 </a:t>
            </a:r>
            <a:r>
              <a:rPr lang="en-US" altLang="ko-KR" sz="1800" dirty="0"/>
              <a:t>if</a:t>
            </a:r>
            <a:r>
              <a:rPr lang="ko-KR" altLang="en-US" sz="1800" dirty="0"/>
              <a:t>문을 이용해 만들어 놓는다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altLang="ko-KR" sz="1800" dirty="0"/>
              <a:t>condition</a:t>
            </a:r>
            <a:r>
              <a:rPr lang="ko-KR" altLang="en-US" sz="1800" dirty="0"/>
              <a:t>이 </a:t>
            </a:r>
            <a:r>
              <a:rPr lang="en-US" altLang="ko-KR" sz="1800" dirty="0"/>
              <a:t>True</a:t>
            </a:r>
            <a:r>
              <a:rPr lang="ko-KR" altLang="en-US" sz="1800" dirty="0"/>
              <a:t>이면 </a:t>
            </a:r>
            <a:r>
              <a:rPr lang="en-US" altLang="ko-KR" sz="1800" dirty="0"/>
              <a:t>continue</a:t>
            </a:r>
            <a:r>
              <a:rPr lang="ko-KR" altLang="en-US" sz="1800" dirty="0"/>
              <a:t>문장을 실행하여 </a:t>
            </a:r>
            <a:r>
              <a:rPr lang="en-US" altLang="ko-KR" sz="1800" dirty="0"/>
              <a:t>loop</a:t>
            </a:r>
            <a:r>
              <a:rPr lang="ko-KR" altLang="en-US" sz="1800" dirty="0"/>
              <a:t>의 처음으로 가게하고</a:t>
            </a:r>
            <a:r>
              <a:rPr lang="en-US" altLang="ko-KR" sz="1800" dirty="0"/>
              <a:t>, False</a:t>
            </a:r>
            <a:r>
              <a:rPr lang="ko-KR" altLang="en-US" sz="1800" dirty="0"/>
              <a:t>이면 </a:t>
            </a:r>
            <a:r>
              <a:rPr lang="en-US" altLang="ko-KR" sz="1800" dirty="0"/>
              <a:t>loop </a:t>
            </a:r>
            <a:r>
              <a:rPr lang="ko-KR" altLang="en-US" sz="1800" dirty="0"/>
              <a:t>내 실행을 계속 진행한다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altLang="ko-KR" sz="1800" dirty="0"/>
              <a:t>continue</a:t>
            </a:r>
            <a:r>
              <a:rPr lang="ko-KR" altLang="en-US" sz="1800" dirty="0"/>
              <a:t>문장 실행 전에 뭔가 할 일이 있으면 </a:t>
            </a:r>
            <a:r>
              <a:rPr lang="en-US" altLang="ko-KR" sz="1800" dirty="0"/>
              <a:t>statement</a:t>
            </a:r>
            <a:r>
              <a:rPr lang="ko-KR" altLang="en-US" sz="1800" dirty="0"/>
              <a:t>를 추가한다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79342" y="4414340"/>
            <a:ext cx="1850845" cy="1737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91" dirty="0"/>
              <a:t>for (statement):</a:t>
            </a:r>
          </a:p>
          <a:p>
            <a:r>
              <a:rPr lang="en-US" altLang="ko-KR" sz="1791" dirty="0"/>
              <a:t>    statement</a:t>
            </a:r>
            <a:r>
              <a:rPr lang="en-US" altLang="ko-KR" sz="1791" i="1" dirty="0"/>
              <a:t>1</a:t>
            </a:r>
          </a:p>
          <a:p>
            <a:r>
              <a:rPr lang="en-US" altLang="ko-KR" sz="1791" dirty="0"/>
              <a:t>    ...</a:t>
            </a:r>
          </a:p>
          <a:p>
            <a:r>
              <a:rPr lang="en-US" altLang="ko-KR" sz="1791" dirty="0"/>
              <a:t>    continue</a:t>
            </a:r>
          </a:p>
          <a:p>
            <a:r>
              <a:rPr lang="en-US" altLang="ko-KR" sz="1791" dirty="0"/>
              <a:t>    ...</a:t>
            </a:r>
          </a:p>
          <a:p>
            <a:r>
              <a:rPr lang="en-US" altLang="ko-KR" sz="1791" dirty="0"/>
              <a:t>    </a:t>
            </a:r>
            <a:r>
              <a:rPr lang="en-US" altLang="ko-KR" sz="1791" dirty="0" err="1"/>
              <a:t>statement</a:t>
            </a:r>
            <a:r>
              <a:rPr lang="en-US" altLang="ko-KR" sz="1791" i="1" dirty="0" err="1"/>
              <a:t>n</a:t>
            </a:r>
            <a:r>
              <a:rPr lang="en-US" altLang="ko-KR" sz="1791" dirty="0"/>
              <a:t> </a:t>
            </a:r>
            <a:endParaRPr lang="ko-KR" altLang="en-US" sz="1791" dirty="0"/>
          </a:p>
        </p:txBody>
      </p:sp>
      <p:sp>
        <p:nvSpPr>
          <p:cNvPr id="9" name="오른쪽으로 구부러진 화살표 8"/>
          <p:cNvSpPr/>
          <p:nvPr/>
        </p:nvSpPr>
        <p:spPr>
          <a:xfrm flipV="1">
            <a:off x="2483576" y="4521907"/>
            <a:ext cx="895765" cy="1446720"/>
          </a:xfrm>
          <a:prstGeom prst="curvedRightArrow">
            <a:avLst>
              <a:gd name="adj1" fmla="val 6866"/>
              <a:gd name="adj2" fmla="val 20423"/>
              <a:gd name="adj3" fmla="val 187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>
              <a:solidFill>
                <a:schemeClr val="tx1"/>
              </a:solidFill>
            </a:endParaRPr>
          </a:p>
        </p:txBody>
      </p:sp>
      <p:sp>
        <p:nvSpPr>
          <p:cNvPr id="10" name="오른쪽으로 구부러진 화살표 9"/>
          <p:cNvSpPr/>
          <p:nvPr/>
        </p:nvSpPr>
        <p:spPr>
          <a:xfrm flipV="1">
            <a:off x="2787438" y="4638281"/>
            <a:ext cx="644336" cy="828325"/>
          </a:xfrm>
          <a:prstGeom prst="curvedRightArrow">
            <a:avLst>
              <a:gd name="adj1" fmla="val 6866"/>
              <a:gd name="adj2" fmla="val 20423"/>
              <a:gd name="adj3" fmla="val 187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97233" y="4414340"/>
            <a:ext cx="5171990" cy="17458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</a:rPr>
              <a:t>sum = 0</a:t>
            </a:r>
          </a:p>
          <a:p>
            <a:r>
              <a:rPr lang="en-US" altLang="ko-KR" sz="1791" dirty="0">
                <a:latin typeface="Consolas" panose="020B0609020204030204" pitchFamily="49" charset="0"/>
              </a:rPr>
              <a:t>for </a:t>
            </a:r>
            <a:r>
              <a:rPr lang="en-US" altLang="ko-KR" sz="1791" dirty="0" err="1">
                <a:latin typeface="Consolas" panose="020B0609020204030204" pitchFamily="49" charset="0"/>
              </a:rPr>
              <a:t>i</a:t>
            </a:r>
            <a:r>
              <a:rPr lang="en-US" altLang="ko-KR" sz="1791" dirty="0">
                <a:latin typeface="Consolas" panose="020B0609020204030204" pitchFamily="49" charset="0"/>
              </a:rPr>
              <a:t> in range(1,11): </a:t>
            </a:r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</a:rPr>
              <a:t># 1, 2, …, 10</a:t>
            </a:r>
          </a:p>
          <a:p>
            <a:r>
              <a:rPr lang="en-US" altLang="ko-KR" sz="1791" dirty="0">
                <a:latin typeface="Consolas" panose="020B0609020204030204" pitchFamily="49" charset="0"/>
              </a:rPr>
              <a:t>    if </a:t>
            </a:r>
            <a:r>
              <a:rPr lang="en-US" altLang="ko-KR" sz="1791" dirty="0" err="1">
                <a:latin typeface="Consolas" panose="020B0609020204030204" pitchFamily="49" charset="0"/>
              </a:rPr>
              <a:t>i</a:t>
            </a:r>
            <a:r>
              <a:rPr lang="en-US" altLang="ko-KR" sz="1791" dirty="0">
                <a:latin typeface="Consolas" panose="020B0609020204030204" pitchFamily="49" charset="0"/>
              </a:rPr>
              <a:t> % 2 == 1:  	</a:t>
            </a:r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791" dirty="0" err="1">
                <a:solidFill>
                  <a:srgbClr val="FF0000"/>
                </a:solidFill>
                <a:latin typeface="Consolas" panose="020B0609020204030204" pitchFamily="49" charset="0"/>
              </a:rPr>
              <a:t>홀수면</a:t>
            </a:r>
            <a:r>
              <a:rPr lang="ko-KR" altLang="en-US" sz="179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791" dirty="0" err="1">
                <a:solidFill>
                  <a:srgbClr val="FF0000"/>
                </a:solidFill>
                <a:latin typeface="Consolas" panose="020B0609020204030204" pitchFamily="49" charset="0"/>
              </a:rPr>
              <a:t>스킵</a:t>
            </a:r>
            <a:endParaRPr lang="en-US" altLang="ko-KR" sz="179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791" dirty="0">
                <a:latin typeface="Consolas" panose="020B0609020204030204" pitchFamily="49" charset="0"/>
              </a:rPr>
              <a:t>        continue</a:t>
            </a:r>
          </a:p>
          <a:p>
            <a:r>
              <a:rPr lang="en-US" altLang="ko-KR" sz="1791" dirty="0">
                <a:latin typeface="Consolas" panose="020B0609020204030204" pitchFamily="49" charset="0"/>
              </a:rPr>
              <a:t>    sum += </a:t>
            </a:r>
            <a:r>
              <a:rPr lang="en-US" altLang="ko-KR" sz="1791" dirty="0" err="1">
                <a:latin typeface="Consolas" panose="020B0609020204030204" pitchFamily="49" charset="0"/>
              </a:rPr>
              <a:t>i</a:t>
            </a:r>
            <a:endParaRPr lang="en-US" altLang="ko-KR" sz="1791" dirty="0">
              <a:latin typeface="Consolas" panose="020B0609020204030204" pitchFamily="49" charset="0"/>
            </a:endParaRPr>
          </a:p>
          <a:p>
            <a:r>
              <a:rPr lang="en-US" altLang="ko-KR" sz="1791" dirty="0">
                <a:latin typeface="Consolas" panose="020B0609020204030204" pitchFamily="49" charset="0"/>
              </a:rPr>
              <a:t>print(sum)   # 1</a:t>
            </a:r>
            <a:r>
              <a:rPr lang="ko-KR" altLang="en-US" sz="1791" dirty="0">
                <a:latin typeface="Consolas" panose="020B0609020204030204" pitchFamily="49" charset="0"/>
              </a:rPr>
              <a:t>부터 </a:t>
            </a:r>
            <a:r>
              <a:rPr lang="en-US" altLang="ko-KR" sz="1791" dirty="0">
                <a:latin typeface="Consolas" panose="020B0609020204030204" pitchFamily="49" charset="0"/>
              </a:rPr>
              <a:t>10</a:t>
            </a:r>
            <a:r>
              <a:rPr lang="ko-KR" altLang="en-US" sz="1791" dirty="0">
                <a:latin typeface="Consolas" panose="020B0609020204030204" pitchFamily="49" charset="0"/>
              </a:rPr>
              <a:t>까지 짝수 합</a:t>
            </a:r>
            <a:endParaRPr lang="en-US" altLang="ko-KR" sz="179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50530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break Statement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break </a:t>
            </a:r>
          </a:p>
          <a:p>
            <a:pPr lvl="1"/>
            <a:r>
              <a:rPr lang="ko-KR" altLang="en-US" dirty="0" err="1"/>
              <a:t>반복문</a:t>
            </a:r>
            <a:r>
              <a:rPr lang="en-US" altLang="ko-KR" dirty="0"/>
              <a:t>(loop)</a:t>
            </a:r>
            <a:r>
              <a:rPr lang="ko-KR" altLang="en-US" dirty="0"/>
              <a:t>을 종료시키는 기능을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주로</a:t>
            </a:r>
            <a:r>
              <a:rPr lang="en-US" altLang="ko-KR" dirty="0"/>
              <a:t> </a:t>
            </a:r>
            <a:r>
              <a:rPr lang="ko-KR" altLang="en-US" dirty="0"/>
              <a:t>조건문과 함께 사용되며</a:t>
            </a:r>
            <a:r>
              <a:rPr lang="en-US" altLang="ko-KR" dirty="0"/>
              <a:t>, </a:t>
            </a:r>
            <a:r>
              <a:rPr lang="ko-KR" altLang="en-US" dirty="0"/>
              <a:t>조건이 맞으면 </a:t>
            </a:r>
            <a:r>
              <a:rPr lang="ko-KR" altLang="en-US" dirty="0" err="1"/>
              <a:t>반복문을</a:t>
            </a:r>
            <a:r>
              <a:rPr lang="ko-KR" altLang="en-US" dirty="0"/>
              <a:t> 중단시킴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1</a:t>
            </a:r>
            <a:r>
              <a:rPr lang="ko-KR" altLang="en-US" dirty="0"/>
              <a:t>부터 </a:t>
            </a:r>
            <a:r>
              <a:rPr lang="en-US" altLang="ko-KR" dirty="0"/>
              <a:t>10</a:t>
            </a:r>
            <a:r>
              <a:rPr lang="ko-KR" altLang="en-US" dirty="0"/>
              <a:t>까지 합을 구하기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2C60F8-2F3D-4124-80CB-401128E89322}"/>
              </a:ext>
            </a:extLst>
          </p:cNvPr>
          <p:cNvSpPr txBox="1"/>
          <p:nvPr/>
        </p:nvSpPr>
        <p:spPr>
          <a:xfrm>
            <a:off x="2034183" y="3717032"/>
            <a:ext cx="7030387" cy="223594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990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sum = 0</a:t>
            </a:r>
          </a:p>
          <a:p>
            <a:r>
              <a:rPr lang="en-US" altLang="ko-KR" sz="1990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for  </a:t>
            </a:r>
            <a:r>
              <a:rPr lang="en-US" altLang="ko-KR" sz="1990" dirty="0" err="1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</a:t>
            </a:r>
            <a:r>
              <a:rPr lang="en-US" altLang="ko-KR" sz="1990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in  range(1,101):	</a:t>
            </a:r>
            <a:r>
              <a:rPr lang="en-US" altLang="ko-KR" sz="1990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num=[1,2,3,…,99,100]</a:t>
            </a:r>
            <a:endParaRPr lang="en-US" altLang="ko-KR" sz="1990" dirty="0">
              <a:solidFill>
                <a:srgbClr val="00000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990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if  </a:t>
            </a:r>
            <a:r>
              <a:rPr lang="en-US" altLang="ko-KR" sz="1990" dirty="0" err="1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</a:t>
            </a:r>
            <a:r>
              <a:rPr lang="en-US" altLang="ko-KR" sz="1990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&gt; 10:</a:t>
            </a:r>
          </a:p>
          <a:p>
            <a:pPr latinLnBrk="1"/>
            <a:r>
              <a:rPr lang="en-US" altLang="ko-KR" sz="1990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    print("</a:t>
            </a:r>
            <a:r>
              <a:rPr lang="ko-KR" altLang="en-US" sz="1990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반복을</a:t>
            </a:r>
            <a:r>
              <a:rPr lang="ko-KR" altLang="en-US" sz="1791" dirty="0">
                <a:latin typeface="Consolas" panose="020B0609020204030204" pitchFamily="49" charset="0"/>
              </a:rPr>
              <a:t> 종료해요</a:t>
            </a:r>
            <a:r>
              <a:rPr lang="en-US" altLang="ko-KR" sz="1791" dirty="0">
                <a:latin typeface="Consolas" panose="020B0609020204030204" pitchFamily="49" charset="0"/>
              </a:rPr>
              <a:t>")</a:t>
            </a:r>
            <a:endParaRPr lang="ko-KR" altLang="en-US" sz="1791" dirty="0">
              <a:latin typeface="Consolas" panose="020B0609020204030204" pitchFamily="49" charset="0"/>
            </a:endParaRPr>
          </a:p>
          <a:p>
            <a:r>
              <a:rPr lang="en-US" altLang="ko-KR" sz="1990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    break</a:t>
            </a:r>
          </a:p>
          <a:p>
            <a:r>
              <a:rPr lang="en-US" altLang="ko-KR" sz="1990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sum += </a:t>
            </a:r>
            <a:r>
              <a:rPr lang="en-US" altLang="ko-KR" sz="1990" dirty="0" err="1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</a:t>
            </a:r>
            <a:endParaRPr lang="en-US" altLang="ko-KR" sz="1990" dirty="0">
              <a:solidFill>
                <a:srgbClr val="00000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lvl="0"/>
            <a:r>
              <a:rPr lang="en-US" altLang="ko-KR" sz="1990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print(sum)    </a:t>
            </a:r>
            <a:r>
              <a:rPr lang="en-US" altLang="ko-KR" sz="1990" dirty="0">
                <a:solidFill>
                  <a:srgbClr val="00B050"/>
                </a:solidFill>
                <a:latin typeface="Consolas" panose="020B0609020204030204" pitchFamily="49" charset="0"/>
              </a:rPr>
              <a:t># sum= 1+2+3+4+5+6+7+8+9+10</a:t>
            </a:r>
            <a:endParaRPr lang="en-US" altLang="ko-KR" sz="1990" dirty="0">
              <a:solidFill>
                <a:srgbClr val="00000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굽은 화살표 6"/>
          <p:cNvSpPr/>
          <p:nvPr/>
        </p:nvSpPr>
        <p:spPr>
          <a:xfrm rot="5400000" flipV="1">
            <a:off x="2412450" y="4795079"/>
            <a:ext cx="497556" cy="1115420"/>
          </a:xfrm>
          <a:prstGeom prst="bentArrow">
            <a:avLst>
              <a:gd name="adj1" fmla="val 14839"/>
              <a:gd name="adj2" fmla="val 18936"/>
              <a:gd name="adj3" fmla="val 25000"/>
              <a:gd name="adj4" fmla="val 437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065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인덱싱</a:t>
            </a:r>
            <a:r>
              <a:rPr lang="en-US" altLang="ko-KR" dirty="0"/>
              <a:t>(Indexing)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145182" y="5208199"/>
            <a:ext cx="1209281" cy="644874"/>
            <a:chOff x="770491" y="3744937"/>
            <a:chExt cx="1215135" cy="647996"/>
          </a:xfrm>
        </p:grpSpPr>
        <p:sp>
          <p:nvSpPr>
            <p:cNvPr id="5" name="TextBox 4"/>
            <p:cNvSpPr txBox="1"/>
            <p:nvPr/>
          </p:nvSpPr>
          <p:spPr>
            <a:xfrm>
              <a:off x="770491" y="3744937"/>
              <a:ext cx="1215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91" dirty="0" err="1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msg</a:t>
              </a:r>
              <a:endParaRPr lang="ko-KR" altLang="en-US" sz="179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>
              <a:off x="1596624" y="3967277"/>
              <a:ext cx="288301" cy="1"/>
            </a:xfrm>
            <a:prstGeom prst="straightConnector1">
              <a:avLst/>
            </a:prstGeom>
            <a:ln w="254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70491" y="4054379"/>
              <a:ext cx="10358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92" dirty="0">
                  <a:latin typeface="+mj-ea"/>
                  <a:ea typeface="+mj-ea"/>
                  <a:cs typeface="Consolas" panose="020B0609020204030204" pitchFamily="49" charset="0"/>
                </a:rPr>
                <a:t>length=6</a:t>
              </a:r>
              <a:endParaRPr lang="ko-KR" altLang="en-US" sz="1592" dirty="0">
                <a:latin typeface="+mj-ea"/>
                <a:ea typeface="+mj-ea"/>
                <a:cs typeface="Consolas" panose="020B0609020204030204" pitchFamily="49" charset="0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530127" y="1405747"/>
            <a:ext cx="7612766" cy="291145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msg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Python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length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msg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print(length)</a:t>
            </a: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6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msg[1]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positive indexing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y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msg[-1]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negative indexing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n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msg[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(msg)-1]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msg[5]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n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3423166" y="5258605"/>
          <a:ext cx="3910218" cy="36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</a:tblGrid>
              <a:tr h="369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P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t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h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o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n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/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3423166" y="4913249"/>
          <a:ext cx="3910218" cy="334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</a:tblGrid>
              <a:tr h="3336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3423166" y="4556310"/>
          <a:ext cx="3910218" cy="334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</a:tblGrid>
              <a:tr h="3336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-6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-5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-4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-3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-2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-1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7333385" y="4903407"/>
            <a:ext cx="2142009" cy="306294"/>
            <a:chOff x="459024" y="3744937"/>
            <a:chExt cx="2152379" cy="307777"/>
          </a:xfrm>
        </p:grpSpPr>
        <p:sp>
          <p:nvSpPr>
            <p:cNvPr id="13" name="TextBox 12"/>
            <p:cNvSpPr txBox="1"/>
            <p:nvPr/>
          </p:nvSpPr>
          <p:spPr>
            <a:xfrm>
              <a:off x="770491" y="3744937"/>
              <a:ext cx="184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93" dirty="0">
                  <a:solidFill>
                    <a:srgbClr val="0070C0"/>
                  </a:solidFill>
                  <a:latin typeface="+mj-ea"/>
                  <a:ea typeface="+mj-ea"/>
                </a:rPr>
                <a:t>Positive indexing</a:t>
              </a:r>
              <a:endParaRPr lang="ko-KR" altLang="en-US" sz="1393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rot="10800000">
              <a:off x="459024" y="3914112"/>
              <a:ext cx="288301" cy="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7333385" y="4583396"/>
            <a:ext cx="2142009" cy="306294"/>
            <a:chOff x="459024" y="3744937"/>
            <a:chExt cx="2152379" cy="307777"/>
          </a:xfrm>
        </p:grpSpPr>
        <p:sp>
          <p:nvSpPr>
            <p:cNvPr id="16" name="TextBox 15"/>
            <p:cNvSpPr txBox="1"/>
            <p:nvPr/>
          </p:nvSpPr>
          <p:spPr>
            <a:xfrm>
              <a:off x="770491" y="3744937"/>
              <a:ext cx="184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93" dirty="0">
                  <a:solidFill>
                    <a:srgbClr val="0070C0"/>
                  </a:solidFill>
                  <a:latin typeface="+mj-ea"/>
                  <a:ea typeface="+mj-ea"/>
                </a:rPr>
                <a:t>Negative indexing</a:t>
              </a:r>
              <a:endParaRPr lang="ko-KR" altLang="en-US" sz="1393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 rot="10800000">
              <a:off x="459024" y="3903480"/>
              <a:ext cx="288301" cy="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3466557" y="5805264"/>
            <a:ext cx="1036173" cy="33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92" dirty="0" err="1">
                <a:solidFill>
                  <a:schemeClr val="accent2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msg</a:t>
            </a:r>
            <a:r>
              <a:rPr lang="en-US" altLang="ko-KR" sz="1592" dirty="0">
                <a:solidFill>
                  <a:schemeClr val="accent2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[1]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78799" y="5805264"/>
            <a:ext cx="1036173" cy="33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92" dirty="0" err="1">
                <a:solidFill>
                  <a:schemeClr val="accent2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msg</a:t>
            </a:r>
            <a:r>
              <a:rPr lang="en-US" altLang="ko-KR" sz="1592" dirty="0">
                <a:solidFill>
                  <a:schemeClr val="accent2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[-1] </a:t>
            </a:r>
          </a:p>
        </p:txBody>
      </p:sp>
      <p:pic>
        <p:nvPicPr>
          <p:cNvPr id="20" name="그래픽 25">
            <a:extLst>
              <a:ext uri="{FF2B5EF4-FFF2-40B4-BE49-F238E27FC236}">
                <a16:creationId xmlns:a16="http://schemas.microsoft.com/office/drawing/2014/main" id="{1BE4569A-EF56-7A46-9D0F-F0DEE3B98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20" t="57752" r="66564" b="21957"/>
          <a:stretch/>
        </p:blipFill>
        <p:spPr>
          <a:xfrm>
            <a:off x="4098505" y="5401553"/>
            <a:ext cx="789622" cy="822149"/>
          </a:xfrm>
          <a:prstGeom prst="rect">
            <a:avLst/>
          </a:prstGeom>
        </p:spPr>
      </p:pic>
      <p:pic>
        <p:nvPicPr>
          <p:cNvPr id="21" name="그래픽 26">
            <a:extLst>
              <a:ext uri="{FF2B5EF4-FFF2-40B4-BE49-F238E27FC236}">
                <a16:creationId xmlns:a16="http://schemas.microsoft.com/office/drawing/2014/main" id="{D89E6E0F-9E47-3846-BECA-D2F8434483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20" t="57752" r="66564" b="21957"/>
          <a:stretch/>
        </p:blipFill>
        <p:spPr>
          <a:xfrm>
            <a:off x="6924151" y="5410579"/>
            <a:ext cx="789622" cy="82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4047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 </a:t>
            </a:r>
            <a:r>
              <a:rPr lang="en-US" altLang="ko-KR" dirty="0"/>
              <a:t>(Nested</a:t>
            </a:r>
            <a:r>
              <a:rPr lang="ko-KR" altLang="en-US" dirty="0"/>
              <a:t> </a:t>
            </a:r>
            <a:r>
              <a:rPr lang="en-US" altLang="ko-KR" dirty="0"/>
              <a:t>for)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 for </a:t>
            </a:r>
            <a:r>
              <a:rPr lang="ko-KR" altLang="en-US" sz="2000" dirty="0"/>
              <a:t>문 내부에 또 다른 </a:t>
            </a:r>
            <a:r>
              <a:rPr lang="en-US" altLang="ko-KR" sz="2000" dirty="0"/>
              <a:t>for </a:t>
            </a:r>
            <a:r>
              <a:rPr lang="ko-KR" altLang="en-US" sz="2000" dirty="0"/>
              <a:t>문이 들어있는 형태</a:t>
            </a:r>
            <a:endParaRPr lang="en-US" altLang="ko-KR" sz="2000" dirty="0"/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필요에 따라 </a:t>
            </a:r>
            <a:r>
              <a:rPr lang="en-US" altLang="ko-KR" sz="2000" dirty="0"/>
              <a:t>for </a:t>
            </a:r>
            <a:r>
              <a:rPr lang="ko-KR" altLang="en-US" sz="2000" dirty="0"/>
              <a:t>문 안에 </a:t>
            </a:r>
            <a:r>
              <a:rPr lang="en-US" altLang="ko-KR" sz="2000" dirty="0"/>
              <a:t>if </a:t>
            </a:r>
            <a:r>
              <a:rPr lang="ko-KR" altLang="en-US" sz="2000" dirty="0"/>
              <a:t>문</a:t>
            </a:r>
            <a:r>
              <a:rPr lang="en-US" altLang="ko-KR" sz="2000" dirty="0"/>
              <a:t>, while </a:t>
            </a:r>
            <a:r>
              <a:rPr lang="ko-KR" altLang="en-US" sz="2000" dirty="0"/>
              <a:t>문 등 무엇이든 넣을 수 있음</a:t>
            </a:r>
            <a:endParaRPr lang="en-US" altLang="ko-KR" sz="2000" dirty="0"/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단</a:t>
            </a:r>
            <a:r>
              <a:rPr lang="en-US" altLang="ko-KR" sz="2000" dirty="0"/>
              <a:t>, </a:t>
            </a:r>
            <a:r>
              <a:rPr lang="ko-KR" altLang="en-US" sz="2000" dirty="0"/>
              <a:t>들여쓰기 주의</a:t>
            </a:r>
          </a:p>
          <a:p>
            <a:endParaRPr lang="ko-KR" altLang="en-US" sz="2000" dirty="0"/>
          </a:p>
        </p:txBody>
      </p:sp>
      <p:grpSp>
        <p:nvGrpSpPr>
          <p:cNvPr id="23" name="그룹 22"/>
          <p:cNvGrpSpPr/>
          <p:nvPr/>
        </p:nvGrpSpPr>
        <p:grpSpPr>
          <a:xfrm>
            <a:off x="3114303" y="2780928"/>
            <a:ext cx="2871317" cy="3586658"/>
            <a:chOff x="2160716" y="2247900"/>
            <a:chExt cx="3481673" cy="4241182"/>
          </a:xfrm>
        </p:grpSpPr>
        <p:grpSp>
          <p:nvGrpSpPr>
            <p:cNvPr id="24" name="그룹 23"/>
            <p:cNvGrpSpPr/>
            <p:nvPr/>
          </p:nvGrpSpPr>
          <p:grpSpPr>
            <a:xfrm>
              <a:off x="2160716" y="2247900"/>
              <a:ext cx="3481673" cy="4241182"/>
              <a:chOff x="2160716" y="2247900"/>
              <a:chExt cx="3481673" cy="424118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2160716" y="2247900"/>
                <a:ext cx="3481673" cy="4056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0011">
                  <a:defRPr/>
                </a:pPr>
                <a:r>
                  <a:rPr lang="en-US" altLang="ko-KR" sz="1592" b="1" kern="0" dirty="0">
                    <a:solidFill>
                      <a:srgbClr val="FF0000"/>
                    </a:solidFill>
                    <a:latin typeface="Consolas" panose="020B0609020204030204" pitchFamily="49" charset="0"/>
                    <a:ea typeface="+mj-ea"/>
                    <a:cs typeface="Courier New" panose="02070309020205020404" pitchFamily="49" charset="0"/>
                  </a:rPr>
                  <a:t>for</a:t>
                </a:r>
                <a:r>
                  <a:rPr lang="en-US" altLang="ko-KR" sz="1592" b="1" kern="0" dirty="0">
                    <a:latin typeface="Consolas" panose="020B0609020204030204" pitchFamily="49" charset="0"/>
                    <a:ea typeface="+mj-ea"/>
                    <a:cs typeface="Courier New" panose="02070309020205020404" pitchFamily="49" charset="0"/>
                  </a:rPr>
                  <a:t> i </a:t>
                </a:r>
                <a:r>
                  <a:rPr lang="en-US" altLang="ko-KR" sz="1592" b="1" kern="0" dirty="0">
                    <a:solidFill>
                      <a:srgbClr val="FF0000"/>
                    </a:solidFill>
                    <a:latin typeface="Consolas" panose="020B0609020204030204" pitchFamily="49" charset="0"/>
                    <a:ea typeface="+mj-ea"/>
                    <a:cs typeface="Courier New" panose="02070309020205020404" pitchFamily="49" charset="0"/>
                  </a:rPr>
                  <a:t>in</a:t>
                </a:r>
                <a:r>
                  <a:rPr lang="en-US" altLang="ko-KR" sz="1592" b="1" kern="0" dirty="0">
                    <a:latin typeface="Consolas" panose="020B0609020204030204" pitchFamily="49" charset="0"/>
                    <a:ea typeface="+mj-ea"/>
                    <a:cs typeface="Courier New" panose="02070309020205020404" pitchFamily="49" charset="0"/>
                  </a:rPr>
                  <a:t> range(N)</a:t>
                </a:r>
                <a:r>
                  <a:rPr lang="en-US" altLang="ko-KR" sz="1791" b="1" kern="0" dirty="0">
                    <a:latin typeface="Consolas" panose="020B0609020204030204" pitchFamily="49" charset="0"/>
                    <a:ea typeface="+mj-ea"/>
                    <a:cs typeface="Courier New" panose="02070309020205020404" pitchFamily="49" charset="0"/>
                  </a:rPr>
                  <a:t>:</a:t>
                </a:r>
              </a:p>
              <a:p>
                <a:pPr defTabSz="910011">
                  <a:defRPr/>
                </a:pPr>
                <a:endParaRPr lang="en-US" altLang="ko-KR" sz="1592" b="1" kern="0" dirty="0"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endParaRPr>
              </a:p>
              <a:p>
                <a:pPr defTabSz="910011">
                  <a:defRPr/>
                </a:pPr>
                <a:endParaRPr lang="en-US" altLang="ko-KR" sz="1592" b="1" kern="0" dirty="0"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endParaRPr>
              </a:p>
              <a:p>
                <a:pPr defTabSz="910011">
                  <a:defRPr/>
                </a:pPr>
                <a:r>
                  <a:rPr lang="en-US" altLang="ko-KR" sz="1592" b="1" kern="0" dirty="0">
                    <a:latin typeface="Consolas" panose="020B0609020204030204" pitchFamily="49" charset="0"/>
                    <a:ea typeface="+mj-ea"/>
                    <a:cs typeface="Courier New" panose="02070309020205020404" pitchFamily="49" charset="0"/>
                  </a:rPr>
                  <a:t>   </a:t>
                </a:r>
                <a:r>
                  <a:rPr lang="en-US" altLang="ko-KR" sz="1592" b="1" kern="0" dirty="0">
                    <a:solidFill>
                      <a:srgbClr val="FF0000"/>
                    </a:solidFill>
                    <a:latin typeface="Consolas" panose="020B0609020204030204" pitchFamily="49" charset="0"/>
                    <a:ea typeface="+mj-ea"/>
                    <a:cs typeface="Courier New" panose="02070309020205020404" pitchFamily="49" charset="0"/>
                  </a:rPr>
                  <a:t>for</a:t>
                </a:r>
                <a:r>
                  <a:rPr lang="en-US" altLang="ko-KR" sz="1592" b="1" kern="0" dirty="0">
                    <a:latin typeface="Consolas" panose="020B0609020204030204" pitchFamily="49" charset="0"/>
                    <a:ea typeface="+mj-ea"/>
                    <a:cs typeface="Courier New" panose="02070309020205020404" pitchFamily="49" charset="0"/>
                  </a:rPr>
                  <a:t> j </a:t>
                </a:r>
                <a:r>
                  <a:rPr lang="en-US" altLang="ko-KR" sz="1592" b="1" kern="0" dirty="0">
                    <a:solidFill>
                      <a:srgbClr val="FF0000"/>
                    </a:solidFill>
                    <a:latin typeface="Consolas" panose="020B0609020204030204" pitchFamily="49" charset="0"/>
                    <a:ea typeface="+mj-ea"/>
                    <a:cs typeface="Courier New" panose="02070309020205020404" pitchFamily="49" charset="0"/>
                  </a:rPr>
                  <a:t>in</a:t>
                </a:r>
                <a:r>
                  <a:rPr lang="en-US" altLang="ko-KR" sz="1592" b="1" kern="0" dirty="0">
                    <a:latin typeface="Consolas" panose="020B0609020204030204" pitchFamily="49" charset="0"/>
                    <a:ea typeface="+mj-ea"/>
                    <a:cs typeface="Courier New" panose="02070309020205020404" pitchFamily="49" charset="0"/>
                  </a:rPr>
                  <a:t> range(K)</a:t>
                </a:r>
                <a:r>
                  <a:rPr lang="en-US" altLang="ko-KR" sz="1791" b="1" kern="0" dirty="0">
                    <a:latin typeface="Consolas" panose="020B0609020204030204" pitchFamily="49" charset="0"/>
                    <a:ea typeface="+mj-ea"/>
                    <a:cs typeface="Courier New" panose="02070309020205020404" pitchFamily="49" charset="0"/>
                  </a:rPr>
                  <a:t>:</a:t>
                </a:r>
              </a:p>
              <a:p>
                <a:pPr defTabSz="910011">
                  <a:defRPr/>
                </a:pPr>
                <a:endParaRPr lang="en-US" altLang="ko-KR" sz="1592" b="1" kern="0" dirty="0"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endParaRPr>
              </a:p>
              <a:p>
                <a:pPr defTabSz="910011">
                  <a:defRPr/>
                </a:pPr>
                <a:r>
                  <a:rPr lang="en-US" altLang="ko-KR" sz="1592" b="1" kern="0" dirty="0">
                    <a:latin typeface="Consolas" panose="020B0609020204030204" pitchFamily="49" charset="0"/>
                    <a:ea typeface="+mj-ea"/>
                    <a:cs typeface="Courier New" panose="02070309020205020404" pitchFamily="49" charset="0"/>
                  </a:rPr>
                  <a:t>    </a:t>
                </a:r>
              </a:p>
              <a:p>
                <a:pPr defTabSz="910011">
                  <a:defRPr/>
                </a:pPr>
                <a:endParaRPr lang="en-US" altLang="ko-KR" sz="1592" b="1" kern="0" dirty="0"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endParaRPr>
              </a:p>
              <a:p>
                <a:pPr defTabSz="910011">
                  <a:defRPr/>
                </a:pPr>
                <a:endParaRPr lang="en-US" altLang="ko-KR" sz="1592" b="1" kern="0" dirty="0"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endParaRPr>
              </a:p>
              <a:p>
                <a:pPr defTabSz="910011">
                  <a:defRPr/>
                </a:pPr>
                <a:r>
                  <a:rPr lang="en-US" altLang="ko-KR" sz="1592" b="1" kern="0" dirty="0">
                    <a:latin typeface="Consolas" panose="020B0609020204030204" pitchFamily="49" charset="0"/>
                    <a:ea typeface="+mj-ea"/>
                    <a:cs typeface="Courier New" panose="02070309020205020404" pitchFamily="49" charset="0"/>
                  </a:rPr>
                  <a:t>   if condition :</a:t>
                </a:r>
              </a:p>
              <a:p>
                <a:pPr defTabSz="910011">
                  <a:defRPr/>
                </a:pPr>
                <a:endParaRPr lang="en-US" altLang="ko-KR" sz="1592" b="1" kern="0" dirty="0"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endParaRPr>
              </a:p>
              <a:p>
                <a:pPr defTabSz="910011">
                  <a:defRPr/>
                </a:pPr>
                <a:r>
                  <a:rPr lang="en-US" altLang="ko-KR" sz="1592" b="1" kern="0" dirty="0">
                    <a:latin typeface="Consolas" panose="020B0609020204030204" pitchFamily="49" charset="0"/>
                    <a:ea typeface="+mj-ea"/>
                    <a:cs typeface="Courier New" panose="02070309020205020404" pitchFamily="49" charset="0"/>
                  </a:rPr>
                  <a:t>   else :</a:t>
                </a:r>
              </a:p>
              <a:p>
                <a:pPr defTabSz="910011">
                  <a:defRPr/>
                </a:pPr>
                <a:endParaRPr lang="en-US" altLang="ko-KR" sz="1592" b="1" kern="0" dirty="0"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endParaRPr>
              </a:p>
              <a:p>
                <a:pPr defTabSz="910011">
                  <a:defRPr/>
                </a:pPr>
                <a:endParaRPr lang="en-US" altLang="ko-KR" sz="1592" b="1" kern="0" dirty="0">
                  <a:latin typeface="+mj-ea"/>
                  <a:ea typeface="+mj-ea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32" name="그룹 31"/>
              <p:cNvGrpSpPr/>
              <p:nvPr/>
            </p:nvGrpSpPr>
            <p:grpSpPr>
              <a:xfrm>
                <a:off x="2634274" y="2687043"/>
                <a:ext cx="2167767" cy="3802039"/>
                <a:chOff x="2634274" y="2687043"/>
                <a:chExt cx="2167767" cy="3802039"/>
              </a:xfrm>
            </p:grpSpPr>
            <p:sp>
              <p:nvSpPr>
                <p:cNvPr id="33" name="직사각형 32"/>
                <p:cNvSpPr/>
                <p:nvPr/>
              </p:nvSpPr>
              <p:spPr>
                <a:xfrm>
                  <a:off x="2681788" y="2687043"/>
                  <a:ext cx="1489184" cy="452409"/>
                </a:xfrm>
                <a:prstGeom prst="rec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0011">
                    <a:defRPr/>
                  </a:pPr>
                  <a:r>
                    <a:rPr lang="en-US" altLang="ko-KR" sz="1592" kern="0" dirty="0">
                      <a:solidFill>
                        <a:schemeClr val="accent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statements</a:t>
                  </a:r>
                  <a:endParaRPr lang="ko-KR" altLang="en-US" sz="1592" kern="0" dirty="0">
                    <a:solidFill>
                      <a:schemeClr val="accent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3214970" y="3744123"/>
                  <a:ext cx="1562100" cy="688291"/>
                </a:xfrm>
                <a:prstGeom prst="rec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BBE0E3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0011">
                    <a:defRPr/>
                  </a:pPr>
                  <a:r>
                    <a:rPr lang="en-US" altLang="ko-KR" sz="1592" kern="0" dirty="0">
                      <a:latin typeface="+mj-ea"/>
                      <a:ea typeface="+mj-ea"/>
                    </a:rPr>
                    <a:t>statements</a:t>
                  </a:r>
                  <a:endParaRPr lang="ko-KR" altLang="en-US" sz="1592" kern="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3238929" y="4965435"/>
                  <a:ext cx="1562100" cy="309818"/>
                </a:xfrm>
                <a:prstGeom prst="rec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BBE0E3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0011">
                    <a:defRPr/>
                  </a:pPr>
                  <a:r>
                    <a:rPr lang="en-US" altLang="ko-KR" sz="1592" kern="0" dirty="0">
                      <a:latin typeface="+mj-ea"/>
                      <a:ea typeface="+mj-ea"/>
                    </a:rPr>
                    <a:t>statements</a:t>
                  </a:r>
                  <a:endParaRPr lang="ko-KR" altLang="en-US" sz="1592" kern="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3239941" y="5629996"/>
                  <a:ext cx="1562100" cy="309818"/>
                </a:xfrm>
                <a:prstGeom prst="rec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BBE0E3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0011">
                    <a:defRPr/>
                  </a:pPr>
                  <a:r>
                    <a:rPr lang="en-US" altLang="ko-KR" sz="1592" kern="0" dirty="0">
                      <a:latin typeface="+mj-ea"/>
                      <a:ea typeface="+mj-ea"/>
                    </a:rPr>
                    <a:t>statements</a:t>
                  </a:r>
                  <a:endParaRPr lang="ko-KR" altLang="en-US" sz="1592" kern="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2634274" y="6129463"/>
                  <a:ext cx="1489184" cy="359619"/>
                </a:xfrm>
                <a:prstGeom prst="rec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0011">
                    <a:defRPr/>
                  </a:pPr>
                  <a:r>
                    <a:rPr lang="en-US" altLang="ko-KR" sz="1592" kern="0" dirty="0">
                      <a:solidFill>
                        <a:schemeClr val="accent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statements</a:t>
                  </a:r>
                  <a:endParaRPr lang="ko-KR" altLang="en-US" sz="1592" kern="0" dirty="0">
                    <a:solidFill>
                      <a:schemeClr val="accent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cxnSp>
          <p:nvCxnSpPr>
            <p:cNvPr id="26" name="직선 연결선 25"/>
            <p:cNvCxnSpPr/>
            <p:nvPr/>
          </p:nvCxnSpPr>
          <p:spPr>
            <a:xfrm>
              <a:off x="3222375" y="3469218"/>
              <a:ext cx="12700" cy="1107791"/>
            </a:xfrm>
            <a:prstGeom prst="line">
              <a:avLst/>
            </a:prstGeom>
            <a:noFill/>
            <a:ln w="9525" cap="flat" cmpd="sng" algn="ctr">
              <a:solidFill>
                <a:srgbClr val="BBE0E3">
                  <a:shade val="95000"/>
                  <a:satMod val="105000"/>
                </a:srgbClr>
              </a:solidFill>
              <a:prstDash val="dash"/>
            </a:ln>
            <a:effectLst/>
          </p:spPr>
        </p:cxnSp>
        <p:cxnSp>
          <p:nvCxnSpPr>
            <p:cNvPr id="27" name="직선 연결선 26"/>
            <p:cNvCxnSpPr/>
            <p:nvPr/>
          </p:nvCxnSpPr>
          <p:spPr>
            <a:xfrm>
              <a:off x="2639890" y="2786282"/>
              <a:ext cx="0" cy="3654577"/>
            </a:xfrm>
            <a:prstGeom prst="line">
              <a:avLst/>
            </a:prstGeom>
            <a:noFill/>
            <a:ln w="19050" cap="flat" cmpd="sng" algn="ctr">
              <a:solidFill>
                <a:schemeClr val="accent6">
                  <a:lumMod val="75000"/>
                </a:schemeClr>
              </a:solidFill>
              <a:prstDash val="dash"/>
            </a:ln>
            <a:effectLst/>
          </p:spPr>
        </p:cxnSp>
      </p:grp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28533EE-8FFB-4B20-A36B-7B013C5C6A30}"/>
              </a:ext>
            </a:extLst>
          </p:cNvPr>
          <p:cNvCxnSpPr>
            <a:cxnSpLocks/>
          </p:cNvCxnSpPr>
          <p:nvPr/>
        </p:nvCxnSpPr>
        <p:spPr>
          <a:xfrm flipH="1">
            <a:off x="3983742" y="4003445"/>
            <a:ext cx="3988" cy="1899638"/>
          </a:xfrm>
          <a:prstGeom prst="line">
            <a:avLst/>
          </a:prstGeom>
          <a:noFill/>
          <a:ln w="19050" cap="flat" cmpd="sng" algn="ctr">
            <a:solidFill>
              <a:srgbClr val="7030A0"/>
            </a:solidFill>
            <a:prstDash val="dash"/>
          </a:ln>
          <a:effectLst/>
        </p:spPr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768E64-B6B2-4A79-A405-7F43D7F295D1}"/>
              </a:ext>
            </a:extLst>
          </p:cNvPr>
          <p:cNvSpPr/>
          <p:nvPr/>
        </p:nvSpPr>
        <p:spPr>
          <a:xfrm>
            <a:off x="3544027" y="3624581"/>
            <a:ext cx="2193604" cy="1126013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CEC67A2-A75F-4A43-8BF3-5913549F169B}"/>
              </a:ext>
            </a:extLst>
          </p:cNvPr>
          <p:cNvSpPr/>
          <p:nvPr/>
        </p:nvSpPr>
        <p:spPr>
          <a:xfrm>
            <a:off x="3556845" y="4847760"/>
            <a:ext cx="2193604" cy="1126013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</p:spTree>
    <p:extLst>
      <p:ext uri="{BB962C8B-B14F-4D97-AF65-F5344CB8AC3E}">
        <p14:creationId xmlns:p14="http://schemas.microsoft.com/office/powerpoint/2010/main" val="7725764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Nested for loop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*기호를 사각형 모양으로 출력하는 프로그램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81949" y="1924117"/>
            <a:ext cx="8765202" cy="1623521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990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for y in range(5):</a:t>
            </a:r>
          </a:p>
          <a:p>
            <a:pPr>
              <a:defRPr/>
            </a:pPr>
            <a:r>
              <a:rPr lang="en-US" altLang="ko-KR" sz="1990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for x in range(10):</a:t>
            </a:r>
          </a:p>
          <a:p>
            <a:pPr>
              <a:defRPr/>
            </a:pPr>
            <a:r>
              <a:rPr lang="en-US" altLang="ko-KR" sz="1990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print("*", </a:t>
            </a:r>
            <a:r>
              <a:rPr lang="en-US" altLang="ko-KR" sz="1990" kern="0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end=""</a:t>
            </a:r>
            <a:r>
              <a:rPr lang="en-US" altLang="ko-KR" sz="1990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	</a:t>
            </a:r>
            <a:r>
              <a:rPr lang="en-US" altLang="ko-KR" sz="1990" kern="0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# print </a:t>
            </a:r>
            <a:r>
              <a:rPr lang="ko-KR" altLang="en-US" sz="1990" kern="0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다음 </a:t>
            </a:r>
            <a:r>
              <a:rPr lang="ko-KR" altLang="en-US" sz="1990" kern="0" dirty="0" err="1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줄바꿈</a:t>
            </a:r>
            <a:r>
              <a:rPr lang="ko-KR" altLang="en-US" sz="1990" kern="0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없음</a:t>
            </a:r>
            <a:endParaRPr lang="en-US" altLang="ko-KR" sz="1990" kern="0" dirty="0">
              <a:solidFill>
                <a:prstClr val="black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defRPr/>
            </a:pPr>
            <a:endParaRPr lang="en-US" altLang="ko-KR" sz="1990" kern="0" dirty="0">
              <a:solidFill>
                <a:prstClr val="black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ko-KR" sz="1990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print()	    </a:t>
            </a:r>
            <a:r>
              <a:rPr lang="en-US" altLang="ko-KR" sz="1990" kern="0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</a:t>
            </a:r>
            <a:r>
              <a:rPr lang="ko-KR" altLang="en-US" sz="1990" kern="0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내부 반복문이 종료될 때마다 실행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981949" y="3630825"/>
            <a:ext cx="2194621" cy="2182205"/>
            <a:chOff x="3036149" y="4027148"/>
            <a:chExt cx="2205245" cy="2192769"/>
          </a:xfrm>
        </p:grpSpPr>
        <p:sp>
          <p:nvSpPr>
            <p:cNvPr id="8" name="TextBox 7"/>
            <p:cNvSpPr txBox="1"/>
            <p:nvPr/>
          </p:nvSpPr>
          <p:spPr>
            <a:xfrm>
              <a:off x="3041829" y="4415168"/>
              <a:ext cx="1556605" cy="1804749"/>
            </a:xfrm>
            <a:prstGeom prst="flowChartAlternateProcess">
              <a:avLst/>
            </a:prstGeom>
            <a:solidFill>
              <a:srgbClr val="F5ECDB"/>
            </a:solidFill>
            <a:ln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</a:lstStyle>
            <a:p>
              <a:pPr>
                <a:defRPr/>
              </a:pPr>
              <a:r>
                <a:rPr lang="en-US" altLang="ko-KR" sz="199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**********</a:t>
              </a:r>
            </a:p>
            <a:p>
              <a:pPr>
                <a:defRPr/>
              </a:pPr>
              <a:r>
                <a:rPr lang="en-US" altLang="ko-KR" sz="199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**********</a:t>
              </a:r>
            </a:p>
            <a:p>
              <a:pPr>
                <a:defRPr/>
              </a:pPr>
              <a:r>
                <a:rPr lang="en-US" altLang="ko-KR" sz="199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**********</a:t>
              </a:r>
            </a:p>
            <a:p>
              <a:pPr>
                <a:defRPr/>
              </a:pPr>
              <a:r>
                <a:rPr lang="en-US" altLang="ko-KR" sz="199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**********</a:t>
              </a:r>
            </a:p>
            <a:p>
              <a:pPr>
                <a:defRPr/>
              </a:pPr>
              <a:r>
                <a:rPr lang="en-US" altLang="ko-KR" sz="199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**********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36149" y="4027148"/>
              <a:ext cx="22052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990" b="1" dirty="0">
                  <a:solidFill>
                    <a:srgbClr val="7D5C21"/>
                  </a:solidFill>
                </a:rPr>
                <a:t>출력 화면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935277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Nested for loop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*기호를 삼각형 모양으로 출력하는 프로그램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6373" y="1966749"/>
            <a:ext cx="8478690" cy="1623521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990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for y in range(1,6):</a:t>
            </a:r>
          </a:p>
          <a:p>
            <a:pPr>
              <a:defRPr/>
            </a:pPr>
            <a:r>
              <a:rPr lang="en-US" altLang="ko-KR" sz="1990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for x in range(y):</a:t>
            </a:r>
          </a:p>
          <a:p>
            <a:pPr>
              <a:defRPr/>
            </a:pPr>
            <a:r>
              <a:rPr lang="en-US" altLang="ko-KR" sz="1990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print("*", end="")</a:t>
            </a:r>
          </a:p>
          <a:p>
            <a:pPr>
              <a:defRPr/>
            </a:pPr>
            <a:endParaRPr lang="en-US" altLang="ko-KR" sz="1990" kern="0" dirty="0">
              <a:solidFill>
                <a:prstClr val="black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ko-KR" sz="1990" kern="0" dirty="0">
                <a:solidFill>
                  <a:prstClr val="black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print()	    </a:t>
            </a:r>
            <a:r>
              <a:rPr lang="en-US" altLang="ko-KR" sz="1990" kern="0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</a:t>
            </a:r>
            <a:r>
              <a:rPr lang="ko-KR" altLang="en-US" sz="1990" kern="0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내부 </a:t>
            </a:r>
            <a:r>
              <a:rPr lang="ko-KR" altLang="en-US" sz="1990" kern="0" dirty="0" err="1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반복문이</a:t>
            </a:r>
            <a:r>
              <a:rPr lang="ko-KR" altLang="en-US" sz="1990" kern="0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종료될 때마다 실행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626899" y="3814196"/>
            <a:ext cx="2194621" cy="2182205"/>
            <a:chOff x="3036149" y="4027148"/>
            <a:chExt cx="2205245" cy="2192769"/>
          </a:xfrm>
        </p:grpSpPr>
        <p:sp>
          <p:nvSpPr>
            <p:cNvPr id="8" name="TextBox 7"/>
            <p:cNvSpPr txBox="1"/>
            <p:nvPr/>
          </p:nvSpPr>
          <p:spPr>
            <a:xfrm>
              <a:off x="3041829" y="4415168"/>
              <a:ext cx="1556605" cy="1804749"/>
            </a:xfrm>
            <a:prstGeom prst="flowChartAlternateProcess">
              <a:avLst/>
            </a:prstGeom>
            <a:solidFill>
              <a:srgbClr val="F5ECDB"/>
            </a:solidFill>
            <a:ln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</a:lstStyle>
            <a:p>
              <a:pPr>
                <a:defRPr/>
              </a:pPr>
              <a:r>
                <a:rPr lang="en-US" altLang="ko-KR" sz="199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</a:p>
            <a:p>
              <a:pPr>
                <a:defRPr/>
              </a:pPr>
              <a:r>
                <a:rPr lang="en-US" altLang="ko-KR" sz="199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**</a:t>
              </a:r>
            </a:p>
            <a:p>
              <a:pPr>
                <a:defRPr/>
              </a:pPr>
              <a:r>
                <a:rPr lang="en-US" altLang="ko-KR" sz="199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***</a:t>
              </a:r>
            </a:p>
            <a:p>
              <a:pPr>
                <a:defRPr/>
              </a:pPr>
              <a:r>
                <a:rPr lang="en-US" altLang="ko-KR" sz="199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****</a:t>
              </a:r>
            </a:p>
            <a:p>
              <a:pPr>
                <a:defRPr/>
              </a:pPr>
              <a:r>
                <a:rPr lang="en-US" altLang="ko-KR" sz="199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*****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36149" y="4027148"/>
              <a:ext cx="22052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990" b="1" dirty="0">
                  <a:solidFill>
                    <a:srgbClr val="7D5C21"/>
                  </a:solidFill>
                </a:rPr>
                <a:t>출력 화면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712607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Nested for loop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예</a:t>
            </a:r>
            <a:r>
              <a:rPr lang="en-US" altLang="ko-KR" sz="2000" dirty="0"/>
              <a:t>)  </a:t>
            </a:r>
            <a:r>
              <a:rPr lang="ko-KR" altLang="en-US" sz="2000" dirty="0"/>
              <a:t>구구단 출력하기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2C60F8-2F3D-4124-80CB-401128E89322}"/>
              </a:ext>
            </a:extLst>
          </p:cNvPr>
          <p:cNvSpPr txBox="1"/>
          <p:nvPr/>
        </p:nvSpPr>
        <p:spPr>
          <a:xfrm>
            <a:off x="1504302" y="1714453"/>
            <a:ext cx="9818913" cy="1317284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990" dirty="0">
                <a:latin typeface="Consolas" panose="020B0609020204030204" pitchFamily="49" charset="0"/>
                <a:cs typeface="Arial" panose="020B0604020202020204" pitchFamily="34" charset="0"/>
              </a:rPr>
              <a:t>for x in range(1,10) :</a:t>
            </a:r>
          </a:p>
          <a:p>
            <a:r>
              <a:rPr lang="en-US" altLang="ko-KR" sz="1990" dirty="0">
                <a:latin typeface="Consolas" panose="020B0609020204030204" pitchFamily="49" charset="0"/>
                <a:cs typeface="Arial" panose="020B0604020202020204" pitchFamily="34" charset="0"/>
              </a:rPr>
              <a:t>	for y in range(1,10) :</a:t>
            </a:r>
          </a:p>
          <a:p>
            <a:r>
              <a:rPr lang="en-US" altLang="ko-KR" sz="1990" dirty="0">
                <a:latin typeface="Consolas" panose="020B0609020204030204" pitchFamily="49" charset="0"/>
                <a:cs typeface="Arial" panose="020B0604020202020204" pitchFamily="34" charset="0"/>
              </a:rPr>
              <a:t>		print("{:1d}x{:1d}={:2d}".format(x, y, x*y), end=' ')</a:t>
            </a:r>
          </a:p>
          <a:p>
            <a:r>
              <a:rPr lang="en-US" altLang="ko-KR" sz="1990" dirty="0">
                <a:latin typeface="Consolas" panose="020B0609020204030204" pitchFamily="49" charset="0"/>
                <a:cs typeface="Arial" panose="020B0604020202020204" pitchFamily="34" charset="0"/>
              </a:rPr>
              <a:t>	print()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0735" y="3066379"/>
            <a:ext cx="2194621" cy="398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90" b="1" dirty="0">
                <a:solidFill>
                  <a:schemeClr val="tx2"/>
                </a:solidFill>
                <a:latin typeface="+mn-ea"/>
              </a:rPr>
              <a:t>출력 화면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D98C9E-37B7-450A-A225-D5E2411B7701}"/>
              </a:ext>
            </a:extLst>
          </p:cNvPr>
          <p:cNvSpPr/>
          <p:nvPr/>
        </p:nvSpPr>
        <p:spPr>
          <a:xfrm>
            <a:off x="1504302" y="3499424"/>
            <a:ext cx="8235333" cy="257286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1791" dirty="0">
                <a:solidFill>
                  <a:schemeClr val="accent1"/>
                </a:solidFill>
                <a:latin typeface="Consolas" panose="020B0609020204030204" pitchFamily="49" charset="0"/>
              </a:rPr>
              <a:t>1x1= 1 1x2= 2 1x3= 3 1x4= 4 1x5= 5 1x6= 6 1x7= 7 1x8= 8 1x9= 9 </a:t>
            </a:r>
          </a:p>
          <a:p>
            <a:r>
              <a:rPr lang="en-US" altLang="ko-KR" sz="1791" dirty="0">
                <a:solidFill>
                  <a:schemeClr val="accent1"/>
                </a:solidFill>
                <a:latin typeface="Consolas" panose="020B0609020204030204" pitchFamily="49" charset="0"/>
              </a:rPr>
              <a:t>2x1= 2 2x2= 4 2x3= 6 2x4= 8 2x5=10 2x6=12 2x7=14 2x8=16 2x9=18 </a:t>
            </a:r>
          </a:p>
          <a:p>
            <a:r>
              <a:rPr lang="en-US" altLang="ko-KR" sz="1791" dirty="0">
                <a:solidFill>
                  <a:schemeClr val="accent1"/>
                </a:solidFill>
                <a:latin typeface="Consolas" panose="020B0609020204030204" pitchFamily="49" charset="0"/>
              </a:rPr>
              <a:t>3x1= 3 3x2= 6 3x3= 9 3x4=12 3x5=15 3x6=18 3x7=21 3x8=24 3x9=27 </a:t>
            </a:r>
          </a:p>
          <a:p>
            <a:r>
              <a:rPr lang="en-US" altLang="ko-KR" sz="1791" dirty="0">
                <a:solidFill>
                  <a:schemeClr val="accent1"/>
                </a:solidFill>
                <a:latin typeface="Consolas" panose="020B0609020204030204" pitchFamily="49" charset="0"/>
              </a:rPr>
              <a:t>4x1= 4 4x2= 8 4x3=12 4x4=16 4x5=20 4x6=24 4x7=28 4x8=32 4x9=36 </a:t>
            </a:r>
          </a:p>
          <a:p>
            <a:r>
              <a:rPr lang="en-US" altLang="ko-KR" sz="1791" dirty="0">
                <a:solidFill>
                  <a:schemeClr val="accent1"/>
                </a:solidFill>
                <a:latin typeface="Consolas" panose="020B0609020204030204" pitchFamily="49" charset="0"/>
              </a:rPr>
              <a:t>5x1= 5 5x2=10 5x3=15 5x4=20 5x5=25 5x6=30 5x7=35 5x8=40 5x9=45 </a:t>
            </a:r>
          </a:p>
          <a:p>
            <a:r>
              <a:rPr lang="en-US" altLang="ko-KR" sz="1791" dirty="0">
                <a:solidFill>
                  <a:schemeClr val="accent1"/>
                </a:solidFill>
                <a:latin typeface="Consolas" panose="020B0609020204030204" pitchFamily="49" charset="0"/>
              </a:rPr>
              <a:t>6x1= 6 6x2=12 6x3=18 6x4=24 6x5=30 6x6=36 6x7=42 6x8=48 6x9=54 </a:t>
            </a:r>
          </a:p>
          <a:p>
            <a:r>
              <a:rPr lang="en-US" altLang="ko-KR" sz="1791" dirty="0">
                <a:solidFill>
                  <a:schemeClr val="accent1"/>
                </a:solidFill>
                <a:latin typeface="Consolas" panose="020B0609020204030204" pitchFamily="49" charset="0"/>
              </a:rPr>
              <a:t>7x1= 7 7x2=14 7x3=21 7x4=28 7x5=35 7x6=42 7x7=49 7x8=56 7x9=63 </a:t>
            </a:r>
          </a:p>
          <a:p>
            <a:r>
              <a:rPr lang="en-US" altLang="ko-KR" sz="1791" dirty="0">
                <a:solidFill>
                  <a:schemeClr val="accent1"/>
                </a:solidFill>
                <a:latin typeface="Consolas" panose="020B0609020204030204" pitchFamily="49" charset="0"/>
              </a:rPr>
              <a:t>8x1= 8 8x2=16 8x3=24 8x4=32 8x5=40 8x6=48 8x7=56 8x8=64 8x9=72 </a:t>
            </a:r>
          </a:p>
          <a:p>
            <a:r>
              <a:rPr lang="en-US" altLang="ko-KR" sz="1791" dirty="0">
                <a:solidFill>
                  <a:schemeClr val="accent1"/>
                </a:solidFill>
                <a:latin typeface="Consolas" panose="020B0609020204030204" pitchFamily="49" charset="0"/>
              </a:rPr>
              <a:t>9x1= 9 9x2=18 9x3=27 9x4=36 9x5=45 9x6=54 9x7=63 9x8=72 9x9=81 </a:t>
            </a:r>
            <a:endParaRPr lang="ko-KR" altLang="en-US" sz="1791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83533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79822" y="2700687"/>
            <a:ext cx="10660616" cy="1232384"/>
          </a:xfrm>
        </p:spPr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205439743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while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/>
              <a:t>while </a:t>
            </a:r>
            <a:r>
              <a:rPr lang="ko-KR" altLang="en-US" sz="2000" dirty="0"/>
              <a:t>문은 주어진 조건이 </a:t>
            </a:r>
            <a:r>
              <a:rPr lang="en-US" altLang="ko-KR" sz="2000" dirty="0"/>
              <a:t>True</a:t>
            </a:r>
            <a:r>
              <a:rPr lang="ko-KR" altLang="en-US" sz="2000" dirty="0"/>
              <a:t>인 동안 </a:t>
            </a:r>
            <a:r>
              <a:rPr lang="en-US" altLang="ko-KR" sz="2000" dirty="0"/>
              <a:t>loop </a:t>
            </a:r>
            <a:r>
              <a:rPr lang="ko-KR" altLang="en-US" sz="2000" dirty="0"/>
              <a:t>안의 </a:t>
            </a:r>
            <a:r>
              <a:rPr lang="en-US" altLang="ko-KR" sz="2000" dirty="0"/>
              <a:t>statement</a:t>
            </a:r>
            <a:r>
              <a:rPr lang="ko-KR" altLang="en-US" sz="2000" dirty="0"/>
              <a:t>들을 반복 수행하도록 해준다</a:t>
            </a:r>
            <a:r>
              <a:rPr lang="en-US" altLang="ko-KR" sz="2000" dirty="0"/>
              <a:t>.</a:t>
            </a:r>
          </a:p>
          <a:p>
            <a:pPr algn="just">
              <a:lnSpc>
                <a:spcPct val="120000"/>
              </a:lnSpc>
            </a:pPr>
            <a:r>
              <a:rPr lang="en-US" altLang="ko-KR" sz="2000" dirty="0"/>
              <a:t>Syntax</a:t>
            </a:r>
          </a:p>
          <a:p>
            <a:pPr algn="just">
              <a:lnSpc>
                <a:spcPct val="120000"/>
              </a:lnSpc>
            </a:pPr>
            <a:endParaRPr lang="en-US" altLang="ko-KR" sz="2000" dirty="0"/>
          </a:p>
          <a:p>
            <a:pPr marL="0" indent="0" algn="just">
              <a:lnSpc>
                <a:spcPct val="120000"/>
              </a:lnSpc>
              <a:buNone/>
            </a:pPr>
            <a:endParaRPr lang="en-US" altLang="ko-KR" sz="2000" dirty="0"/>
          </a:p>
          <a:p>
            <a:pPr marL="0" indent="0" algn="just">
              <a:lnSpc>
                <a:spcPct val="120000"/>
              </a:lnSpc>
              <a:buNone/>
            </a:pPr>
            <a:endParaRPr lang="en-US" altLang="ko-KR" sz="2000" dirty="0"/>
          </a:p>
          <a:p>
            <a:pPr marL="0" indent="0">
              <a:lnSpc>
                <a:spcPct val="120000"/>
              </a:lnSpc>
              <a:buNone/>
            </a:pP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en-US" altLang="ko-KR" sz="2000" dirty="0"/>
              <a:t>(</a:t>
            </a:r>
            <a:r>
              <a:rPr lang="ko-KR" altLang="en-US" sz="2000" dirty="0"/>
              <a:t>비교</a:t>
            </a:r>
            <a:r>
              <a:rPr lang="en-US" altLang="ko-KR" sz="2000" dirty="0"/>
              <a:t>) for</a:t>
            </a:r>
            <a:r>
              <a:rPr lang="ko-KR" altLang="en-US" sz="2000" dirty="0"/>
              <a:t>문은 일정한 수의 반복</a:t>
            </a:r>
            <a:r>
              <a:rPr lang="en-US" altLang="ko-KR" sz="2000" dirty="0"/>
              <a:t>. while</a:t>
            </a:r>
            <a:r>
              <a:rPr lang="ko-KR" altLang="en-US" sz="2000" dirty="0"/>
              <a:t>문은 조건에 따른 반복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나머지 사항은 </a:t>
            </a:r>
            <a:r>
              <a:rPr lang="en-US" altLang="ko-KR" sz="2000" dirty="0"/>
              <a:t>for</a:t>
            </a:r>
            <a:r>
              <a:rPr lang="ko-KR" altLang="en-US" sz="2000" dirty="0"/>
              <a:t>문</a:t>
            </a:r>
            <a:r>
              <a:rPr lang="en-US" altLang="ko-KR" sz="2000" dirty="0"/>
              <a:t> </a:t>
            </a:r>
            <a:r>
              <a:rPr lang="ko-KR" altLang="en-US" sz="2000" dirty="0"/>
              <a:t>작성과 같다</a:t>
            </a:r>
            <a:endParaRPr lang="en-US" altLang="ko-KR" sz="2000" dirty="0"/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들여쓰기</a:t>
            </a:r>
            <a:r>
              <a:rPr lang="en-US" altLang="ko-KR" sz="1800" dirty="0"/>
              <a:t>, nested loop </a:t>
            </a:r>
            <a:r>
              <a:rPr lang="ko-KR" altLang="en-US" sz="1800" dirty="0"/>
              <a:t>적용</a:t>
            </a:r>
            <a:endParaRPr lang="en-US" altLang="ko-KR" sz="1800" dirty="0"/>
          </a:p>
          <a:p>
            <a:pPr lvl="1">
              <a:lnSpc>
                <a:spcPct val="120000"/>
              </a:lnSpc>
            </a:pPr>
            <a:r>
              <a:rPr lang="en-US" altLang="ko-KR" sz="1800" dirty="0"/>
              <a:t>continue, break </a:t>
            </a:r>
            <a:r>
              <a:rPr lang="ko-KR" altLang="en-US" sz="1800" dirty="0"/>
              <a:t>명령 적용</a:t>
            </a:r>
          </a:p>
          <a:p>
            <a:pPr lvl="1" algn="just">
              <a:lnSpc>
                <a:spcPct val="120000"/>
              </a:lnSpc>
            </a:pPr>
            <a:endParaRPr lang="ko-KR" altLang="en-US" sz="1800" dirty="0"/>
          </a:p>
        </p:txBody>
      </p:sp>
      <p:grpSp>
        <p:nvGrpSpPr>
          <p:cNvPr id="51" name="그룹 50"/>
          <p:cNvGrpSpPr/>
          <p:nvPr/>
        </p:nvGrpSpPr>
        <p:grpSpPr>
          <a:xfrm>
            <a:off x="1458526" y="1916832"/>
            <a:ext cx="3912108" cy="1659163"/>
            <a:chOff x="1133213" y="1633379"/>
            <a:chExt cx="3931047" cy="1667195"/>
          </a:xfrm>
        </p:grpSpPr>
        <p:sp>
          <p:nvSpPr>
            <p:cNvPr id="52" name="TextBox 51"/>
            <p:cNvSpPr txBox="1"/>
            <p:nvPr/>
          </p:nvSpPr>
          <p:spPr>
            <a:xfrm>
              <a:off x="1133213" y="1854024"/>
              <a:ext cx="3301479" cy="144655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ko-KR" sz="2189" b="1" kern="0" dirty="0">
                  <a:solidFill>
                    <a:srgbClr val="FF0000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while </a:t>
              </a:r>
              <a:r>
                <a:rPr lang="en-US" altLang="ko-KR" sz="2189" b="1" kern="0" dirty="0">
                  <a:solidFill>
                    <a:prstClr val="black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 </a:t>
              </a:r>
              <a:r>
                <a:rPr lang="en-US" altLang="ko-KR" sz="2189" b="1" kern="0" dirty="0">
                  <a:solidFill>
                    <a:srgbClr val="0000FF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condition</a:t>
              </a:r>
              <a:r>
                <a:rPr lang="en-US" altLang="ko-KR" sz="2189" b="1" kern="0" dirty="0">
                  <a:solidFill>
                    <a:prstClr val="black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 </a:t>
              </a:r>
              <a:r>
                <a:rPr lang="en-US" altLang="ko-KR" sz="2787" b="1" kern="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굴림체" panose="020B0609000101010101" pitchFamily="49" charset="-127"/>
                  <a:cs typeface="Courier New" panose="02070309020205020404" pitchFamily="49" charset="0"/>
                </a:rPr>
                <a:t>:</a:t>
              </a:r>
              <a:r>
                <a:rPr lang="en-US" altLang="ko-KR" sz="2189" b="1" kern="0" dirty="0">
                  <a:solidFill>
                    <a:prstClr val="black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 </a:t>
              </a:r>
            </a:p>
            <a:p>
              <a:pPr>
                <a:defRPr/>
              </a:pPr>
              <a:r>
                <a:rPr lang="en-US" altLang="ko-KR" sz="1990" b="1" kern="0" dirty="0">
                  <a:solidFill>
                    <a:prstClr val="black"/>
                  </a:solidFill>
                  <a:ea typeface="굴림체" panose="020B0609000101010101" pitchFamily="49" charset="-127"/>
                  <a:cs typeface="Courier New" panose="02070309020205020404" pitchFamily="49" charset="0"/>
                </a:rPr>
                <a:t>  </a:t>
              </a:r>
            </a:p>
            <a:p>
              <a:pPr>
                <a:defRPr/>
              </a:pPr>
              <a:endParaRPr lang="en-US" altLang="ko-KR" sz="1990" b="1" kern="0" dirty="0">
                <a:solidFill>
                  <a:srgbClr val="C00000"/>
                </a:solidFill>
                <a:ea typeface="굴림체" panose="020B0609000101010101" pitchFamily="49" charset="-127"/>
                <a:cs typeface="Courier New" panose="02070309020205020404" pitchFamily="49" charset="0"/>
              </a:endParaRPr>
            </a:p>
            <a:p>
              <a:pPr>
                <a:defRPr/>
              </a:pPr>
              <a:endParaRPr lang="en-US" altLang="ko-KR" sz="1990" b="1" kern="0" dirty="0">
                <a:solidFill>
                  <a:srgbClr val="C00000"/>
                </a:solidFill>
                <a:ea typeface="굴림체" panose="020B0609000101010101" pitchFamily="49" charset="-127"/>
                <a:cs typeface="Courier New" panose="02070309020205020404" pitchFamily="49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37329" y="1633379"/>
              <a:ext cx="1526931" cy="338969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ko-KR" altLang="en-US" sz="1592" b="1" kern="0" dirty="0">
                  <a:solidFill>
                    <a:srgbClr val="00B050"/>
                  </a:solidFill>
                  <a:ea typeface="맑은 고딕" panose="020B0503020000020004" pitchFamily="50" charset="-127"/>
                </a:rPr>
                <a:t>반드시 기재</a:t>
              </a:r>
            </a:p>
          </p:txBody>
        </p:sp>
        <p:cxnSp>
          <p:nvCxnSpPr>
            <p:cNvPr id="54" name="직선 화살표 연결선 53"/>
            <p:cNvCxnSpPr/>
            <p:nvPr/>
          </p:nvCxnSpPr>
          <p:spPr>
            <a:xfrm flipH="1">
              <a:off x="3288738" y="1879927"/>
              <a:ext cx="251666" cy="279370"/>
            </a:xfrm>
            <a:prstGeom prst="straightConnector1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55" name="직사각형 54"/>
            <p:cNvSpPr/>
            <p:nvPr/>
          </p:nvSpPr>
          <p:spPr>
            <a:xfrm>
              <a:off x="1769290" y="2428395"/>
              <a:ext cx="2275431" cy="69387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US" altLang="ko-KR" sz="1990" kern="0" dirty="0">
                  <a:solidFill>
                    <a:prstClr val="black"/>
                  </a:solidFill>
                  <a:ea typeface="맑은 고딕" panose="020B0503020000020004" pitchFamily="50" charset="-127"/>
                </a:rPr>
                <a:t>statements</a:t>
              </a:r>
            </a:p>
            <a:p>
              <a:pPr>
                <a:defRPr/>
              </a:pPr>
              <a:r>
                <a:rPr lang="en-US" altLang="ko-KR" sz="1990" kern="0" dirty="0">
                  <a:solidFill>
                    <a:prstClr val="black"/>
                  </a:solidFill>
                  <a:ea typeface="맑은 고딕" panose="020B0503020000020004" pitchFamily="50" charset="-127"/>
                </a:rPr>
                <a:t>(code block)</a:t>
              </a:r>
              <a:endParaRPr lang="ko-KR" altLang="en-US" sz="1990" kern="0" dirty="0">
                <a:solidFill>
                  <a:prstClr val="black"/>
                </a:solidFill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545157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while </a:t>
            </a:r>
            <a:r>
              <a:rPr lang="ko-KR" altLang="en-US" dirty="0"/>
              <a:t>문 </a:t>
            </a:r>
            <a:r>
              <a:rPr lang="en-US" altLang="ko-KR" dirty="0"/>
              <a:t>(for</a:t>
            </a:r>
            <a:r>
              <a:rPr lang="ko-KR" altLang="en-US" dirty="0"/>
              <a:t>문과 비교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588"/>
              </a:lnSpc>
            </a:pPr>
            <a:r>
              <a:rPr lang="en-US" altLang="ko-KR" dirty="0"/>
              <a:t> for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ts val="2588"/>
              </a:lnSpc>
            </a:pPr>
            <a:r>
              <a:rPr lang="ko-KR" altLang="en-US" dirty="0"/>
              <a:t>일정 횟수만큼 반복 수행</a:t>
            </a:r>
            <a:endParaRPr lang="en-US" altLang="ko-KR" dirty="0"/>
          </a:p>
          <a:p>
            <a:pPr marL="665130" lvl="2" indent="0">
              <a:lnSpc>
                <a:spcPts val="2588"/>
              </a:lnSpc>
              <a:buNone/>
            </a:pPr>
            <a:endParaRPr lang="en-US" altLang="ko-KR" dirty="0"/>
          </a:p>
          <a:p>
            <a:pPr marL="665130" lvl="2" indent="0">
              <a:lnSpc>
                <a:spcPts val="2588"/>
              </a:lnSpc>
              <a:buNone/>
            </a:pPr>
            <a:endParaRPr lang="en-US" altLang="ko-KR" dirty="0"/>
          </a:p>
          <a:p>
            <a:pPr>
              <a:lnSpc>
                <a:spcPts val="2588"/>
              </a:lnSpc>
            </a:pPr>
            <a:r>
              <a:rPr lang="en-US" altLang="ko-KR" dirty="0"/>
              <a:t> while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ts val="2588"/>
              </a:lnSpc>
            </a:pPr>
            <a:r>
              <a:rPr lang="ko-KR" altLang="en-US" dirty="0"/>
              <a:t>조건식을 확인하여 값이 참</a:t>
            </a:r>
            <a:r>
              <a:rPr lang="en-US" altLang="ko-KR" dirty="0"/>
              <a:t>(True)</a:t>
            </a:r>
            <a:r>
              <a:rPr lang="ko-KR" altLang="en-US" dirty="0"/>
              <a:t>이면 반복하는 구조</a:t>
            </a:r>
            <a:endParaRPr lang="en-US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2559631" y="2040204"/>
            <a:ext cx="5003121" cy="9192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ko-KR"/>
            </a:defPPr>
            <a:lvl1pPr>
              <a:defRPr>
                <a:latin typeface="+mn-ea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791" dirty="0"/>
              <a:t>   for </a:t>
            </a:r>
            <a:r>
              <a:rPr lang="en-US" altLang="ko-KR" sz="1791" b="1" dirty="0">
                <a:solidFill>
                  <a:schemeClr val="accent1"/>
                </a:solidFill>
              </a:rPr>
              <a:t>var</a:t>
            </a:r>
            <a:r>
              <a:rPr lang="ko-KR" altLang="en-US" sz="1791" dirty="0"/>
              <a:t> </a:t>
            </a:r>
            <a:r>
              <a:rPr lang="en-US" altLang="ko-KR" sz="1791" dirty="0"/>
              <a:t>in range(begin, end, step) :</a:t>
            </a:r>
          </a:p>
          <a:p>
            <a:pPr>
              <a:lnSpc>
                <a:spcPct val="150000"/>
              </a:lnSpc>
            </a:pPr>
            <a:r>
              <a:rPr lang="en-US" altLang="ko-KR" sz="1791" dirty="0"/>
              <a:t>         </a:t>
            </a:r>
            <a:r>
              <a:rPr lang="ko-KR" altLang="en-US" sz="1791" dirty="0"/>
              <a:t>반복 문장</a:t>
            </a:r>
            <a:endParaRPr lang="en-US" altLang="ko-KR" sz="1791"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704" y="3764703"/>
            <a:ext cx="3100369" cy="2329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559631" y="3764703"/>
            <a:ext cx="3201331" cy="19733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ko-KR"/>
            </a:defPPr>
            <a:lvl1pPr>
              <a:defRPr>
                <a:latin typeface="+mn-ea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791" dirty="0"/>
              <a:t>   </a:t>
            </a:r>
            <a:r>
              <a:rPr lang="en-US" altLang="ko-KR" sz="1791" b="1" dirty="0">
                <a:solidFill>
                  <a:schemeClr val="accent1"/>
                </a:solidFill>
              </a:rPr>
              <a:t>var</a:t>
            </a:r>
            <a:r>
              <a:rPr lang="ko-KR" altLang="en-US" sz="1791" dirty="0"/>
              <a:t> </a:t>
            </a:r>
            <a:r>
              <a:rPr lang="en-US" altLang="ko-KR" sz="1791" dirty="0"/>
              <a:t>= begin</a:t>
            </a:r>
          </a:p>
          <a:p>
            <a:pPr>
              <a:lnSpc>
                <a:spcPct val="150000"/>
              </a:lnSpc>
            </a:pPr>
            <a:r>
              <a:rPr lang="en-US" altLang="ko-KR" sz="1791" dirty="0"/>
              <a:t>   while </a:t>
            </a:r>
            <a:r>
              <a:rPr lang="en-US" altLang="ko-KR" sz="1791" b="1" dirty="0">
                <a:solidFill>
                  <a:schemeClr val="accent1"/>
                </a:solidFill>
              </a:rPr>
              <a:t>var</a:t>
            </a:r>
            <a:r>
              <a:rPr lang="ko-KR" altLang="en-US" sz="1791" dirty="0"/>
              <a:t> </a:t>
            </a:r>
            <a:r>
              <a:rPr lang="en-US" altLang="ko-KR" sz="1791" dirty="0"/>
              <a:t>&lt; end :</a:t>
            </a:r>
          </a:p>
          <a:p>
            <a:pPr>
              <a:lnSpc>
                <a:spcPct val="150000"/>
              </a:lnSpc>
            </a:pPr>
            <a:r>
              <a:rPr lang="en-US" altLang="ko-KR" sz="1791" dirty="0"/>
              <a:t>       </a:t>
            </a:r>
            <a:r>
              <a:rPr lang="ko-KR" altLang="en-US" sz="1791" dirty="0"/>
              <a:t>반복 문장</a:t>
            </a:r>
            <a:endParaRPr lang="en-US" altLang="ko-KR" sz="1791" dirty="0"/>
          </a:p>
          <a:p>
            <a:pPr>
              <a:lnSpc>
                <a:spcPct val="150000"/>
              </a:lnSpc>
            </a:pPr>
            <a:r>
              <a:rPr lang="en-US" altLang="ko-KR" sz="1791" dirty="0"/>
              <a:t>       </a:t>
            </a:r>
            <a:r>
              <a:rPr lang="en-US" altLang="ko-KR" sz="1791" b="1" dirty="0">
                <a:solidFill>
                  <a:schemeClr val="accent1"/>
                </a:solidFill>
              </a:rPr>
              <a:t>var</a:t>
            </a:r>
            <a:r>
              <a:rPr lang="ko-KR" altLang="en-US" sz="1791" dirty="0"/>
              <a:t> </a:t>
            </a:r>
            <a:r>
              <a:rPr lang="en-US" altLang="ko-KR" sz="1791" dirty="0"/>
              <a:t>= </a:t>
            </a:r>
            <a:r>
              <a:rPr lang="en-US" altLang="ko-KR" sz="1791" b="1" dirty="0">
                <a:solidFill>
                  <a:schemeClr val="accent1"/>
                </a:solidFill>
              </a:rPr>
              <a:t>var</a:t>
            </a:r>
            <a:r>
              <a:rPr lang="ko-KR" altLang="en-US" sz="1791" dirty="0"/>
              <a:t> </a:t>
            </a:r>
            <a:r>
              <a:rPr lang="en-US" altLang="ko-KR" sz="1791" dirty="0"/>
              <a:t>+ step</a:t>
            </a:r>
          </a:p>
        </p:txBody>
      </p:sp>
    </p:spTree>
    <p:extLst>
      <p:ext uri="{BB962C8B-B14F-4D97-AF65-F5344CB8AC3E}">
        <p14:creationId xmlns:p14="http://schemas.microsoft.com/office/powerpoint/2010/main" val="392968739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while </a:t>
            </a:r>
            <a:r>
              <a:rPr lang="ko-KR" altLang="en-US" dirty="0"/>
              <a:t>문 </a:t>
            </a:r>
            <a:r>
              <a:rPr lang="en-US" altLang="ko-KR" dirty="0"/>
              <a:t>(for</a:t>
            </a:r>
            <a:r>
              <a:rPr lang="ko-KR" altLang="en-US" dirty="0"/>
              <a:t>문과 비교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예</a:t>
            </a:r>
            <a:r>
              <a:rPr lang="en-US" altLang="ko-KR" sz="2000" dirty="0"/>
              <a:t>) </a:t>
            </a:r>
            <a:r>
              <a:rPr lang="ko-KR" altLang="en-US" sz="2000" dirty="0"/>
              <a:t>구구단 중에서 </a:t>
            </a:r>
            <a:r>
              <a:rPr lang="en-US" altLang="ko-KR" sz="2000" dirty="0"/>
              <a:t>9</a:t>
            </a:r>
            <a:r>
              <a:rPr lang="ko-KR" altLang="en-US" sz="2000" dirty="0"/>
              <a:t>단을 입력 받아 반복문을 이용하여 출력해보자</a:t>
            </a:r>
            <a:r>
              <a:rPr lang="en-US" altLang="ko-KR" sz="2000" dirty="0"/>
              <a:t>. </a:t>
            </a:r>
            <a:br>
              <a:rPr lang="en-US" altLang="ko-KR" sz="2000" dirty="0"/>
            </a:br>
            <a:r>
              <a:rPr lang="en-US" altLang="ko-KR" sz="2000" dirty="0"/>
              <a:t>      9x1, 9x2, 9x3, .., 9x9</a:t>
            </a:r>
            <a:r>
              <a:rPr lang="ko-KR" altLang="en-US" sz="2000" dirty="0"/>
              <a:t>까지 </a:t>
            </a:r>
            <a:r>
              <a:rPr lang="en-US" altLang="ko-KR" sz="2000" dirty="0"/>
              <a:t>9</a:t>
            </a:r>
            <a:r>
              <a:rPr lang="ko-KR" altLang="en-US" sz="2000" dirty="0"/>
              <a:t>번 반복시키면 출력하면 된다</a:t>
            </a:r>
            <a:r>
              <a:rPr lang="en-US" altLang="ko-KR" sz="20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1193" y="4145552"/>
            <a:ext cx="6603670" cy="1758083"/>
          </a:xfrm>
          <a:prstGeom prst="rect">
            <a:avLst/>
          </a:prstGeom>
          <a:noFill/>
          <a:ln w="6350">
            <a:solidFill>
              <a:schemeClr val="accent2">
                <a:lumMod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2588"/>
              </a:lnSpc>
              <a:defRPr/>
            </a:pPr>
            <a:r>
              <a:rPr lang="en-US" altLang="ko-KR" sz="1990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dan</a:t>
            </a:r>
            <a:r>
              <a:rPr lang="en-US" altLang="ko-KR" sz="199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 = </a:t>
            </a:r>
            <a:r>
              <a:rPr lang="en-US" altLang="ko-KR" sz="1990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int</a:t>
            </a:r>
            <a:r>
              <a:rPr lang="en-US" altLang="ko-KR" sz="199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(input("</a:t>
            </a:r>
            <a:r>
              <a:rPr lang="ko-KR" altLang="en-US" sz="199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원하는 단은</a:t>
            </a:r>
            <a:r>
              <a:rPr lang="en-US" altLang="ko-KR" sz="199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: "))</a:t>
            </a:r>
          </a:p>
          <a:p>
            <a:pPr>
              <a:lnSpc>
                <a:spcPts val="2588"/>
              </a:lnSpc>
              <a:defRPr/>
            </a:pPr>
            <a:r>
              <a:rPr lang="en-US" altLang="ko-KR" sz="1990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i</a:t>
            </a:r>
            <a:r>
              <a:rPr lang="en-US" altLang="ko-KR" sz="199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 = 1</a:t>
            </a:r>
          </a:p>
          <a:p>
            <a:pPr>
              <a:lnSpc>
                <a:spcPts val="2588"/>
              </a:lnSpc>
              <a:defRPr/>
            </a:pPr>
            <a:r>
              <a:rPr lang="en-US" altLang="ko-KR" sz="199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while </a:t>
            </a:r>
            <a:r>
              <a:rPr lang="en-US" altLang="ko-KR" sz="1990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i</a:t>
            </a:r>
            <a:r>
              <a:rPr lang="en-US" altLang="ko-KR" sz="199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 &lt; 10:</a:t>
            </a:r>
          </a:p>
          <a:p>
            <a:pPr>
              <a:lnSpc>
                <a:spcPts val="2588"/>
              </a:lnSpc>
              <a:defRPr/>
            </a:pPr>
            <a:r>
              <a:rPr lang="en-US" altLang="ko-KR" sz="199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	</a:t>
            </a:r>
            <a:r>
              <a:rPr lang="nl-NL" altLang="ko-KR" sz="199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print("{}x{}={}".format(dan, i, dan*i))</a:t>
            </a:r>
          </a:p>
          <a:p>
            <a:pPr>
              <a:lnSpc>
                <a:spcPts val="2588"/>
              </a:lnSpc>
              <a:defRPr/>
            </a:pPr>
            <a:r>
              <a:rPr lang="en-US" altLang="ko-KR" sz="199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	</a:t>
            </a:r>
            <a:r>
              <a:rPr lang="en-US" altLang="ko-KR" sz="1990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i</a:t>
            </a:r>
            <a:r>
              <a:rPr lang="en-US" altLang="ko-KR" sz="199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 = </a:t>
            </a:r>
            <a:r>
              <a:rPr lang="en-US" altLang="ko-KR" sz="1990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i</a:t>
            </a:r>
            <a:r>
              <a:rPr lang="en-US" altLang="ko-KR" sz="199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 + 1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8586911" y="2126440"/>
            <a:ext cx="2194621" cy="3836310"/>
            <a:chOff x="3398534" y="4000091"/>
            <a:chExt cx="2205245" cy="3854882"/>
          </a:xfrm>
        </p:grpSpPr>
        <p:sp>
          <p:nvSpPr>
            <p:cNvPr id="8" name="TextBox 7"/>
            <p:cNvSpPr txBox="1"/>
            <p:nvPr/>
          </p:nvSpPr>
          <p:spPr>
            <a:xfrm>
              <a:off x="3398534" y="4470264"/>
              <a:ext cx="2199565" cy="3384709"/>
            </a:xfrm>
            <a:prstGeom prst="flowChartAlternateProcess">
              <a:avLst/>
            </a:prstGeom>
            <a:solidFill>
              <a:srgbClr val="F5ECDB"/>
            </a:solidFill>
            <a:ln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</a:lstStyle>
            <a:p>
              <a:pPr>
                <a:defRPr/>
              </a:pPr>
              <a:r>
                <a:rPr lang="ko-KR" altLang="en-US" sz="1990" kern="0" dirty="0">
                  <a:solidFill>
                    <a:prstClr val="black"/>
                  </a:solidFill>
                  <a:latin typeface="+mn-ea"/>
                  <a:cs typeface="Consolas" panose="020B0609020204030204" pitchFamily="49" charset="0"/>
                </a:rPr>
                <a:t>원하는 단은</a:t>
              </a:r>
              <a:r>
                <a:rPr lang="en-US" altLang="ko-KR" sz="1990" kern="0" dirty="0">
                  <a:solidFill>
                    <a:prstClr val="black"/>
                  </a:solidFill>
                  <a:latin typeface="+mn-ea"/>
                  <a:cs typeface="Consolas" panose="020B0609020204030204" pitchFamily="49" charset="0"/>
                </a:rPr>
                <a:t>: 9</a:t>
              </a:r>
            </a:p>
            <a:p>
              <a:pPr>
                <a:defRPr/>
              </a:pPr>
              <a:r>
                <a:rPr lang="en-US" altLang="ko-KR" sz="1990" kern="0" dirty="0">
                  <a:solidFill>
                    <a:prstClr val="black"/>
                  </a:solidFill>
                  <a:latin typeface="+mn-ea"/>
                  <a:cs typeface="Consolas" panose="020B0609020204030204" pitchFamily="49" charset="0"/>
                </a:rPr>
                <a:t>9x1=9</a:t>
              </a:r>
            </a:p>
            <a:p>
              <a:pPr>
                <a:defRPr/>
              </a:pPr>
              <a:r>
                <a:rPr lang="en-US" altLang="ko-KR" sz="1990" kern="0" dirty="0">
                  <a:solidFill>
                    <a:prstClr val="black"/>
                  </a:solidFill>
                  <a:latin typeface="+mn-ea"/>
                  <a:cs typeface="Consolas" panose="020B0609020204030204" pitchFamily="49" charset="0"/>
                </a:rPr>
                <a:t>9x2=18</a:t>
              </a:r>
            </a:p>
            <a:p>
              <a:pPr>
                <a:defRPr/>
              </a:pPr>
              <a:r>
                <a:rPr lang="en-US" altLang="ko-KR" sz="1990" kern="0" dirty="0">
                  <a:solidFill>
                    <a:prstClr val="black"/>
                  </a:solidFill>
                  <a:latin typeface="+mn-ea"/>
                  <a:cs typeface="Consolas" panose="020B0609020204030204" pitchFamily="49" charset="0"/>
                </a:rPr>
                <a:t>9x3=27</a:t>
              </a:r>
            </a:p>
            <a:p>
              <a:pPr>
                <a:defRPr/>
              </a:pPr>
              <a:r>
                <a:rPr lang="en-US" altLang="ko-KR" sz="1990" kern="0" dirty="0">
                  <a:solidFill>
                    <a:prstClr val="black"/>
                  </a:solidFill>
                  <a:latin typeface="+mn-ea"/>
                  <a:cs typeface="Consolas" panose="020B0609020204030204" pitchFamily="49" charset="0"/>
                </a:rPr>
                <a:t>9x4=36</a:t>
              </a:r>
            </a:p>
            <a:p>
              <a:pPr>
                <a:defRPr/>
              </a:pPr>
              <a:r>
                <a:rPr lang="en-US" altLang="ko-KR" sz="1990" kern="0" dirty="0">
                  <a:solidFill>
                    <a:prstClr val="black"/>
                  </a:solidFill>
                  <a:latin typeface="+mn-ea"/>
                  <a:cs typeface="Consolas" panose="020B0609020204030204" pitchFamily="49" charset="0"/>
                </a:rPr>
                <a:t>9x5=45</a:t>
              </a:r>
            </a:p>
            <a:p>
              <a:pPr>
                <a:defRPr/>
              </a:pPr>
              <a:r>
                <a:rPr lang="en-US" altLang="ko-KR" sz="1990" kern="0" dirty="0">
                  <a:solidFill>
                    <a:prstClr val="black"/>
                  </a:solidFill>
                  <a:latin typeface="+mn-ea"/>
                  <a:cs typeface="Consolas" panose="020B0609020204030204" pitchFamily="49" charset="0"/>
                </a:rPr>
                <a:t>9x6=54</a:t>
              </a:r>
            </a:p>
            <a:p>
              <a:pPr>
                <a:defRPr/>
              </a:pPr>
              <a:r>
                <a:rPr lang="en-US" altLang="ko-KR" sz="1990" kern="0" dirty="0">
                  <a:solidFill>
                    <a:prstClr val="black"/>
                  </a:solidFill>
                  <a:latin typeface="+mn-ea"/>
                  <a:cs typeface="Consolas" panose="020B0609020204030204" pitchFamily="49" charset="0"/>
                </a:rPr>
                <a:t>9x7=63</a:t>
              </a:r>
            </a:p>
            <a:p>
              <a:pPr>
                <a:defRPr/>
              </a:pPr>
              <a:r>
                <a:rPr lang="en-US" altLang="ko-KR" sz="1990" kern="0" dirty="0">
                  <a:solidFill>
                    <a:prstClr val="black"/>
                  </a:solidFill>
                  <a:latin typeface="+mn-ea"/>
                  <a:cs typeface="Consolas" panose="020B0609020204030204" pitchFamily="49" charset="0"/>
                </a:rPr>
                <a:t>9x8=72</a:t>
              </a:r>
            </a:p>
            <a:p>
              <a:pPr>
                <a:defRPr/>
              </a:pPr>
              <a:r>
                <a:rPr lang="en-US" altLang="ko-KR" sz="1990" kern="0" dirty="0">
                  <a:solidFill>
                    <a:prstClr val="black"/>
                  </a:solidFill>
                  <a:latin typeface="+mn-ea"/>
                  <a:cs typeface="Consolas" panose="020B0609020204030204" pitchFamily="49" charset="0"/>
                </a:rPr>
                <a:t>9x9=81</a:t>
              </a:r>
              <a:endParaRPr lang="ko-KR" altLang="en-US" sz="1990" kern="0" dirty="0">
                <a:solidFill>
                  <a:prstClr val="black"/>
                </a:solidFill>
                <a:latin typeface="+mn-ea"/>
                <a:cs typeface="Consolas" panose="020B0609020204030204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98534" y="4000091"/>
              <a:ext cx="22052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990" b="1" dirty="0">
                  <a:solidFill>
                    <a:srgbClr val="7D5C2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출력 화면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551193" y="2277580"/>
            <a:ext cx="6603670" cy="1111408"/>
          </a:xfrm>
          <a:prstGeom prst="rect">
            <a:avLst/>
          </a:prstGeom>
          <a:noFill/>
          <a:ln w="6350">
            <a:solidFill>
              <a:schemeClr val="accent2">
                <a:lumMod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ts val="2588"/>
              </a:lnSpc>
              <a:defRPr/>
            </a:pPr>
            <a:r>
              <a:rPr lang="en-US" altLang="ko-KR" sz="1990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dan</a:t>
            </a:r>
            <a:r>
              <a:rPr lang="en-US" altLang="ko-KR" sz="199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 = </a:t>
            </a:r>
            <a:r>
              <a:rPr lang="en-US" altLang="ko-KR" sz="1990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int</a:t>
            </a:r>
            <a:r>
              <a:rPr lang="en-US" altLang="ko-KR" sz="199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(input("</a:t>
            </a:r>
            <a:r>
              <a:rPr lang="ko-KR" altLang="en-US" sz="199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원하는 단은</a:t>
            </a:r>
            <a:r>
              <a:rPr lang="en-US" altLang="ko-KR" sz="199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: "))</a:t>
            </a:r>
          </a:p>
          <a:p>
            <a:pPr>
              <a:lnSpc>
                <a:spcPts val="2588"/>
              </a:lnSpc>
              <a:defRPr/>
            </a:pPr>
            <a:r>
              <a:rPr lang="en-US" altLang="ko-KR" sz="199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for </a:t>
            </a:r>
            <a:r>
              <a:rPr lang="en-US" altLang="ko-KR" sz="1990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i</a:t>
            </a:r>
            <a:r>
              <a:rPr lang="en-US" altLang="ko-KR" sz="199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 in range(1, 10):</a:t>
            </a:r>
          </a:p>
          <a:p>
            <a:pPr>
              <a:lnSpc>
                <a:spcPts val="2588"/>
              </a:lnSpc>
              <a:defRPr/>
            </a:pPr>
            <a:r>
              <a:rPr lang="nl-NL" altLang="ko-KR" sz="199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	print("{}x{}={}".format(dan, i, dan*i))</a:t>
            </a:r>
          </a:p>
        </p:txBody>
      </p:sp>
      <p:sp>
        <p:nvSpPr>
          <p:cNvPr id="5" name="아래쪽 화살표 4"/>
          <p:cNvSpPr/>
          <p:nvPr/>
        </p:nvSpPr>
        <p:spPr>
          <a:xfrm>
            <a:off x="4159344" y="3436838"/>
            <a:ext cx="313517" cy="607757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407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while </a:t>
            </a:r>
            <a:r>
              <a:rPr lang="ko-KR" altLang="en-US" dirty="0"/>
              <a:t>문이 꼭 필요한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사용자가 암호를 입력하고 프로그램에서 암호가 맞는지를 체크한다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68593" y="4426814"/>
            <a:ext cx="6678358" cy="1399332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ko-KR" sz="199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password = ""</a:t>
            </a:r>
          </a:p>
          <a:p>
            <a:pPr>
              <a:defRPr/>
            </a:pPr>
            <a:r>
              <a:rPr lang="en-US" altLang="ko-KR" sz="199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while password != "</a:t>
            </a:r>
            <a:r>
              <a:rPr lang="en-US" altLang="ko-KR" sz="1990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pythonisfun</a:t>
            </a:r>
            <a:r>
              <a:rPr lang="en-US" altLang="ko-KR" sz="199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":</a:t>
            </a:r>
          </a:p>
          <a:p>
            <a:pPr>
              <a:defRPr/>
            </a:pPr>
            <a:r>
              <a:rPr lang="en-US" altLang="ko-KR" sz="199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	password = input("</a:t>
            </a:r>
            <a:r>
              <a:rPr lang="ko-KR" altLang="en-US" sz="199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암호를 입력하시오</a:t>
            </a:r>
            <a:r>
              <a:rPr lang="en-US" altLang="ko-KR" sz="199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: ")</a:t>
            </a:r>
          </a:p>
          <a:p>
            <a:pPr>
              <a:defRPr/>
            </a:pPr>
            <a:r>
              <a:rPr lang="en-US" altLang="ko-KR" sz="199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print("</a:t>
            </a:r>
            <a:r>
              <a:rPr lang="ko-KR" altLang="en-US" sz="199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로그인 성공</a:t>
            </a:r>
            <a:r>
              <a:rPr lang="en-US" altLang="ko-KR" sz="199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")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268594" y="1961150"/>
            <a:ext cx="4125942" cy="2182205"/>
            <a:chOff x="3036149" y="4027148"/>
            <a:chExt cx="4145916" cy="2192769"/>
          </a:xfrm>
        </p:grpSpPr>
        <p:sp>
          <p:nvSpPr>
            <p:cNvPr id="11" name="TextBox 10"/>
            <p:cNvSpPr txBox="1"/>
            <p:nvPr/>
          </p:nvSpPr>
          <p:spPr>
            <a:xfrm>
              <a:off x="3041829" y="4415168"/>
              <a:ext cx="4140236" cy="1804749"/>
            </a:xfrm>
            <a:prstGeom prst="flowChartAlternateProcess">
              <a:avLst/>
            </a:prstGeom>
            <a:solidFill>
              <a:srgbClr val="F5ECDB"/>
            </a:solidFill>
            <a:ln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</a:lstStyle>
            <a:p>
              <a:pPr>
                <a:defRPr/>
              </a:pPr>
              <a:r>
                <a:rPr lang="ko-KR" altLang="en-US" sz="1990" kern="0" dirty="0">
                  <a:solidFill>
                    <a:prstClr val="black"/>
                  </a:solidFill>
                  <a:latin typeface="+mn-ea"/>
                  <a:cs typeface="Consolas" panose="020B0609020204030204" pitchFamily="49" charset="0"/>
                </a:rPr>
                <a:t>암호를 입력하시오</a:t>
              </a:r>
              <a:r>
                <a:rPr lang="en-US" altLang="ko-KR" sz="1990" kern="0" dirty="0">
                  <a:solidFill>
                    <a:prstClr val="black"/>
                  </a:solidFill>
                  <a:latin typeface="+mn-ea"/>
                  <a:cs typeface="Consolas" panose="020B0609020204030204" pitchFamily="49" charset="0"/>
                </a:rPr>
                <a:t>: </a:t>
              </a:r>
              <a:r>
                <a:rPr lang="en-US" altLang="ko-KR" sz="1990" kern="0" dirty="0" err="1">
                  <a:solidFill>
                    <a:prstClr val="black"/>
                  </a:solidFill>
                  <a:latin typeface="+mn-ea"/>
                  <a:cs typeface="Consolas" panose="020B0609020204030204" pitchFamily="49" charset="0"/>
                </a:rPr>
                <a:t>idontknow</a:t>
              </a:r>
              <a:endParaRPr lang="en-US" altLang="ko-KR" sz="1990" kern="0" dirty="0">
                <a:solidFill>
                  <a:prstClr val="black"/>
                </a:solidFill>
                <a:latin typeface="+mn-ea"/>
                <a:cs typeface="Consolas" panose="020B0609020204030204" pitchFamily="49" charset="0"/>
              </a:endParaRPr>
            </a:p>
            <a:p>
              <a:pPr>
                <a:defRPr/>
              </a:pPr>
              <a:r>
                <a:rPr lang="ko-KR" altLang="en-US" sz="1990" kern="0" dirty="0">
                  <a:solidFill>
                    <a:prstClr val="black"/>
                  </a:solidFill>
                  <a:latin typeface="+mn-ea"/>
                  <a:cs typeface="Consolas" panose="020B0609020204030204" pitchFamily="49" charset="0"/>
                </a:rPr>
                <a:t>암호를 입력하시오</a:t>
              </a:r>
              <a:r>
                <a:rPr lang="en-US" altLang="ko-KR" sz="1990" kern="0" dirty="0">
                  <a:solidFill>
                    <a:prstClr val="black"/>
                  </a:solidFill>
                  <a:latin typeface="+mn-ea"/>
                  <a:cs typeface="Consolas" panose="020B0609020204030204" pitchFamily="49" charset="0"/>
                </a:rPr>
                <a:t>: 12345678</a:t>
              </a:r>
            </a:p>
            <a:p>
              <a:pPr>
                <a:defRPr/>
              </a:pPr>
              <a:r>
                <a:rPr lang="ko-KR" altLang="en-US" sz="1990" kern="0" dirty="0">
                  <a:solidFill>
                    <a:prstClr val="black"/>
                  </a:solidFill>
                  <a:latin typeface="+mn-ea"/>
                  <a:cs typeface="Consolas" panose="020B0609020204030204" pitchFamily="49" charset="0"/>
                </a:rPr>
                <a:t>암호를 입력하시오</a:t>
              </a:r>
              <a:r>
                <a:rPr lang="en-US" altLang="ko-KR" sz="1990" kern="0" dirty="0">
                  <a:solidFill>
                    <a:prstClr val="black"/>
                  </a:solidFill>
                  <a:latin typeface="+mn-ea"/>
                  <a:cs typeface="Consolas" panose="020B0609020204030204" pitchFamily="49" charset="0"/>
                </a:rPr>
                <a:t>: password</a:t>
              </a:r>
            </a:p>
            <a:p>
              <a:pPr>
                <a:defRPr/>
              </a:pPr>
              <a:r>
                <a:rPr lang="ko-KR" altLang="en-US" sz="1990" kern="0" dirty="0">
                  <a:solidFill>
                    <a:prstClr val="black"/>
                  </a:solidFill>
                  <a:latin typeface="+mn-ea"/>
                  <a:cs typeface="Consolas" panose="020B0609020204030204" pitchFamily="49" charset="0"/>
                </a:rPr>
                <a:t>암호를 입력하시오</a:t>
              </a:r>
              <a:r>
                <a:rPr lang="en-US" altLang="ko-KR" sz="1990" kern="0" dirty="0">
                  <a:solidFill>
                    <a:prstClr val="black"/>
                  </a:solidFill>
                  <a:latin typeface="+mn-ea"/>
                  <a:cs typeface="Consolas" panose="020B0609020204030204" pitchFamily="49" charset="0"/>
                </a:rPr>
                <a:t>: </a:t>
              </a:r>
              <a:r>
                <a:rPr lang="en-US" altLang="ko-KR" sz="1990" kern="0" dirty="0" err="1">
                  <a:solidFill>
                    <a:prstClr val="black"/>
                  </a:solidFill>
                  <a:latin typeface="+mn-ea"/>
                  <a:cs typeface="Consolas" panose="020B0609020204030204" pitchFamily="49" charset="0"/>
                </a:rPr>
                <a:t>pythonisfun</a:t>
              </a:r>
              <a:endParaRPr lang="en-US" altLang="ko-KR" sz="1990" kern="0" dirty="0">
                <a:solidFill>
                  <a:prstClr val="black"/>
                </a:solidFill>
                <a:latin typeface="+mn-ea"/>
                <a:cs typeface="Consolas" panose="020B0609020204030204" pitchFamily="49" charset="0"/>
              </a:endParaRPr>
            </a:p>
            <a:p>
              <a:pPr>
                <a:defRPr/>
              </a:pPr>
              <a:r>
                <a:rPr lang="ko-KR" altLang="en-US" sz="1990" kern="0" dirty="0">
                  <a:solidFill>
                    <a:prstClr val="black"/>
                  </a:solidFill>
                  <a:latin typeface="+mn-ea"/>
                  <a:cs typeface="Consolas" panose="020B0609020204030204" pitchFamily="49" charset="0"/>
                </a:rPr>
                <a:t>로그인 성공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36149" y="4027148"/>
              <a:ext cx="22052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990" b="1" dirty="0">
                  <a:solidFill>
                    <a:srgbClr val="7D5C21"/>
                  </a:solidFill>
                  <a:latin typeface="+mn-ea"/>
                </a:rPr>
                <a:t>출력 화면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449092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while </a:t>
            </a:r>
            <a:r>
              <a:rPr lang="ko-KR" altLang="en-US" dirty="0"/>
              <a:t>문 프로그램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숫자 맞추기 게임 </a:t>
            </a:r>
          </a:p>
          <a:p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9643" y="1721601"/>
            <a:ext cx="4623334" cy="4467012"/>
            <a:chOff x="1061610" y="1803377"/>
            <a:chExt cx="4645716" cy="4488637"/>
          </a:xfrm>
        </p:grpSpPr>
        <p:sp>
          <p:nvSpPr>
            <p:cNvPr id="5" name="TextBox 4"/>
            <p:cNvSpPr txBox="1"/>
            <p:nvPr/>
          </p:nvSpPr>
          <p:spPr>
            <a:xfrm>
              <a:off x="1061610" y="2198586"/>
              <a:ext cx="4645716" cy="4093428"/>
            </a:xfrm>
            <a:prstGeom prst="rect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ko-KR" sz="1990" kern="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1</a:t>
              </a:r>
              <a:r>
                <a:rPr lang="ko-KR" altLang="en-US" sz="1990" kern="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부터 </a:t>
              </a:r>
              <a:r>
                <a:rPr lang="en-US" altLang="ko-KR" sz="1990" kern="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100 </a:t>
              </a:r>
              <a:r>
                <a:rPr lang="ko-KR" altLang="en-US" sz="1990" kern="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사이의 숫자를 맞추시오</a:t>
              </a:r>
            </a:p>
            <a:p>
              <a:pPr>
                <a:defRPr/>
              </a:pPr>
              <a:r>
                <a:rPr lang="ko-KR" altLang="en-US" sz="1990" kern="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숫자를 입력하시오</a:t>
              </a:r>
              <a:r>
                <a:rPr lang="en-US" altLang="ko-KR" sz="1990" kern="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: 50</a:t>
              </a:r>
            </a:p>
            <a:p>
              <a:pPr>
                <a:defRPr/>
              </a:pPr>
              <a:r>
                <a:rPr lang="ko-KR" altLang="en-US" sz="1990" kern="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낮음</a:t>
              </a:r>
              <a:r>
                <a:rPr lang="en-US" altLang="ko-KR" sz="1990" kern="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!</a:t>
              </a:r>
            </a:p>
            <a:p>
              <a:pPr>
                <a:defRPr/>
              </a:pPr>
              <a:r>
                <a:rPr lang="ko-KR" altLang="en-US" sz="1990" kern="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숫자를 입력하시오</a:t>
              </a:r>
              <a:r>
                <a:rPr lang="en-US" altLang="ko-KR" sz="1990" kern="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: 75</a:t>
              </a:r>
            </a:p>
            <a:p>
              <a:pPr>
                <a:defRPr/>
              </a:pPr>
              <a:r>
                <a:rPr lang="ko-KR" altLang="en-US" sz="1990" kern="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낮음</a:t>
              </a:r>
              <a:r>
                <a:rPr lang="en-US" altLang="ko-KR" sz="1990" kern="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!</a:t>
              </a:r>
            </a:p>
            <a:p>
              <a:pPr>
                <a:defRPr/>
              </a:pPr>
              <a:r>
                <a:rPr lang="ko-KR" altLang="en-US" sz="1990" kern="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숫자를 입력하시오</a:t>
              </a:r>
              <a:r>
                <a:rPr lang="en-US" altLang="ko-KR" sz="1990" kern="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: 82</a:t>
              </a:r>
            </a:p>
            <a:p>
              <a:pPr>
                <a:defRPr/>
              </a:pPr>
              <a:r>
                <a:rPr lang="ko-KR" altLang="en-US" sz="1990" kern="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낮음</a:t>
              </a:r>
              <a:r>
                <a:rPr lang="en-US" altLang="ko-KR" sz="1990" kern="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!</a:t>
              </a:r>
            </a:p>
            <a:p>
              <a:pPr>
                <a:defRPr/>
              </a:pPr>
              <a:r>
                <a:rPr lang="ko-KR" altLang="en-US" sz="1990" kern="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숫자를 입력하시오</a:t>
              </a:r>
              <a:r>
                <a:rPr lang="en-US" altLang="ko-KR" sz="1990" kern="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: 91</a:t>
              </a:r>
            </a:p>
            <a:p>
              <a:pPr>
                <a:defRPr/>
              </a:pPr>
              <a:r>
                <a:rPr lang="ko-KR" altLang="en-US" sz="1990" kern="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높음</a:t>
              </a:r>
              <a:r>
                <a:rPr lang="en-US" altLang="ko-KR" sz="1990" kern="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!</a:t>
              </a:r>
            </a:p>
            <a:p>
              <a:pPr>
                <a:defRPr/>
              </a:pPr>
              <a:r>
                <a:rPr lang="ko-KR" altLang="en-US" sz="1990" kern="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숫자를 입력하시오</a:t>
              </a:r>
              <a:r>
                <a:rPr lang="en-US" altLang="ko-KR" sz="1990" kern="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: 86</a:t>
              </a:r>
            </a:p>
            <a:p>
              <a:pPr>
                <a:defRPr/>
              </a:pPr>
              <a:r>
                <a:rPr lang="ko-KR" altLang="en-US" sz="1990" kern="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낮음</a:t>
              </a:r>
              <a:r>
                <a:rPr lang="en-US" altLang="ko-KR" sz="1990" kern="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!</a:t>
              </a:r>
            </a:p>
            <a:p>
              <a:pPr>
                <a:defRPr/>
              </a:pPr>
              <a:r>
                <a:rPr lang="ko-KR" altLang="en-US" sz="1990" kern="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숫자를 입력하시오</a:t>
              </a:r>
              <a:r>
                <a:rPr lang="en-US" altLang="ko-KR" sz="1990" kern="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: 87</a:t>
              </a:r>
            </a:p>
            <a:p>
              <a:pPr>
                <a:defRPr/>
              </a:pPr>
              <a:r>
                <a:rPr lang="ko-KR" altLang="en-US" sz="1990" kern="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축하합니다</a:t>
              </a:r>
              <a:r>
                <a:rPr lang="en-US" altLang="ko-KR" sz="1990" kern="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61610" y="1803377"/>
              <a:ext cx="22052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990" b="1" dirty="0">
                  <a:solidFill>
                    <a:srgbClr val="7D5C2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출력 화면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639290" y="2114906"/>
            <a:ext cx="6187982" cy="3674980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791" b="1" kern="0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import random</a:t>
            </a: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	</a:t>
            </a:r>
            <a:r>
              <a:rPr lang="en-US" altLang="ko-KR" sz="1791" kern="0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# </a:t>
            </a:r>
            <a:r>
              <a:rPr lang="ko-KR" altLang="en-US" sz="1791" kern="0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임의 수 생성 라이브러리</a:t>
            </a:r>
            <a:endParaRPr lang="en-US" altLang="ko-KR" sz="1791" kern="0" dirty="0">
              <a:solidFill>
                <a:srgbClr val="FF0000"/>
              </a:solidFill>
              <a:latin typeface="Consolas" panose="020B0609020204030204" pitchFamily="49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>
              <a:defRPr/>
            </a:pPr>
            <a:endParaRPr lang="en-US" altLang="ko-KR" sz="1791" kern="0" dirty="0">
              <a:solidFill>
                <a:prstClr val="black"/>
              </a:solidFill>
              <a:latin typeface="Consolas" panose="020B0609020204030204" pitchFamily="49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number = </a:t>
            </a:r>
            <a:r>
              <a:rPr lang="en-US" altLang="ko-KR" sz="1791" b="1" kern="0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random.randint(1, 100)</a:t>
            </a:r>
            <a:r>
              <a:rPr lang="en-US" altLang="ko-KR" sz="1791" b="1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 </a:t>
            </a:r>
            <a:r>
              <a:rPr lang="en-US" altLang="ko-KR" sz="1791" kern="0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# 87 </a:t>
            </a:r>
            <a:r>
              <a:rPr lang="ko-KR" altLang="en-US" sz="1791" kern="0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생성 가정</a:t>
            </a:r>
            <a:endParaRPr lang="en-US" altLang="ko-KR" sz="1791" kern="0" dirty="0">
              <a:solidFill>
                <a:srgbClr val="FF0000"/>
              </a:solidFill>
              <a:latin typeface="Consolas" panose="020B0609020204030204" pitchFamily="49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print("1</a:t>
            </a:r>
            <a:r>
              <a:rPr lang="ko-KR" altLang="en-US" sz="1791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부터 </a:t>
            </a: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100 </a:t>
            </a:r>
            <a:r>
              <a:rPr lang="ko-KR" altLang="en-US" sz="1791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사이의 숫자를 </a:t>
            </a:r>
            <a:r>
              <a:rPr lang="ko-KR" altLang="en-US" sz="1791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맞추시오</a:t>
            </a: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")</a:t>
            </a:r>
          </a:p>
          <a:p>
            <a:pPr>
              <a:defRPr/>
            </a:pP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while True:</a:t>
            </a:r>
          </a:p>
          <a:p>
            <a:pPr>
              <a:defRPr/>
            </a:pP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   guess = </a:t>
            </a:r>
            <a:r>
              <a:rPr lang="en-US" altLang="ko-KR" sz="1791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int</a:t>
            </a: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(input("</a:t>
            </a:r>
            <a:r>
              <a:rPr lang="ko-KR" altLang="en-US" sz="1791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숫자를 입력하시오</a:t>
            </a: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: "))</a:t>
            </a:r>
          </a:p>
          <a:p>
            <a:pPr>
              <a:defRPr/>
            </a:pP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	if guess &lt; number:</a:t>
            </a:r>
          </a:p>
          <a:p>
            <a:pPr>
              <a:defRPr/>
            </a:pP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       print("</a:t>
            </a:r>
            <a:r>
              <a:rPr lang="ko-KR" altLang="en-US" sz="1791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낮음</a:t>
            </a: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!")</a:t>
            </a:r>
          </a:p>
          <a:p>
            <a:pPr>
              <a:defRPr/>
            </a:pP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   </a:t>
            </a:r>
            <a:r>
              <a:rPr lang="en-US" altLang="ko-KR" sz="1791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elif</a:t>
            </a: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guess &gt; number:</a:t>
            </a:r>
          </a:p>
          <a:p>
            <a:pPr>
              <a:defRPr/>
            </a:pP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       print("</a:t>
            </a:r>
            <a:r>
              <a:rPr lang="ko-KR" altLang="en-US" sz="1791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높음</a:t>
            </a: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!")</a:t>
            </a:r>
          </a:p>
          <a:p>
            <a:pPr>
              <a:defRPr/>
            </a:pP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   else:</a:t>
            </a:r>
          </a:p>
          <a:p>
            <a:pPr>
              <a:defRPr/>
            </a:pP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       break</a:t>
            </a:r>
          </a:p>
          <a:p>
            <a:pPr>
              <a:defRPr/>
            </a:pP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print("</a:t>
            </a:r>
            <a:r>
              <a:rPr lang="ko-KR" altLang="en-US" sz="1791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축하합니다</a:t>
            </a:r>
            <a:r>
              <a:rPr lang="en-US" altLang="ko-KR" sz="1791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.")</a:t>
            </a:r>
          </a:p>
        </p:txBody>
      </p:sp>
    </p:spTree>
    <p:extLst>
      <p:ext uri="{BB962C8B-B14F-4D97-AF65-F5344CB8AC3E}">
        <p14:creationId xmlns:p14="http://schemas.microsoft.com/office/powerpoint/2010/main" val="857551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슬라이싱의</a:t>
            </a:r>
            <a:r>
              <a:rPr lang="ko-KR" altLang="en-US" dirty="0"/>
              <a:t> 필요성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전화번호를 포함한 문자열에서 뒤의 </a:t>
            </a:r>
            <a:r>
              <a:rPr lang="en-US" altLang="ko-KR" dirty="0"/>
              <a:t>4</a:t>
            </a:r>
            <a:r>
              <a:rPr lang="ko-KR" altLang="en-US" dirty="0"/>
              <a:t>자리 번호만 추출하려면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전화번호에서</a:t>
            </a:r>
            <a:r>
              <a:rPr lang="en-US" altLang="ko-KR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/>
              <a:t>뒤의 </a:t>
            </a:r>
            <a:r>
              <a:rPr lang="en-US" altLang="ko-KR" dirty="0"/>
              <a:t>4</a:t>
            </a:r>
            <a:r>
              <a:rPr lang="ko-KR" altLang="en-US" dirty="0"/>
              <a:t>자리 번호만 </a:t>
            </a:r>
            <a:r>
              <a:rPr lang="ko-KR" altLang="en-US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한번에 추출할 수 없을까</a:t>
            </a:r>
            <a:r>
              <a:rPr lang="en-US" altLang="ko-KR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 </a:t>
            </a:r>
            <a:r>
              <a:rPr lang="en-US" altLang="ko-KR" kern="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b="1" kern="0" dirty="0" err="1">
                <a:solidFill>
                  <a:srgbClr val="C00000"/>
                </a:solidFill>
                <a:latin typeface="+mn-ea"/>
                <a:ea typeface="+mn-ea"/>
                <a:sym typeface="Wingdings" panose="05000000000000000000" pitchFamily="2" charset="2"/>
              </a:rPr>
              <a:t>슬라이싱</a:t>
            </a:r>
            <a:r>
              <a:rPr lang="en-US" altLang="ko-KR" b="1" kern="0" dirty="0">
                <a:solidFill>
                  <a:srgbClr val="C00000"/>
                </a:solidFill>
                <a:latin typeface="+mn-ea"/>
                <a:ea typeface="+mn-ea"/>
                <a:sym typeface="Wingdings" panose="05000000000000000000" pitchFamily="2" charset="2"/>
              </a:rPr>
              <a:t>(slicing)</a:t>
            </a:r>
            <a:endParaRPr lang="ko-KR" altLang="en-US" kern="0" dirty="0">
              <a:solidFill>
                <a:srgbClr val="C00000"/>
              </a:solidFill>
              <a:latin typeface="+mn-ea"/>
              <a:ea typeface="+mn-ea"/>
            </a:endParaRPr>
          </a:p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87191" y="1780990"/>
            <a:ext cx="9947992" cy="160061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PhoneNum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 = "010-1234-5678"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#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PhoneNum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[9]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부터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PhoneNum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[12]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가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"5678"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Last4Num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PhoneNum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[9] +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PhoneNum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[10] +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PhoneNum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[11] +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PhoneNum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[12]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print(Last4Num)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5678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87191" y="4340350"/>
            <a:ext cx="9947992" cy="160061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PhoneNum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 = "010-1234-5678"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#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PhoneNum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[9]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부터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PhoneNum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[12]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가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"5678"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Last4Num = </a:t>
            </a:r>
            <a:r>
              <a:rPr lang="en-US" altLang="ko-KR" dirty="0" err="1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PhoneNum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[9:13]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print(Last4Num)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5678</a:t>
            </a:r>
          </a:p>
        </p:txBody>
      </p:sp>
    </p:spTree>
    <p:extLst>
      <p:ext uri="{BB962C8B-B14F-4D97-AF65-F5344CB8AC3E}">
        <p14:creationId xmlns:p14="http://schemas.microsoft.com/office/powerpoint/2010/main" val="423975514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로또번호</a:t>
            </a:r>
            <a:r>
              <a:rPr lang="ko-KR" altLang="en-US" dirty="0"/>
              <a:t> 자동생성 프로그램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ko-KR" sz="3185" dirty="0"/>
              <a:t> </a:t>
            </a:r>
            <a:r>
              <a:rPr lang="ko-KR" altLang="en-US" dirty="0"/>
              <a:t>로또 번호 생성 프로그램을 작성하라</a:t>
            </a:r>
            <a:r>
              <a:rPr lang="en-US" altLang="ko-KR" dirty="0"/>
              <a:t>.</a:t>
            </a:r>
          </a:p>
          <a:p>
            <a:pPr lvl="1">
              <a:lnSpc>
                <a:spcPct val="140000"/>
              </a:lnSpc>
            </a:pPr>
            <a:r>
              <a:rPr lang="ko-KR" altLang="en-US" dirty="0"/>
              <a:t>각 번호는 </a:t>
            </a:r>
            <a:r>
              <a:rPr lang="en-US" altLang="ko-KR" dirty="0"/>
              <a:t>1~45 </a:t>
            </a:r>
            <a:r>
              <a:rPr lang="ko-KR" altLang="en-US" dirty="0"/>
              <a:t>사이의 </a:t>
            </a:r>
            <a:r>
              <a:rPr lang="ko-KR" altLang="en-US" dirty="0">
                <a:solidFill>
                  <a:srgbClr val="FF0000"/>
                </a:solidFill>
              </a:rPr>
              <a:t>서로 다른 </a:t>
            </a:r>
            <a:r>
              <a:rPr lang="en-US" altLang="ko-KR" dirty="0"/>
              <a:t>6</a:t>
            </a:r>
            <a:r>
              <a:rPr lang="ko-KR" altLang="en-US" dirty="0"/>
              <a:t>개의 번호로 구성되어야 한다</a:t>
            </a:r>
            <a:r>
              <a:rPr lang="en-US" altLang="ko-KR" dirty="0"/>
              <a:t>.</a:t>
            </a:r>
          </a:p>
          <a:p>
            <a:pPr lvl="1">
              <a:lnSpc>
                <a:spcPct val="140000"/>
              </a:lnSpc>
            </a:pPr>
            <a:r>
              <a:rPr lang="ko-KR" altLang="en-US" dirty="0"/>
              <a:t>총 </a:t>
            </a:r>
            <a:r>
              <a:rPr lang="ko-KR" altLang="en-US" dirty="0" err="1"/>
              <a:t>로또번호</a:t>
            </a:r>
            <a:r>
              <a:rPr lang="ko-KR" altLang="en-US" dirty="0"/>
              <a:t> 개수 중 사용자가 원하는 숫자들을 </a:t>
            </a:r>
            <a:r>
              <a:rPr lang="ko-KR" altLang="en-US" dirty="0" err="1"/>
              <a:t>입력받아</a:t>
            </a:r>
            <a:r>
              <a:rPr lang="ko-KR" altLang="en-US" dirty="0"/>
              <a:t> 고정번호로 하고 나머지는 </a:t>
            </a:r>
            <a:r>
              <a:rPr lang="en-US" altLang="ko-KR" dirty="0">
                <a:solidFill>
                  <a:srgbClr val="FF0000"/>
                </a:solidFill>
              </a:rPr>
              <a:t>random </a:t>
            </a:r>
            <a:r>
              <a:rPr lang="ko-KR" altLang="en-US" dirty="0">
                <a:solidFill>
                  <a:srgbClr val="FF0000"/>
                </a:solidFill>
              </a:rPr>
              <a:t>모듈</a:t>
            </a:r>
            <a:r>
              <a:rPr lang="ko-KR" altLang="en-US" dirty="0"/>
              <a:t>을 이용하여 임의번호를 생성한다</a:t>
            </a:r>
            <a:r>
              <a:rPr lang="en-US" altLang="ko-KR" dirty="0"/>
              <a:t>. </a:t>
            </a:r>
            <a:r>
              <a:rPr lang="ko-KR" altLang="en-US" dirty="0"/>
              <a:t>사용자는 공백문자로 구분되어 </a:t>
            </a:r>
            <a:r>
              <a:rPr lang="en-US" altLang="ko-KR" dirty="0"/>
              <a:t>1~45 </a:t>
            </a:r>
            <a:r>
              <a:rPr lang="ko-KR" altLang="en-US" dirty="0"/>
              <a:t>사이의 번호를 최대 </a:t>
            </a:r>
            <a:r>
              <a:rPr lang="en-US" altLang="ko-KR" dirty="0"/>
              <a:t>6</a:t>
            </a:r>
            <a:r>
              <a:rPr lang="ko-KR" altLang="en-US" dirty="0"/>
              <a:t>개까지 입력하는 것으로 가정한다</a:t>
            </a:r>
            <a:r>
              <a:rPr lang="en-US" altLang="ko-KR" dirty="0"/>
              <a:t>.</a:t>
            </a:r>
          </a:p>
          <a:p>
            <a:pPr lvl="1">
              <a:lnSpc>
                <a:spcPct val="140000"/>
              </a:lnSpc>
            </a:pPr>
            <a:r>
              <a:rPr lang="ko-KR" altLang="en-US" dirty="0"/>
              <a:t>생성된 </a:t>
            </a:r>
            <a:r>
              <a:rPr lang="ko-KR" altLang="en-US" dirty="0" err="1"/>
              <a:t>로또번호는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작은 수부터 정렬</a:t>
            </a:r>
            <a:r>
              <a:rPr lang="ko-KR" altLang="en-US" dirty="0"/>
              <a:t>하여 출력한다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58319" y="4869160"/>
            <a:ext cx="525658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 Numbers: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17 6</a:t>
            </a: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Lotto Numbers: [6, 14, 17, 20, 24, 38]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2A75D25-1E9C-9E46-856C-7498DB51AE12}"/>
              </a:ext>
            </a:extLst>
          </p:cNvPr>
          <p:cNvGrpSpPr/>
          <p:nvPr/>
        </p:nvGrpSpPr>
        <p:grpSpPr>
          <a:xfrm>
            <a:off x="2480293" y="4912638"/>
            <a:ext cx="704100" cy="484879"/>
            <a:chOff x="900280" y="3578251"/>
            <a:chExt cx="943343" cy="649635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39A6960-AB29-254D-A27F-78AAA1857F26}"/>
                </a:ext>
              </a:extLst>
            </p:cNvPr>
            <p:cNvCxnSpPr/>
            <p:nvPr/>
          </p:nvCxnSpPr>
          <p:spPr>
            <a:xfrm>
              <a:off x="1648692" y="3857644"/>
              <a:ext cx="1949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690E0E9E-60D4-4E41-A35E-F22FD61B2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7442" t="45027" r="45969" b="34393"/>
            <a:stretch/>
          </p:blipFill>
          <p:spPr>
            <a:xfrm>
              <a:off x="984141" y="3578251"/>
              <a:ext cx="698218" cy="64963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3146EB-5B89-AE49-88D6-946361104286}"/>
                </a:ext>
              </a:extLst>
            </p:cNvPr>
            <p:cNvSpPr txBox="1"/>
            <p:nvPr/>
          </p:nvSpPr>
          <p:spPr>
            <a:xfrm>
              <a:off x="900280" y="3722944"/>
              <a:ext cx="865945" cy="309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900" dirty="0">
                  <a:solidFill>
                    <a:schemeClr val="bg1"/>
                  </a:solidFill>
                </a:rPr>
                <a:t>실행결과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927874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로또번호</a:t>
            </a:r>
            <a:r>
              <a:rPr lang="ko-KR" altLang="en-US" dirty="0"/>
              <a:t> 자동생성 프로그램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2A217-109F-4384-91FC-424E089AA2AE}"/>
              </a:ext>
            </a:extLst>
          </p:cNvPr>
          <p:cNvSpPr txBox="1"/>
          <p:nvPr/>
        </p:nvSpPr>
        <p:spPr>
          <a:xfrm>
            <a:off x="725033" y="1729070"/>
            <a:ext cx="6294926" cy="3399861"/>
          </a:xfrm>
          <a:prstGeom prst="rect">
            <a:avLst/>
          </a:prstGeom>
          <a:solidFill>
            <a:schemeClr val="bg1"/>
          </a:solidFill>
          <a:ln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344" kern="0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import random</a:t>
            </a:r>
          </a:p>
          <a:p>
            <a:pPr>
              <a:defRPr/>
            </a:pPr>
            <a:endParaRPr lang="en-US" altLang="ko-KR" sz="1344" kern="0" dirty="0">
              <a:solidFill>
                <a:prstClr val="black"/>
              </a:solidFill>
              <a:latin typeface="Consolas" panose="020B0609020204030204" pitchFamily="49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ko-KR" sz="1344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lottoNums</a:t>
            </a: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= []</a:t>
            </a:r>
          </a:p>
          <a:p>
            <a:pPr>
              <a:defRPr/>
            </a:pPr>
            <a:r>
              <a:rPr lang="en-US" altLang="ko-KR" sz="1344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userNums</a:t>
            </a: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= input("User Numbers: ").split()  </a:t>
            </a:r>
            <a:r>
              <a:rPr lang="en-US" altLang="ko-KR" sz="1344" kern="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# 6</a:t>
            </a:r>
            <a:r>
              <a:rPr lang="ko-KR" altLang="en-US" sz="1344" kern="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개 이하의 번호 입력</a:t>
            </a:r>
          </a:p>
          <a:p>
            <a:pPr>
              <a:defRPr/>
            </a:pP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for </a:t>
            </a:r>
            <a:r>
              <a:rPr lang="en-US" altLang="ko-KR" sz="1344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uNum</a:t>
            </a: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in </a:t>
            </a:r>
            <a:r>
              <a:rPr lang="en-US" altLang="ko-KR" sz="1344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userNums</a:t>
            </a: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:</a:t>
            </a:r>
          </a:p>
          <a:p>
            <a:pPr>
              <a:defRPr/>
            </a:pP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	</a:t>
            </a:r>
            <a:r>
              <a:rPr lang="en-US" altLang="ko-KR" sz="1344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iNum</a:t>
            </a: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= int(</a:t>
            </a:r>
            <a:r>
              <a:rPr lang="en-US" altLang="ko-KR" sz="1344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uNum</a:t>
            </a: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>
              <a:defRPr/>
            </a:pP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	if </a:t>
            </a:r>
            <a:r>
              <a:rPr lang="en-US" altLang="ko-KR" sz="1344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iNum</a:t>
            </a: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not in </a:t>
            </a:r>
            <a:r>
              <a:rPr lang="en-US" altLang="ko-KR" sz="1344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lottoNums</a:t>
            </a: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:</a:t>
            </a:r>
          </a:p>
          <a:p>
            <a:pPr>
              <a:defRPr/>
            </a:pP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		</a:t>
            </a:r>
            <a:r>
              <a:rPr lang="en-US" altLang="ko-KR" sz="1344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lottoNums.append</a:t>
            </a: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1344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iNum</a:t>
            </a: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>
              <a:defRPr/>
            </a:pPr>
            <a:endParaRPr lang="en-US" altLang="ko-KR" sz="1344" kern="0" dirty="0">
              <a:solidFill>
                <a:prstClr val="black"/>
              </a:solidFill>
              <a:latin typeface="Consolas" panose="020B0609020204030204" pitchFamily="49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while </a:t>
            </a:r>
            <a:r>
              <a:rPr lang="en-US" altLang="ko-KR" sz="1344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len</a:t>
            </a: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1344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lottoNums</a:t>
            </a: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) &lt; 6:</a:t>
            </a:r>
          </a:p>
          <a:p>
            <a:pPr>
              <a:defRPr/>
            </a:pP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	</a:t>
            </a:r>
            <a:r>
              <a:rPr lang="en-US" altLang="ko-KR" sz="1344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newNum</a:t>
            </a: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= </a:t>
            </a:r>
            <a:r>
              <a:rPr lang="en-US" altLang="ko-KR" sz="1344" kern="0" dirty="0" err="1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random.randint</a:t>
            </a:r>
            <a:r>
              <a:rPr lang="en-US" altLang="ko-KR" sz="1344" kern="0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(1,45)</a:t>
            </a:r>
          </a:p>
          <a:p>
            <a:pPr>
              <a:defRPr/>
            </a:pP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	if </a:t>
            </a:r>
            <a:r>
              <a:rPr lang="en-US" altLang="ko-KR" sz="1344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newNum</a:t>
            </a: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not in </a:t>
            </a:r>
            <a:r>
              <a:rPr lang="en-US" altLang="ko-KR" sz="1344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lottoNums</a:t>
            </a: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:</a:t>
            </a:r>
          </a:p>
          <a:p>
            <a:pPr>
              <a:defRPr/>
            </a:pP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		</a:t>
            </a:r>
            <a:r>
              <a:rPr lang="en-US" altLang="ko-KR" sz="1344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lottoNums.append</a:t>
            </a: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1344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newNum</a:t>
            </a: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>
              <a:defRPr/>
            </a:pPr>
            <a:endParaRPr lang="en-US" altLang="ko-KR" sz="1344" kern="0" dirty="0">
              <a:solidFill>
                <a:prstClr val="black"/>
              </a:solidFill>
              <a:latin typeface="Consolas" panose="020B0609020204030204" pitchFamily="49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ko-KR" sz="1344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lottoNums.sort</a:t>
            </a: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()</a:t>
            </a:r>
          </a:p>
          <a:p>
            <a:pPr>
              <a:defRPr/>
            </a:pP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print("Lotto Numbers: {}".format(</a:t>
            </a:r>
            <a:r>
              <a:rPr lang="en-US" altLang="ko-KR" sz="1344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lottoNums</a:t>
            </a: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17023-0725-4CB6-8D99-025BCC9E2F89}"/>
              </a:ext>
            </a:extLst>
          </p:cNvPr>
          <p:cNvSpPr txBox="1"/>
          <p:nvPr/>
        </p:nvSpPr>
        <p:spPr>
          <a:xfrm>
            <a:off x="5255007" y="3009515"/>
            <a:ext cx="6294926" cy="2986364"/>
          </a:xfrm>
          <a:prstGeom prst="rect">
            <a:avLst/>
          </a:prstGeom>
          <a:solidFill>
            <a:schemeClr val="bg1"/>
          </a:solidFill>
          <a:ln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344" kern="0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import random</a:t>
            </a:r>
          </a:p>
          <a:p>
            <a:pPr>
              <a:defRPr/>
            </a:pPr>
            <a:endParaRPr lang="en-US" altLang="ko-KR" sz="1344" kern="0" dirty="0">
              <a:solidFill>
                <a:prstClr val="black"/>
              </a:solidFill>
              <a:latin typeface="Consolas" panose="020B0609020204030204" pitchFamily="49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ko-KR" sz="1344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lottoNums</a:t>
            </a: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= </a:t>
            </a:r>
            <a:r>
              <a:rPr lang="en-US" altLang="ko-KR" sz="1344" kern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set()</a:t>
            </a:r>
          </a:p>
          <a:p>
            <a:pPr>
              <a:defRPr/>
            </a:pPr>
            <a:r>
              <a:rPr lang="en-US" altLang="ko-KR" sz="1344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userNums</a:t>
            </a: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= input("User Numbers: ").split()  </a:t>
            </a:r>
            <a:r>
              <a:rPr lang="en-US" altLang="ko-KR" sz="1344" kern="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# 6</a:t>
            </a:r>
            <a:r>
              <a:rPr lang="ko-KR" altLang="en-US" sz="1344" kern="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개 이하의 번호 입력</a:t>
            </a:r>
          </a:p>
          <a:p>
            <a:pPr>
              <a:defRPr/>
            </a:pP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for </a:t>
            </a:r>
            <a:r>
              <a:rPr lang="en-US" altLang="ko-KR" sz="1344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uNum</a:t>
            </a: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in </a:t>
            </a:r>
            <a:r>
              <a:rPr lang="en-US" altLang="ko-KR" sz="1344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userNums</a:t>
            </a: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:</a:t>
            </a:r>
          </a:p>
          <a:p>
            <a:pPr>
              <a:defRPr/>
            </a:pP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	</a:t>
            </a:r>
            <a:r>
              <a:rPr lang="en-US" altLang="ko-KR" sz="1344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iNum</a:t>
            </a: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= int(</a:t>
            </a:r>
            <a:r>
              <a:rPr lang="en-US" altLang="ko-KR" sz="1344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uNum</a:t>
            </a: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>
              <a:defRPr/>
            </a:pP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	</a:t>
            </a:r>
            <a:r>
              <a:rPr lang="en-US" altLang="ko-KR" sz="1344" kern="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lottoNums.add</a:t>
            </a:r>
            <a:r>
              <a:rPr lang="en-US" altLang="ko-KR" sz="1344" kern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1344" kern="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iNum</a:t>
            </a:r>
            <a:r>
              <a:rPr lang="en-US" altLang="ko-KR" sz="1344" kern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>
              <a:defRPr/>
            </a:pPr>
            <a:endParaRPr lang="en-US" altLang="ko-KR" sz="1344" kern="0" dirty="0">
              <a:solidFill>
                <a:prstClr val="black"/>
              </a:solidFill>
              <a:latin typeface="Consolas" panose="020B0609020204030204" pitchFamily="49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while </a:t>
            </a:r>
            <a:r>
              <a:rPr lang="en-US" altLang="ko-KR" sz="1344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len</a:t>
            </a: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1344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lottoNums</a:t>
            </a: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) &lt; 6:</a:t>
            </a:r>
          </a:p>
          <a:p>
            <a:pPr>
              <a:defRPr/>
            </a:pP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	</a:t>
            </a:r>
            <a:r>
              <a:rPr lang="en-US" altLang="ko-KR" sz="1344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newNum</a:t>
            </a: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= </a:t>
            </a:r>
            <a:r>
              <a:rPr lang="en-US" altLang="ko-KR" sz="1344" kern="0" dirty="0" err="1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random.randint</a:t>
            </a:r>
            <a:r>
              <a:rPr lang="en-US" altLang="ko-KR" sz="1344" kern="0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(1,45)</a:t>
            </a:r>
          </a:p>
          <a:p>
            <a:pPr>
              <a:defRPr/>
            </a:pP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	</a:t>
            </a:r>
            <a:r>
              <a:rPr lang="en-US" altLang="ko-KR" sz="1344" kern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344" kern="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lottoNums.add</a:t>
            </a:r>
            <a:r>
              <a:rPr lang="en-US" altLang="ko-KR" sz="1344" kern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1344" kern="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newNum</a:t>
            </a:r>
            <a:r>
              <a:rPr lang="en-US" altLang="ko-KR" sz="1344" kern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>
              <a:defRPr/>
            </a:pPr>
            <a:endParaRPr lang="en-US" altLang="ko-KR" sz="1344" kern="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ko-KR" sz="1344" kern="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lottoNumList</a:t>
            </a:r>
            <a:r>
              <a:rPr lang="en-US" altLang="ko-KR" sz="1344" kern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= sorted(</a:t>
            </a:r>
            <a:r>
              <a:rPr lang="en-US" altLang="ko-KR" sz="1344" kern="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lottoNums</a:t>
            </a:r>
            <a:r>
              <a:rPr lang="en-US" altLang="ko-KR" sz="1344" kern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>
              <a:defRPr/>
            </a:pP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print("Lotto Numbers: {}".format(</a:t>
            </a:r>
            <a:r>
              <a:rPr lang="en-US" altLang="ko-KR" sz="1344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lottoNumList</a:t>
            </a:r>
            <a:r>
              <a:rPr lang="en-US" altLang="ko-KR" sz="1344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4856A9-E02F-4D69-B9A8-4B2B704A53EA}"/>
              </a:ext>
            </a:extLst>
          </p:cNvPr>
          <p:cNvSpPr txBox="1"/>
          <p:nvPr/>
        </p:nvSpPr>
        <p:spPr>
          <a:xfrm>
            <a:off x="725033" y="1290512"/>
            <a:ext cx="1641863" cy="367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91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List </a:t>
            </a:r>
            <a:r>
              <a:rPr lang="ko-KR" altLang="en-US" sz="1791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구조 사용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0B342-42E8-461A-9950-266A8E199AFC}"/>
              </a:ext>
            </a:extLst>
          </p:cNvPr>
          <p:cNvSpPr txBox="1"/>
          <p:nvPr/>
        </p:nvSpPr>
        <p:spPr>
          <a:xfrm>
            <a:off x="9908070" y="2495173"/>
            <a:ext cx="1608362" cy="367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91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Set </a:t>
            </a:r>
            <a:r>
              <a:rPr lang="ko-KR" altLang="en-US" sz="1791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구조 사용</a:t>
            </a:r>
          </a:p>
        </p:txBody>
      </p:sp>
    </p:spTree>
    <p:extLst>
      <p:ext uri="{BB962C8B-B14F-4D97-AF65-F5344CB8AC3E}">
        <p14:creationId xmlns:p14="http://schemas.microsoft.com/office/powerpoint/2010/main" val="294033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다양한 리스트 생성 돌아보기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1663" y="2064008"/>
            <a:ext cx="11094936" cy="3336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list1 = list(x for x in range(5))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list1 = [x for x in range(5)]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print(list1)     	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list1 = [0, 1, 2, 3, 4]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# x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ko-KR" altLang="en-US" dirty="0">
                <a:solidFill>
                  <a:srgbClr val="FF0000"/>
                </a:solidFill>
              </a:rPr>
              <a:t>부터 </a:t>
            </a:r>
            <a:r>
              <a:rPr lang="en-US" altLang="ko-KR" dirty="0">
                <a:solidFill>
                  <a:srgbClr val="FF0000"/>
                </a:solidFill>
              </a:rPr>
              <a:t>9</a:t>
            </a:r>
            <a:r>
              <a:rPr lang="ko-KR" altLang="en-US" dirty="0">
                <a:solidFill>
                  <a:srgbClr val="FF0000"/>
                </a:solidFill>
              </a:rPr>
              <a:t>까지 반복하면서 </a:t>
            </a:r>
            <a:r>
              <a:rPr lang="en-US" altLang="ko-KR" dirty="0">
                <a:solidFill>
                  <a:srgbClr val="FF0000"/>
                </a:solidFill>
              </a:rPr>
              <a:t>5</a:t>
            </a:r>
            <a:r>
              <a:rPr lang="ko-KR" altLang="en-US" dirty="0">
                <a:solidFill>
                  <a:srgbClr val="FF0000"/>
                </a:solidFill>
              </a:rPr>
              <a:t>보다 큰 </a:t>
            </a:r>
            <a:r>
              <a:rPr lang="en-US" altLang="ko-KR" dirty="0">
                <a:solidFill>
                  <a:srgbClr val="FF0000"/>
                </a:solidFill>
              </a:rPr>
              <a:t>x </a:t>
            </a:r>
            <a:r>
              <a:rPr lang="ko-KR" altLang="en-US" dirty="0">
                <a:solidFill>
                  <a:srgbClr val="FF0000"/>
                </a:solidFill>
              </a:rPr>
              <a:t>값을 제곱한 값들로 구성되는 리스트</a:t>
            </a:r>
            <a:r>
              <a:rPr lang="en-US" altLang="ko-KR" dirty="0">
                <a:solidFill>
                  <a:srgbClr val="FF0000"/>
                </a:solidFill>
              </a:rPr>
              <a:t>(list2)</a:t>
            </a:r>
            <a:r>
              <a:rPr lang="ko-KR" altLang="en-US" dirty="0">
                <a:solidFill>
                  <a:srgbClr val="FF0000"/>
                </a:solidFill>
              </a:rPr>
              <a:t>를 생성한다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list2 = list(</a:t>
            </a:r>
            <a:r>
              <a:rPr lang="en-US" altLang="ko-KR" dirty="0">
                <a:solidFill>
                  <a:srgbClr val="7030A0"/>
                </a:solidFill>
              </a:rPr>
              <a:t>x*x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B0F0"/>
                </a:solidFill>
              </a:rPr>
              <a:t>for x in range(10)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00B050"/>
                </a:solidFill>
              </a:rPr>
              <a:t>if x &gt; 5</a:t>
            </a:r>
            <a:r>
              <a:rPr lang="en-US" altLang="ko-KR" dirty="0"/>
              <a:t>)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list2 = [x*x for x in range(10) if x &gt; 5]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print(list2)     	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list2 = [36, 49, 64, 81]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list3 = [x for x in list2 if x &lt; 50]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list3 = list(x for x in list2 if x &lt; 50)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print(list3)     	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list3 = [36, 49]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2FD7DA-FC68-459F-B1ED-8485115C8C05}"/>
              </a:ext>
            </a:extLst>
          </p:cNvPr>
          <p:cNvSpPr txBox="1"/>
          <p:nvPr/>
        </p:nvSpPr>
        <p:spPr>
          <a:xfrm>
            <a:off x="590830" y="1533178"/>
            <a:ext cx="3744441" cy="36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91" b="1" dirty="0">
                <a:solidFill>
                  <a:srgbClr val="FF0000"/>
                </a:solidFill>
              </a:rPr>
              <a:t>리스트 내포 </a:t>
            </a:r>
            <a:r>
              <a:rPr lang="en-US" altLang="ko-KR" sz="1791" b="1" dirty="0">
                <a:solidFill>
                  <a:srgbClr val="FF0000"/>
                </a:solidFill>
              </a:rPr>
              <a:t>(List Comprehension)</a:t>
            </a:r>
            <a:endParaRPr lang="ko-KR" altLang="en-US" sz="1791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B9527D-6135-4C14-AD10-094F3A7E9C61}"/>
              </a:ext>
            </a:extLst>
          </p:cNvPr>
          <p:cNvSpPr txBox="1"/>
          <p:nvPr/>
        </p:nvSpPr>
        <p:spPr>
          <a:xfrm>
            <a:off x="6930726" y="3097614"/>
            <a:ext cx="2952328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600" kern="0" dirty="0"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list2 = []</a:t>
            </a:r>
          </a:p>
          <a:p>
            <a:pPr>
              <a:defRPr/>
            </a:pPr>
            <a:r>
              <a:rPr lang="en-US" altLang="ko-KR" sz="1600" kern="0" dirty="0">
                <a:solidFill>
                  <a:srgbClr val="00B0F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for x in range(10)</a:t>
            </a:r>
            <a:r>
              <a:rPr lang="en-US" altLang="ko-KR" sz="160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:</a:t>
            </a:r>
          </a:p>
          <a:p>
            <a:pPr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   </a:t>
            </a:r>
            <a:r>
              <a:rPr lang="en-US" altLang="ko-KR" sz="1600" b="1" kern="0" dirty="0">
                <a:solidFill>
                  <a:srgbClr val="00B05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if x &gt; 5</a:t>
            </a:r>
            <a:r>
              <a:rPr lang="en-US" altLang="ko-KR" sz="160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:</a:t>
            </a:r>
          </a:p>
          <a:p>
            <a:pPr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	list2.append(</a:t>
            </a:r>
            <a:r>
              <a:rPr lang="en-US" altLang="ko-KR" sz="1600" kern="0" dirty="0">
                <a:solidFill>
                  <a:srgbClr val="7030A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x*x</a:t>
            </a:r>
            <a:r>
              <a:rPr lang="en-US" altLang="ko-KR" sz="160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17326C2-4F6C-46F7-9917-726047C4E50A}"/>
              </a:ext>
            </a:extLst>
          </p:cNvPr>
          <p:cNvSpPr/>
          <p:nvPr/>
        </p:nvSpPr>
        <p:spPr>
          <a:xfrm flipH="1">
            <a:off x="5797647" y="3640579"/>
            <a:ext cx="1133079" cy="2880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42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71" rIns="0" bIns="0" rtlCol="0" anchor="ctr">
            <a:spAutoFit/>
          </a:bodyPr>
          <a:lstStyle/>
          <a:p>
            <a:pPr marL="12639">
              <a:spcBef>
                <a:spcPts val="104"/>
              </a:spcBef>
            </a:pPr>
            <a:r>
              <a:rPr dirty="0"/>
              <a:t>로또번호 자동생성</a:t>
            </a:r>
            <a:r>
              <a:rPr spc="-104" dirty="0"/>
              <a:t> </a:t>
            </a:r>
            <a:r>
              <a:rPr dirty="0"/>
              <a:t>프로그램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42811" y="1064762"/>
            <a:ext cx="8310886" cy="14667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33971" rIns="0" bIns="0" rtlCol="0" anchor="ctr">
            <a:spAutoFit/>
          </a:bodyPr>
          <a:lstStyle/>
          <a:p>
            <a:pPr marL="85725">
              <a:lnSpc>
                <a:spcPct val="120000"/>
              </a:lnSpc>
              <a:spcBef>
                <a:spcPts val="1055"/>
              </a:spcBef>
            </a:pPr>
            <a:r>
              <a:rPr spc="-10" dirty="0">
                <a:latin typeface="Consolas"/>
                <a:cs typeface="Consolas"/>
              </a:rPr>
              <a:t>&gt;&gt;&gt; import random</a:t>
            </a:r>
            <a:r>
              <a:rPr lang="en-US" spc="-10" dirty="0">
                <a:latin typeface="Consolas"/>
                <a:cs typeface="Consolas"/>
              </a:rPr>
              <a:t>	</a:t>
            </a:r>
            <a:r>
              <a:rPr lang="en-US" altLang="ko-KR" b="1" dirty="0">
                <a:solidFill>
                  <a:srgbClr val="FF0000"/>
                </a:solidFill>
                <a:latin typeface="맑은 고딕"/>
                <a:cs typeface="맑은 고딕"/>
              </a:rPr>
              <a:t># 1</a:t>
            </a:r>
            <a:r>
              <a:rPr lang="ko-KR" altLang="en-US" b="1" dirty="0">
                <a:solidFill>
                  <a:srgbClr val="FF0000"/>
                </a:solidFill>
                <a:latin typeface="맑은 고딕"/>
                <a:cs typeface="맑은 고딕"/>
              </a:rPr>
              <a:t>줄 </a:t>
            </a:r>
            <a:r>
              <a:rPr lang="ko-KR" altLang="en-US" b="1" dirty="0" err="1">
                <a:solidFill>
                  <a:srgbClr val="FF0000"/>
                </a:solidFill>
                <a:latin typeface="맑은 고딕"/>
                <a:cs typeface="맑은 고딕"/>
              </a:rPr>
              <a:t>로또번호</a:t>
            </a:r>
            <a:r>
              <a:rPr lang="ko-KR" altLang="en-US" b="1" spc="-80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맑은 고딕"/>
                <a:cs typeface="맑은 고딕"/>
              </a:rPr>
              <a:t>생성</a:t>
            </a:r>
            <a:endParaRPr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85725" marR="5056">
              <a:lnSpc>
                <a:spcPct val="120000"/>
              </a:lnSpc>
            </a:pPr>
            <a:r>
              <a:rPr spc="-10" dirty="0">
                <a:latin typeface="Consolas"/>
                <a:cs typeface="Consolas"/>
              </a:rPr>
              <a:t>&gt;&gt;&gt; </a:t>
            </a:r>
            <a:r>
              <a:rPr spc="-10" dirty="0">
                <a:solidFill>
                  <a:srgbClr val="FF0000"/>
                </a:solidFill>
                <a:latin typeface="Consolas"/>
                <a:cs typeface="Consolas"/>
              </a:rPr>
              <a:t>random.sample</a:t>
            </a:r>
            <a:r>
              <a:rPr spc="-10" dirty="0">
                <a:latin typeface="Consolas"/>
                <a:cs typeface="Consolas"/>
              </a:rPr>
              <a:t>(range(1,46),6)  </a:t>
            </a:r>
            <a:r>
              <a:rPr spc="-10" dirty="0">
                <a:solidFill>
                  <a:srgbClr val="4471C4"/>
                </a:solidFill>
                <a:latin typeface="Consolas"/>
                <a:cs typeface="Consolas"/>
              </a:rPr>
              <a:t>[31, 23, </a:t>
            </a:r>
            <a:r>
              <a:rPr spc="-5" dirty="0">
                <a:solidFill>
                  <a:srgbClr val="4471C4"/>
                </a:solidFill>
                <a:latin typeface="Consolas"/>
                <a:cs typeface="Consolas"/>
              </a:rPr>
              <a:t>5, </a:t>
            </a:r>
            <a:r>
              <a:rPr spc="-10" dirty="0">
                <a:solidFill>
                  <a:srgbClr val="4471C4"/>
                </a:solidFill>
                <a:latin typeface="Consolas"/>
                <a:cs typeface="Consolas"/>
              </a:rPr>
              <a:t>13, 21, 12]</a:t>
            </a:r>
            <a:endParaRPr lang="en-US" spc="-10" dirty="0">
              <a:solidFill>
                <a:srgbClr val="4471C4"/>
              </a:solidFill>
              <a:latin typeface="Consolas"/>
              <a:cs typeface="Consolas"/>
            </a:endParaRPr>
          </a:p>
          <a:p>
            <a:pPr marL="85725" marR="5056">
              <a:lnSpc>
                <a:spcPct val="120000"/>
              </a:lnSpc>
              <a:spcBef>
                <a:spcPts val="100"/>
              </a:spcBef>
            </a:pPr>
            <a:r>
              <a:rPr lang="en-US" altLang="ko-KR" spc="-10" dirty="0">
                <a:latin typeface="Consolas"/>
                <a:cs typeface="Consolas"/>
              </a:rPr>
              <a:t>&gt;&gt;&gt; sorted(</a:t>
            </a:r>
            <a:r>
              <a:rPr lang="en-US" altLang="ko-KR" spc="-10" dirty="0" err="1">
                <a:latin typeface="Consolas"/>
                <a:cs typeface="Consolas"/>
              </a:rPr>
              <a:t>random.sample</a:t>
            </a:r>
            <a:r>
              <a:rPr lang="en-US" altLang="ko-KR" spc="-10" dirty="0">
                <a:latin typeface="Consolas"/>
                <a:cs typeface="Consolas"/>
              </a:rPr>
              <a:t>(range(1,46),6))  </a:t>
            </a:r>
            <a:r>
              <a:rPr lang="en-US" altLang="ko-KR" spc="-10" dirty="0">
                <a:solidFill>
                  <a:srgbClr val="4471C4"/>
                </a:solidFill>
                <a:latin typeface="Consolas"/>
                <a:cs typeface="Consolas"/>
              </a:rPr>
              <a:t>[6, </a:t>
            </a:r>
            <a:r>
              <a:rPr lang="en-US" altLang="ko-KR" spc="-5" dirty="0">
                <a:solidFill>
                  <a:srgbClr val="4471C4"/>
                </a:solidFill>
                <a:latin typeface="Consolas"/>
                <a:cs typeface="Consolas"/>
              </a:rPr>
              <a:t>9, </a:t>
            </a:r>
            <a:r>
              <a:rPr lang="en-US" altLang="ko-KR" spc="-10" dirty="0">
                <a:solidFill>
                  <a:srgbClr val="4471C4"/>
                </a:solidFill>
                <a:latin typeface="Consolas"/>
                <a:cs typeface="Consolas"/>
              </a:rPr>
              <a:t>14, 33, 34,</a:t>
            </a:r>
            <a:r>
              <a:rPr lang="en-US" altLang="ko-KR" spc="-15" dirty="0">
                <a:solidFill>
                  <a:srgbClr val="4471C4"/>
                </a:solidFill>
                <a:latin typeface="Consolas"/>
                <a:cs typeface="Consolas"/>
              </a:rPr>
              <a:t> </a:t>
            </a:r>
            <a:r>
              <a:rPr lang="en-US" altLang="ko-KR" spc="-10" dirty="0">
                <a:solidFill>
                  <a:srgbClr val="4471C4"/>
                </a:solidFill>
                <a:latin typeface="Consolas"/>
                <a:cs typeface="Consolas"/>
              </a:rPr>
              <a:t>35]</a:t>
            </a:r>
          </a:p>
          <a:p>
            <a:pPr marL="85725" marR="5056">
              <a:lnSpc>
                <a:spcPct val="120000"/>
              </a:lnSpc>
              <a:spcBef>
                <a:spcPts val="100"/>
              </a:spcBef>
            </a:pPr>
            <a:endParaRPr lang="en-US" altLang="ko-KR" dirty="0">
              <a:latin typeface="Consolas"/>
              <a:cs typeface="Consolas"/>
            </a:endParaRPr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4ABC3001-6470-4DA3-AC3F-B5D482D9D765}"/>
              </a:ext>
            </a:extLst>
          </p:cNvPr>
          <p:cNvSpPr txBox="1">
            <a:spLocks/>
          </p:cNvSpPr>
          <p:nvPr/>
        </p:nvSpPr>
        <p:spPr>
          <a:xfrm>
            <a:off x="738039" y="2635810"/>
            <a:ext cx="8670927" cy="37793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35560" rIns="0" bIns="0" rtlCol="0">
            <a:sp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SzPct val="125000"/>
              <a:buFontTx/>
              <a:buBlip>
                <a:blip r:embed="rId2"/>
              </a:buBlip>
              <a:defRPr sz="24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Wingdings" panose="05000000000000000000" pitchFamily="2" charset="2"/>
              <a:buChar char="u"/>
              <a:defRPr sz="2000" b="1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59C1C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43434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92075">
              <a:lnSpc>
                <a:spcPct val="120000"/>
              </a:lnSpc>
              <a:spcBef>
                <a:spcPts val="280"/>
              </a:spcBef>
              <a:buNone/>
            </a:pPr>
            <a:r>
              <a:rPr lang="en-US" sz="1800" b="0" dirty="0">
                <a:latin typeface="Consolas" panose="020B0609020204030204" pitchFamily="49" charset="0"/>
              </a:rPr>
              <a:t>import</a:t>
            </a:r>
            <a:r>
              <a:rPr lang="en-US" sz="1800" b="0" spc="5" dirty="0">
                <a:latin typeface="Consolas" panose="020B0609020204030204" pitchFamily="49" charset="0"/>
              </a:rPr>
              <a:t> </a:t>
            </a:r>
            <a:r>
              <a:rPr lang="en-US" sz="1800" b="0" dirty="0">
                <a:latin typeface="Consolas" panose="020B0609020204030204" pitchFamily="49" charset="0"/>
              </a:rPr>
              <a:t>random</a:t>
            </a:r>
          </a:p>
          <a:p>
            <a:pPr marL="0" indent="92075">
              <a:lnSpc>
                <a:spcPct val="120000"/>
              </a:lnSpc>
              <a:buNone/>
              <a:tabLst>
                <a:tab pos="4422140" algn="l"/>
              </a:tabLst>
            </a:pPr>
            <a:r>
              <a:rPr lang="en-US" sz="1800" b="0" spc="-5" dirty="0" err="1">
                <a:latin typeface="Consolas" panose="020B0609020204030204" pitchFamily="49" charset="0"/>
              </a:rPr>
              <a:t>userNums</a:t>
            </a:r>
            <a:r>
              <a:rPr lang="en-US" sz="1800" b="0" spc="-5" dirty="0">
                <a:latin typeface="Consolas" panose="020B0609020204030204" pitchFamily="49" charset="0"/>
              </a:rPr>
              <a:t> </a:t>
            </a:r>
            <a:r>
              <a:rPr lang="en-US" sz="1800" b="0" dirty="0">
                <a:latin typeface="Consolas" panose="020B0609020204030204" pitchFamily="49" charset="0"/>
              </a:rPr>
              <a:t>= input("User</a:t>
            </a:r>
            <a:r>
              <a:rPr lang="en-US" sz="1800" b="0" spc="155" dirty="0">
                <a:latin typeface="Consolas" panose="020B0609020204030204" pitchFamily="49" charset="0"/>
              </a:rPr>
              <a:t> </a:t>
            </a:r>
            <a:r>
              <a:rPr lang="en-US" sz="1800" b="0" spc="-5" dirty="0">
                <a:latin typeface="Consolas" panose="020B0609020204030204" pitchFamily="49" charset="0"/>
              </a:rPr>
              <a:t>Numbers:</a:t>
            </a:r>
            <a:r>
              <a:rPr lang="en-US" sz="1800" b="0" spc="75" dirty="0">
                <a:latin typeface="Consolas" panose="020B0609020204030204" pitchFamily="49" charset="0"/>
              </a:rPr>
              <a:t> </a:t>
            </a:r>
            <a:r>
              <a:rPr lang="en-US" sz="1800" b="0" spc="-5" dirty="0">
                <a:latin typeface="Consolas" panose="020B0609020204030204" pitchFamily="49" charset="0"/>
              </a:rPr>
              <a:t>").split()	</a:t>
            </a:r>
          </a:p>
          <a:p>
            <a:pPr marL="0" indent="92075">
              <a:lnSpc>
                <a:spcPct val="120000"/>
              </a:lnSpc>
              <a:buNone/>
              <a:tabLst>
                <a:tab pos="4422140" algn="l"/>
              </a:tabLst>
            </a:pPr>
            <a:r>
              <a:rPr lang="en-US" sz="1800" b="0" dirty="0" err="1">
                <a:solidFill>
                  <a:srgbClr val="4471C4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lottoNums</a:t>
            </a:r>
            <a:r>
              <a:rPr lang="en-US" sz="1800" b="0" dirty="0">
                <a:solidFill>
                  <a:srgbClr val="4471C4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= list(</a:t>
            </a:r>
            <a:r>
              <a:rPr lang="en-US" sz="1800" b="0" dirty="0">
                <a:solidFill>
                  <a:srgbClr val="FF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set(int(n) </a:t>
            </a:r>
            <a:r>
              <a:rPr lang="en-US" sz="1800" b="0" spc="5" dirty="0">
                <a:solidFill>
                  <a:srgbClr val="FF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for </a:t>
            </a:r>
            <a:r>
              <a:rPr lang="en-US" sz="1800" b="0" dirty="0">
                <a:solidFill>
                  <a:srgbClr val="FF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n in</a:t>
            </a:r>
            <a:r>
              <a:rPr lang="en-US" sz="1800" b="0" spc="50" dirty="0">
                <a:solidFill>
                  <a:srgbClr val="FF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FF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userNums</a:t>
            </a:r>
            <a:r>
              <a:rPr lang="en-US" sz="1800" b="0" dirty="0">
                <a:solidFill>
                  <a:srgbClr val="FF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)</a:t>
            </a:r>
            <a:r>
              <a:rPr lang="en-US" sz="1800" b="0" dirty="0">
                <a:solidFill>
                  <a:srgbClr val="4471C4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)</a:t>
            </a:r>
          </a:p>
          <a:p>
            <a:pPr marL="0" marR="372745" indent="92075">
              <a:lnSpc>
                <a:spcPct val="120000"/>
              </a:lnSpc>
              <a:buNone/>
            </a:pPr>
            <a:r>
              <a:rPr lang="en-US" sz="1800" b="0" dirty="0" err="1">
                <a:solidFill>
                  <a:srgbClr val="EC7C30"/>
                </a:solidFill>
                <a:latin typeface="Consolas" panose="020B0609020204030204" pitchFamily="49" charset="0"/>
              </a:rPr>
              <a:t>moreRange</a:t>
            </a:r>
            <a:r>
              <a:rPr lang="en-US" sz="1800" b="0" dirty="0">
                <a:solidFill>
                  <a:srgbClr val="EC7C30"/>
                </a:solidFill>
                <a:latin typeface="Consolas" panose="020B0609020204030204" pitchFamily="49" charset="0"/>
              </a:rPr>
              <a:t> = [n for n </a:t>
            </a:r>
            <a:r>
              <a:rPr lang="en-US" sz="1800" b="0" spc="5" dirty="0">
                <a:solidFill>
                  <a:srgbClr val="EC7C30"/>
                </a:solidFill>
                <a:latin typeface="Consolas" panose="020B0609020204030204" pitchFamily="49" charset="0"/>
              </a:rPr>
              <a:t>in </a:t>
            </a:r>
            <a:r>
              <a:rPr lang="en-US" sz="1800" b="0" dirty="0">
                <a:solidFill>
                  <a:srgbClr val="EC7C30"/>
                </a:solidFill>
                <a:latin typeface="Consolas" panose="020B0609020204030204" pitchFamily="49" charset="0"/>
              </a:rPr>
              <a:t>list(range(1,46)) if not n </a:t>
            </a:r>
            <a:r>
              <a:rPr lang="en-US" sz="1800" b="0" spc="5" dirty="0">
                <a:solidFill>
                  <a:srgbClr val="EC7C30"/>
                </a:solidFill>
                <a:latin typeface="Consolas" panose="020B0609020204030204" pitchFamily="49" charset="0"/>
              </a:rPr>
              <a:t>in </a:t>
            </a:r>
            <a:r>
              <a:rPr lang="en-US" sz="1800" b="0" dirty="0" err="1">
                <a:solidFill>
                  <a:srgbClr val="EC7C30"/>
                </a:solidFill>
                <a:latin typeface="Consolas" panose="020B0609020204030204" pitchFamily="49" charset="0"/>
              </a:rPr>
              <a:t>lottoNums</a:t>
            </a:r>
            <a:r>
              <a:rPr lang="en-US" sz="1800" b="0" dirty="0">
                <a:solidFill>
                  <a:srgbClr val="EC7C30"/>
                </a:solidFill>
                <a:latin typeface="Consolas" panose="020B0609020204030204" pitchFamily="49" charset="0"/>
              </a:rPr>
              <a:t>]</a:t>
            </a:r>
          </a:p>
          <a:p>
            <a:pPr marL="0" marR="372745" indent="92075">
              <a:lnSpc>
                <a:spcPct val="120000"/>
              </a:lnSpc>
              <a:buNone/>
            </a:pPr>
            <a:r>
              <a:rPr lang="en-US" sz="1800" b="0" dirty="0" err="1">
                <a:solidFill>
                  <a:srgbClr val="EC7C3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moreNums</a:t>
            </a:r>
            <a:r>
              <a:rPr lang="en-US" sz="1800" b="0" dirty="0">
                <a:solidFill>
                  <a:srgbClr val="EC7C3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= </a:t>
            </a:r>
            <a:r>
              <a:rPr lang="en-US" sz="1800" b="0" dirty="0" err="1">
                <a:solidFill>
                  <a:srgbClr val="FF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random.sample</a:t>
            </a:r>
            <a:r>
              <a:rPr lang="en-US" sz="1800" b="0" dirty="0">
                <a:solidFill>
                  <a:srgbClr val="FF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FF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moreRange</a:t>
            </a:r>
            <a:r>
              <a:rPr lang="en-US" sz="1800" b="0" dirty="0">
                <a:solidFill>
                  <a:srgbClr val="FF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, 6 - </a:t>
            </a:r>
            <a:r>
              <a:rPr lang="en-US" sz="1800" b="0" dirty="0" err="1">
                <a:solidFill>
                  <a:srgbClr val="FF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len</a:t>
            </a:r>
            <a:r>
              <a:rPr lang="en-US" sz="1800" b="0" dirty="0">
                <a:solidFill>
                  <a:srgbClr val="FF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FF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lottoNums</a:t>
            </a:r>
            <a:r>
              <a:rPr lang="en-US" sz="1800" b="0" dirty="0">
                <a:solidFill>
                  <a:srgbClr val="FF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))</a:t>
            </a:r>
          </a:p>
          <a:p>
            <a:pPr marL="0" marR="372745" indent="92075">
              <a:lnSpc>
                <a:spcPct val="120000"/>
              </a:lnSpc>
              <a:buNone/>
            </a:pPr>
            <a:r>
              <a:rPr lang="en-US" sz="1800" b="0" dirty="0" err="1">
                <a:solidFill>
                  <a:srgbClr val="EC7C3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lottoNums.extend</a:t>
            </a:r>
            <a:r>
              <a:rPr lang="en-US" sz="1800" b="0" dirty="0">
                <a:solidFill>
                  <a:srgbClr val="EC7C3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EC7C3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moreNums</a:t>
            </a:r>
            <a:r>
              <a:rPr lang="en-US" sz="1800" b="0" dirty="0">
                <a:solidFill>
                  <a:srgbClr val="EC7C3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)</a:t>
            </a:r>
          </a:p>
          <a:p>
            <a:pPr marL="0" marR="372745" indent="92075">
              <a:lnSpc>
                <a:spcPct val="120000"/>
              </a:lnSpc>
              <a:buNone/>
            </a:pPr>
            <a:endParaRPr lang="en-US" sz="1800" b="0" dirty="0">
              <a:solidFill>
                <a:srgbClr val="EC7C30"/>
              </a:solidFill>
              <a:latin typeface="Consolas" panose="020B0609020204030204" pitchFamily="49" charset="0"/>
            </a:endParaRPr>
          </a:p>
          <a:p>
            <a:pPr marL="0" indent="92075">
              <a:lnSpc>
                <a:spcPct val="120000"/>
              </a:lnSpc>
              <a:spcBef>
                <a:spcPts val="5"/>
              </a:spcBef>
              <a:buNone/>
            </a:pPr>
            <a:r>
              <a:rPr lang="en-US" sz="1800" b="0" spc="5" dirty="0" err="1">
                <a:latin typeface="Consolas" panose="020B0609020204030204" pitchFamily="49" charset="0"/>
              </a:rPr>
              <a:t>lottoNums.sort</a:t>
            </a:r>
            <a:r>
              <a:rPr lang="en-US" sz="1800" b="0" spc="5" dirty="0">
                <a:latin typeface="Consolas" panose="020B0609020204030204" pitchFamily="49" charset="0"/>
              </a:rPr>
              <a:t>()  </a:t>
            </a:r>
            <a:r>
              <a:rPr lang="en-US" sz="1800" b="0" spc="5" dirty="0">
                <a:highlight>
                  <a:srgbClr val="FFFF00"/>
                </a:highlight>
                <a:latin typeface="Consolas" panose="020B0609020204030204" pitchFamily="49" charset="0"/>
              </a:rPr>
              <a:t># (</a:t>
            </a:r>
            <a:r>
              <a:rPr lang="ko-KR" altLang="en-US" sz="1800" b="0" spc="5" dirty="0">
                <a:highlight>
                  <a:srgbClr val="FFFF00"/>
                </a:highlight>
                <a:latin typeface="Consolas" panose="020B0609020204030204" pitchFamily="49" charset="0"/>
              </a:rPr>
              <a:t>비교</a:t>
            </a:r>
            <a:r>
              <a:rPr lang="en-US" altLang="ko-KR" sz="1800" b="0" spc="5" dirty="0"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altLang="ko-KR" sz="1800" b="0" spc="5" dirty="0" err="1">
                <a:highlight>
                  <a:srgbClr val="FFFF00"/>
                </a:highlight>
                <a:latin typeface="Consolas" panose="020B0609020204030204" pitchFamily="49" charset="0"/>
              </a:rPr>
              <a:t>lottoNums</a:t>
            </a:r>
            <a:r>
              <a:rPr lang="en-US" altLang="ko-KR" sz="1800" b="0" spc="5" dirty="0">
                <a:highlight>
                  <a:srgbClr val="FFFF00"/>
                </a:highlight>
                <a:latin typeface="Consolas" panose="020B0609020204030204" pitchFamily="49" charset="0"/>
              </a:rPr>
              <a:t> = sorted(</a:t>
            </a:r>
            <a:r>
              <a:rPr lang="en-US" altLang="ko-KR" sz="1800" b="0" spc="5" dirty="0" err="1">
                <a:highlight>
                  <a:srgbClr val="FFFF00"/>
                </a:highlight>
                <a:latin typeface="Consolas" panose="020B0609020204030204" pitchFamily="49" charset="0"/>
              </a:rPr>
              <a:t>lottoNums</a:t>
            </a:r>
            <a:r>
              <a:rPr lang="en-US" altLang="ko-KR" sz="1800" b="0" spc="5" dirty="0"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endParaRPr lang="en-US" sz="1800" b="0" spc="5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92075">
              <a:lnSpc>
                <a:spcPct val="120000"/>
              </a:lnSpc>
              <a:buNone/>
            </a:pPr>
            <a:r>
              <a:rPr lang="en-US" sz="1800" b="0" dirty="0">
                <a:latin typeface="Consolas" panose="020B0609020204030204" pitchFamily="49" charset="0"/>
              </a:rPr>
              <a:t>print("Lotto Numbers:</a:t>
            </a:r>
            <a:r>
              <a:rPr lang="en-US" sz="1800" b="0" spc="20" dirty="0">
                <a:latin typeface="Consolas" panose="020B0609020204030204" pitchFamily="49" charset="0"/>
              </a:rPr>
              <a:t> </a:t>
            </a:r>
            <a:r>
              <a:rPr lang="en-US" sz="1800" b="0" dirty="0">
                <a:latin typeface="Consolas" panose="020B0609020204030204" pitchFamily="49" charset="0"/>
              </a:rPr>
              <a:t>{}".format(</a:t>
            </a:r>
            <a:r>
              <a:rPr lang="en-US" sz="1800" b="0" dirty="0" err="1">
                <a:latin typeface="Consolas" panose="020B0609020204030204" pitchFamily="49" charset="0"/>
              </a:rPr>
              <a:t>lottoNums</a:t>
            </a:r>
            <a:r>
              <a:rPr lang="en-US" sz="1800" b="0" dirty="0">
                <a:latin typeface="Consolas" panose="020B0609020204030204" pitchFamily="49" charset="0"/>
              </a:rPr>
              <a:t>))</a:t>
            </a:r>
          </a:p>
          <a:p>
            <a:pPr marL="0" indent="92075">
              <a:lnSpc>
                <a:spcPct val="120000"/>
              </a:lnSpc>
              <a:buNone/>
            </a:pPr>
            <a:endParaRPr lang="en-US" sz="1800" b="0" dirty="0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27781-D85D-4EB3-A15D-87E0F9E9D151}"/>
              </a:ext>
            </a:extLst>
          </p:cNvPr>
          <p:cNvSpPr txBox="1"/>
          <p:nvPr/>
        </p:nvSpPr>
        <p:spPr>
          <a:xfrm>
            <a:off x="7866831" y="2752056"/>
            <a:ext cx="3650067" cy="1077218"/>
          </a:xfrm>
          <a:prstGeom prst="rect">
            <a:avLst/>
          </a:prstGeom>
          <a:solidFill>
            <a:srgbClr val="66FF66"/>
          </a:solidFill>
          <a:ln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for </a:t>
            </a:r>
            <a:r>
              <a:rPr lang="en-US" altLang="ko-KR" sz="1600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uNum</a:t>
            </a:r>
            <a:r>
              <a:rPr lang="en-US" altLang="ko-KR" sz="160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in </a:t>
            </a:r>
            <a:r>
              <a:rPr lang="en-US" altLang="ko-KR" sz="1600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userNums</a:t>
            </a:r>
            <a:r>
              <a:rPr lang="en-US" altLang="ko-KR" sz="160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:</a:t>
            </a:r>
          </a:p>
          <a:p>
            <a:pPr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   </a:t>
            </a:r>
            <a:r>
              <a:rPr lang="en-US" altLang="ko-KR" sz="1600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iNum</a:t>
            </a:r>
            <a:r>
              <a:rPr lang="en-US" altLang="ko-KR" sz="160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= int(</a:t>
            </a:r>
            <a:r>
              <a:rPr lang="en-US" altLang="ko-KR" sz="1600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uNum</a:t>
            </a:r>
            <a:r>
              <a:rPr lang="en-US" altLang="ko-KR" sz="160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   if </a:t>
            </a:r>
            <a:r>
              <a:rPr lang="en-US" altLang="ko-KR" sz="1600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iNum</a:t>
            </a:r>
            <a:r>
              <a:rPr lang="en-US" altLang="ko-KR" sz="160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not in </a:t>
            </a:r>
            <a:r>
              <a:rPr lang="en-US" altLang="ko-KR" sz="1600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lottoNums</a:t>
            </a:r>
            <a:r>
              <a:rPr lang="en-US" altLang="ko-KR" sz="160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:</a:t>
            </a:r>
          </a:p>
          <a:p>
            <a:pPr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	</a:t>
            </a:r>
            <a:r>
              <a:rPr lang="en-US" altLang="ko-KR" sz="1600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lottoNums.append</a:t>
            </a:r>
            <a:r>
              <a:rPr lang="en-US" altLang="ko-KR" sz="160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1600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iNum</a:t>
            </a:r>
            <a:r>
              <a:rPr lang="en-US" altLang="ko-KR" sz="160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3714FB2-C884-4108-86B1-8CCE8FE259F2}"/>
              </a:ext>
            </a:extLst>
          </p:cNvPr>
          <p:cNvSpPr/>
          <p:nvPr/>
        </p:nvSpPr>
        <p:spPr>
          <a:xfrm flipH="1">
            <a:off x="6805759" y="3467691"/>
            <a:ext cx="1133079" cy="288032"/>
          </a:xfrm>
          <a:prstGeom prst="rightArrow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444D9A-C3B2-493C-9662-D5669F068AB9}"/>
              </a:ext>
            </a:extLst>
          </p:cNvPr>
          <p:cNvSpPr txBox="1"/>
          <p:nvPr/>
        </p:nvSpPr>
        <p:spPr>
          <a:xfrm>
            <a:off x="7866831" y="4215614"/>
            <a:ext cx="4010107" cy="1077218"/>
          </a:xfrm>
          <a:prstGeom prst="rect">
            <a:avLst/>
          </a:prstGeom>
          <a:solidFill>
            <a:srgbClr val="66FFFF"/>
          </a:solidFill>
          <a:ln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while </a:t>
            </a:r>
            <a:r>
              <a:rPr lang="en-US" altLang="ko-KR" sz="1600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len</a:t>
            </a:r>
            <a:r>
              <a:rPr lang="en-US" altLang="ko-KR" sz="160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1600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lottoNums</a:t>
            </a:r>
            <a:r>
              <a:rPr lang="en-US" altLang="ko-KR" sz="160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) &lt; 6:</a:t>
            </a:r>
          </a:p>
          <a:p>
            <a:pPr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   </a:t>
            </a:r>
            <a:r>
              <a:rPr lang="en-US" altLang="ko-KR" sz="1600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newNum</a:t>
            </a:r>
            <a:r>
              <a:rPr lang="en-US" altLang="ko-KR" sz="160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= </a:t>
            </a:r>
            <a:r>
              <a:rPr lang="en-US" altLang="ko-KR" sz="1600" kern="0" dirty="0" err="1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random.randint</a:t>
            </a:r>
            <a:r>
              <a:rPr lang="en-US" altLang="ko-KR" sz="1600" kern="0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(1,45)</a:t>
            </a:r>
          </a:p>
          <a:p>
            <a:pPr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   if </a:t>
            </a:r>
            <a:r>
              <a:rPr lang="en-US" altLang="ko-KR" sz="1600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newNum</a:t>
            </a:r>
            <a:r>
              <a:rPr lang="en-US" altLang="ko-KR" sz="160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not in </a:t>
            </a:r>
            <a:r>
              <a:rPr lang="en-US" altLang="ko-KR" sz="1600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lottoNums</a:t>
            </a:r>
            <a:r>
              <a:rPr lang="en-US" altLang="ko-KR" sz="160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:</a:t>
            </a:r>
          </a:p>
          <a:p>
            <a:pPr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	</a:t>
            </a:r>
            <a:r>
              <a:rPr lang="en-US" altLang="ko-KR" sz="1600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lottoNums.append</a:t>
            </a:r>
            <a:r>
              <a:rPr lang="en-US" altLang="ko-KR" sz="160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1600" kern="0" dirty="0" err="1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newNum</a:t>
            </a:r>
            <a:r>
              <a:rPr lang="en-US" altLang="ko-KR" sz="1600" kern="0" dirty="0">
                <a:solidFill>
                  <a:prstClr val="black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E294BE5-3F4A-42F1-9B64-6F56603AC6CA}"/>
              </a:ext>
            </a:extLst>
          </p:cNvPr>
          <p:cNvSpPr/>
          <p:nvPr/>
        </p:nvSpPr>
        <p:spPr>
          <a:xfrm flipH="1">
            <a:off x="4194423" y="4587604"/>
            <a:ext cx="3885330" cy="288032"/>
          </a:xfrm>
          <a:prstGeom prst="rightArrow">
            <a:avLst/>
          </a:prstGeom>
          <a:solidFill>
            <a:srgbClr val="66FFFF"/>
          </a:solidFill>
          <a:ln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943EDFE5-2641-4A94-9EFC-AEC827C8F7BF}"/>
              </a:ext>
            </a:extLst>
          </p:cNvPr>
          <p:cNvSpPr/>
          <p:nvPr/>
        </p:nvSpPr>
        <p:spPr>
          <a:xfrm flipH="1">
            <a:off x="4194423" y="4581128"/>
            <a:ext cx="3672408" cy="288032"/>
          </a:xfrm>
          <a:prstGeom prst="rightArrow">
            <a:avLst/>
          </a:prstGeom>
          <a:solidFill>
            <a:srgbClr val="66FFFF"/>
          </a:solidFill>
          <a:ln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2CC9A-0277-AC2C-C42D-4F5735697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22" y="2700687"/>
            <a:ext cx="10660616" cy="1232384"/>
          </a:xfrm>
        </p:spPr>
        <p:txBody>
          <a:bodyPr/>
          <a:lstStyle/>
          <a:p>
            <a:r>
              <a:rPr lang="ko-KR" altLang="en-US" dirty="0"/>
              <a:t>프로그래밍 실습</a:t>
            </a:r>
          </a:p>
        </p:txBody>
      </p:sp>
    </p:spTree>
    <p:extLst>
      <p:ext uri="{BB962C8B-B14F-4D97-AF65-F5344CB8AC3E}">
        <p14:creationId xmlns:p14="http://schemas.microsoft.com/office/powerpoint/2010/main" val="245214800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 </a:t>
            </a:r>
            <a:r>
              <a:rPr lang="ko-KR" altLang="en-US" dirty="0"/>
              <a:t>영문 월 이름 출력하기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사용자로부터 숫자 월을 입력 받아 그것에 대한 영문 이름을 출력하는 코드를 작성 </a:t>
            </a:r>
            <a:r>
              <a:rPr lang="ko-KR" altLang="en-US" dirty="0" err="1"/>
              <a:t>하시오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영문이름의 월</a:t>
            </a:r>
            <a:r>
              <a:rPr lang="en-US" altLang="ko-KR" dirty="0"/>
              <a:t>:1</a:t>
            </a:r>
            <a:r>
              <a:rPr lang="ko-KR" altLang="en-US" dirty="0"/>
              <a:t>월부터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January, February, March, April, May, June, July, August, September, October, November, December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조건문</a:t>
            </a:r>
            <a:r>
              <a:rPr lang="en-US" altLang="ko-KR" dirty="0">
                <a:solidFill>
                  <a:srgbClr val="FF0000"/>
                </a:solidFill>
              </a:rPr>
              <a:t>(if), </a:t>
            </a:r>
            <a:r>
              <a:rPr lang="ko-KR" altLang="en-US" dirty="0">
                <a:solidFill>
                  <a:srgbClr val="FF0000"/>
                </a:solidFill>
              </a:rPr>
              <a:t>시간 관련 라이브러리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사용 금지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FB71B1-F7BD-462C-866E-5EABBBF66C04}"/>
              </a:ext>
            </a:extLst>
          </p:cNvPr>
          <p:cNvSpPr txBox="1"/>
          <p:nvPr/>
        </p:nvSpPr>
        <p:spPr>
          <a:xfrm>
            <a:off x="1170087" y="4581128"/>
            <a:ext cx="4182783" cy="90891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  <a:spcAft>
                <a:spcPts val="450"/>
              </a:spcAft>
              <a:defRPr/>
            </a:pPr>
            <a:r>
              <a:rPr lang="ko-KR" alt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월을 입력하세요</a:t>
            </a: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sz="1600" kern="0" dirty="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12</a:t>
            </a:r>
          </a:p>
          <a:p>
            <a:pPr>
              <a:lnSpc>
                <a:spcPct val="150000"/>
              </a:lnSpc>
              <a:spcAft>
                <a:spcPts val="450"/>
              </a:spcAft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12</a:t>
            </a:r>
            <a:r>
              <a:rPr lang="ko-KR" alt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월은 </a:t>
            </a: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December</a:t>
            </a:r>
            <a:r>
              <a:rPr lang="ko-KR" altLang="en-US" sz="1600" kern="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입니다</a:t>
            </a: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971D96-309B-4E81-A81F-D6B3444B8926}"/>
              </a:ext>
            </a:extLst>
          </p:cNvPr>
          <p:cNvSpPr txBox="1"/>
          <p:nvPr/>
        </p:nvSpPr>
        <p:spPr>
          <a:xfrm>
            <a:off x="1029984" y="4181010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21439B"/>
                </a:solidFill>
                <a:latin typeface="+mn-ea"/>
              </a:rPr>
              <a:t>실행결과 예시</a:t>
            </a:r>
            <a:r>
              <a:rPr lang="en-US" altLang="ko-KR" sz="1400" b="1" dirty="0">
                <a:solidFill>
                  <a:srgbClr val="21439B"/>
                </a:solidFill>
                <a:latin typeface="+mn-ea"/>
              </a:rPr>
              <a:t>: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붉은색은 키보드 입력</a:t>
            </a:r>
          </a:p>
        </p:txBody>
      </p:sp>
    </p:spTree>
    <p:extLst>
      <p:ext uri="{BB962C8B-B14F-4D97-AF65-F5344CB8AC3E}">
        <p14:creationId xmlns:p14="http://schemas.microsoft.com/office/powerpoint/2010/main" val="21094808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2.  </a:t>
            </a:r>
            <a:r>
              <a:rPr lang="ko-KR" altLang="en-US" sz="3200" dirty="0"/>
              <a:t>리스트 메소드 연습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비어있는</a:t>
            </a:r>
            <a:r>
              <a:rPr lang="ko-KR" altLang="en-US" dirty="0"/>
              <a:t> 리스트를 만들고</a:t>
            </a:r>
            <a:r>
              <a:rPr lang="en-US" altLang="ko-KR" dirty="0"/>
              <a:t>, </a:t>
            </a:r>
            <a:r>
              <a:rPr lang="ko-KR" altLang="en-US" dirty="0"/>
              <a:t>키보드로부터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ko-KR" altLang="en-US" dirty="0">
                <a:solidFill>
                  <a:srgbClr val="FF0000"/>
                </a:solidFill>
              </a:rPr>
              <a:t>정수 데이터를 입력</a:t>
            </a:r>
            <a:r>
              <a:rPr lang="ko-KR" altLang="en-US" dirty="0"/>
              <a:t> 받은 다음에 차례로 리스트에 추가하고</a:t>
            </a:r>
            <a:r>
              <a:rPr lang="en-US" altLang="ko-KR" dirty="0"/>
              <a:t>, </a:t>
            </a:r>
            <a:r>
              <a:rPr lang="ko-KR" altLang="en-US" dirty="0"/>
              <a:t>리스트 내용을 출력한 후</a:t>
            </a:r>
            <a:r>
              <a:rPr lang="en-US" altLang="ko-KR" dirty="0"/>
              <a:t>, </a:t>
            </a:r>
            <a:r>
              <a:rPr lang="ko-KR" altLang="en-US" dirty="0"/>
              <a:t>평균</a:t>
            </a:r>
            <a:r>
              <a:rPr lang="en-US" altLang="ko-KR" dirty="0"/>
              <a:t>(</a:t>
            </a:r>
            <a:r>
              <a:rPr lang="ko-KR" altLang="en-US" dirty="0"/>
              <a:t>소수점 </a:t>
            </a:r>
            <a:r>
              <a:rPr lang="en-US" altLang="ko-KR" dirty="0"/>
              <a:t>1</a:t>
            </a:r>
            <a:r>
              <a:rPr lang="ko-KR" altLang="en-US" dirty="0"/>
              <a:t>자리까지 반올림</a:t>
            </a:r>
            <a:r>
              <a:rPr lang="en-US" altLang="ko-KR" dirty="0"/>
              <a:t>)</a:t>
            </a:r>
            <a:r>
              <a:rPr lang="ko-KR" altLang="en-US" dirty="0"/>
              <a:t>을 계산하여 출력해보자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입력된 정수 값을 리스트에 추가하기 위해 </a:t>
            </a:r>
            <a:r>
              <a:rPr lang="en-US" altLang="ko-KR" dirty="0"/>
              <a:t>append() </a:t>
            </a:r>
            <a:r>
              <a:rPr lang="ko-KR" altLang="en-US" dirty="0"/>
              <a:t>메소드 함수를 반드시 사용해야 함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2CEF0-A97B-49D6-B808-FE8EE7ED28D3}"/>
              </a:ext>
            </a:extLst>
          </p:cNvPr>
          <p:cNvSpPr txBox="1"/>
          <p:nvPr/>
        </p:nvSpPr>
        <p:spPr>
          <a:xfrm>
            <a:off x="1236767" y="4149080"/>
            <a:ext cx="4138844" cy="179423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Enter 5 integers: </a:t>
            </a:r>
            <a:r>
              <a:rPr lang="en-US" altLang="ko-KR" sz="16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Enter 5 integers: </a:t>
            </a:r>
            <a:r>
              <a:rPr lang="en-US" altLang="ko-KR" sz="16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Enter 5 integers: </a:t>
            </a:r>
            <a:r>
              <a:rPr lang="en-US" altLang="ko-KR" sz="16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Enter 5 integers: </a:t>
            </a:r>
            <a:r>
              <a:rPr lang="en-US" altLang="ko-KR" sz="16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Enter 5 integers: </a:t>
            </a:r>
            <a:r>
              <a:rPr lang="en-US" altLang="ko-KR" sz="16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[10, 20, 30, 40, 50]</a:t>
            </a:r>
          </a:p>
          <a:p>
            <a:r>
              <a:rPr lang="ko-KR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평균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: 30.0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4FE52-CAD7-4D8B-919B-5840109717F0}"/>
              </a:ext>
            </a:extLst>
          </p:cNvPr>
          <p:cNvSpPr txBox="1"/>
          <p:nvPr/>
        </p:nvSpPr>
        <p:spPr>
          <a:xfrm>
            <a:off x="1120792" y="3783586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21439B"/>
                </a:solidFill>
                <a:latin typeface="+mn-ea"/>
              </a:rPr>
              <a:t>실행결과 예시</a:t>
            </a:r>
            <a:r>
              <a:rPr lang="en-US" altLang="ko-KR" sz="1400" b="1" dirty="0">
                <a:solidFill>
                  <a:srgbClr val="21439B"/>
                </a:solidFill>
                <a:latin typeface="+mn-ea"/>
              </a:rPr>
              <a:t>: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붉은색은 키보드 입력</a:t>
            </a:r>
          </a:p>
        </p:txBody>
      </p:sp>
    </p:spTree>
    <p:extLst>
      <p:ext uri="{BB962C8B-B14F-4D97-AF65-F5344CB8AC3E}">
        <p14:creationId xmlns:p14="http://schemas.microsoft.com/office/powerpoint/2010/main" val="377382696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3.  </a:t>
            </a:r>
            <a:r>
              <a:rPr lang="ko-KR" altLang="en-US" sz="3200" dirty="0"/>
              <a:t>여러 개의 수 한번에 </a:t>
            </a:r>
            <a:r>
              <a:rPr lang="ko-KR" altLang="en-US" sz="3200" dirty="0" err="1"/>
              <a:t>입력받아</a:t>
            </a:r>
            <a:r>
              <a:rPr lang="ko-KR" altLang="en-US" sz="3200" dirty="0"/>
              <a:t> 평균 구하기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키보드로부터 여러 개의 </a:t>
            </a:r>
            <a:r>
              <a:rPr lang="ko-KR" altLang="en-US" dirty="0">
                <a:solidFill>
                  <a:srgbClr val="FF0000"/>
                </a:solidFill>
              </a:rPr>
              <a:t>정수 데이터</a:t>
            </a:r>
            <a:r>
              <a:rPr lang="ko-KR" altLang="en-US" dirty="0"/>
              <a:t>를 한번에 입력 받아 리스트에 할당하고</a:t>
            </a:r>
            <a:r>
              <a:rPr lang="en-US" altLang="ko-KR" dirty="0"/>
              <a:t>, </a:t>
            </a:r>
            <a:r>
              <a:rPr lang="ko-KR" altLang="en-US" dirty="0"/>
              <a:t>리스트 내용을 출력한 후</a:t>
            </a:r>
            <a:r>
              <a:rPr lang="en-US" altLang="ko-KR" dirty="0"/>
              <a:t>, </a:t>
            </a:r>
            <a:r>
              <a:rPr lang="ko-KR" altLang="en-US" dirty="0"/>
              <a:t>평균</a:t>
            </a:r>
            <a:r>
              <a:rPr lang="en-US" altLang="ko-KR" dirty="0"/>
              <a:t>(</a:t>
            </a:r>
            <a:r>
              <a:rPr lang="ko-KR" altLang="en-US" dirty="0"/>
              <a:t>소수점 </a:t>
            </a:r>
            <a:r>
              <a:rPr lang="en-US" altLang="ko-KR" dirty="0"/>
              <a:t>1</a:t>
            </a:r>
            <a:r>
              <a:rPr lang="ko-KR" altLang="en-US" dirty="0"/>
              <a:t>자리까지 반올림</a:t>
            </a:r>
            <a:r>
              <a:rPr lang="en-US" altLang="ko-KR" dirty="0"/>
              <a:t>)</a:t>
            </a:r>
            <a:r>
              <a:rPr lang="ko-KR" altLang="en-US" dirty="0"/>
              <a:t>을 계산하여 출력해보자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2CEF0-A97B-49D6-B808-FE8EE7ED28D3}"/>
              </a:ext>
            </a:extLst>
          </p:cNvPr>
          <p:cNvSpPr txBox="1"/>
          <p:nvPr/>
        </p:nvSpPr>
        <p:spPr>
          <a:xfrm>
            <a:off x="1185647" y="3261823"/>
            <a:ext cx="4529262" cy="990243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Enter 5 integers: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10 20 30 40 50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[10, 20, 30, 40, 50]</a:t>
            </a:r>
          </a:p>
          <a:p>
            <a:r>
              <a:rPr lang="ko-KR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평균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: 30.0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4FE52-CAD7-4D8B-919B-5840109717F0}"/>
              </a:ext>
            </a:extLst>
          </p:cNvPr>
          <p:cNvSpPr txBox="1"/>
          <p:nvPr/>
        </p:nvSpPr>
        <p:spPr>
          <a:xfrm>
            <a:off x="1059398" y="2837817"/>
            <a:ext cx="3340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21439B"/>
                </a:solidFill>
                <a:latin typeface="+mn-ea"/>
              </a:rPr>
              <a:t>실행결과 예시 </a:t>
            </a:r>
            <a:r>
              <a:rPr lang="en-US" altLang="ko-KR" sz="1400" b="1" dirty="0">
                <a:solidFill>
                  <a:srgbClr val="21439B"/>
                </a:solidFill>
                <a:latin typeface="+mn-ea"/>
              </a:rPr>
              <a:t>1: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붉은색은 키보드 입력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E41AAD-C510-4D8D-B351-80F068F7DF49}"/>
              </a:ext>
            </a:extLst>
          </p:cNvPr>
          <p:cNvSpPr txBox="1"/>
          <p:nvPr/>
        </p:nvSpPr>
        <p:spPr>
          <a:xfrm>
            <a:off x="1185648" y="4797152"/>
            <a:ext cx="4911118" cy="990243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Enter 5 integers: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12 34 56 78 1 2 3 4 5 6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[12, 34, 56, 78, 1, 2, 3, 4, 5, 6]</a:t>
            </a:r>
          </a:p>
          <a:p>
            <a:r>
              <a:rPr lang="ko-KR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평균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: 20.1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3F3EEF-ABD2-45FC-AFCB-353767FCE841}"/>
              </a:ext>
            </a:extLst>
          </p:cNvPr>
          <p:cNvSpPr txBox="1"/>
          <p:nvPr/>
        </p:nvSpPr>
        <p:spPr>
          <a:xfrm>
            <a:off x="1059398" y="4452468"/>
            <a:ext cx="3340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21439B"/>
                </a:solidFill>
                <a:latin typeface="+mn-ea"/>
              </a:rPr>
              <a:t>실행결과 예시 </a:t>
            </a:r>
            <a:r>
              <a:rPr lang="en-US" altLang="ko-KR" sz="1400" b="1" dirty="0">
                <a:solidFill>
                  <a:srgbClr val="21439B"/>
                </a:solidFill>
                <a:latin typeface="+mn-ea"/>
              </a:rPr>
              <a:t>2: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붉은색은 키보드 입력</a:t>
            </a:r>
          </a:p>
        </p:txBody>
      </p:sp>
    </p:spTree>
    <p:extLst>
      <p:ext uri="{BB962C8B-B14F-4D97-AF65-F5344CB8AC3E}">
        <p14:creationId xmlns:p14="http://schemas.microsoft.com/office/powerpoint/2010/main" val="52937894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9B161F62-DA79-48D8-B896-5A760BBA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4.   </a:t>
            </a:r>
            <a:r>
              <a:rPr lang="ko-KR" altLang="en-US" sz="3200" dirty="0"/>
              <a:t>중복 단어 없애기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문장을 입력 받아 문장에 나오는 단어 중 중복된 단어는 한번만 포함하고 오름차순으로 정렬하여 실행 예시와 같이 출력한다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문장에는 단어만 포함되며 콤마</a:t>
            </a:r>
            <a:r>
              <a:rPr lang="en-US" altLang="ko-KR" dirty="0"/>
              <a:t>(,), </a:t>
            </a:r>
            <a:r>
              <a:rPr lang="ko-KR" altLang="en-US" dirty="0"/>
              <a:t>마침표</a:t>
            </a:r>
            <a:r>
              <a:rPr lang="en-US" altLang="ko-KR" dirty="0"/>
              <a:t>(.) </a:t>
            </a:r>
            <a:r>
              <a:rPr lang="ko-KR" altLang="en-US" dirty="0"/>
              <a:t>등 문장부호는 포함되지 않는 것으로 한다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입력된 문장은 모두 소문자로 변환하여 처리한다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(</a:t>
            </a:r>
            <a:r>
              <a:rPr lang="ko-KR" altLang="en-US" dirty="0"/>
              <a:t>힌트</a:t>
            </a:r>
            <a:r>
              <a:rPr lang="en-US" altLang="ko-KR" dirty="0"/>
              <a:t>) </a:t>
            </a:r>
            <a:r>
              <a:rPr lang="ko-KR" altLang="en-US" dirty="0"/>
              <a:t>사용하면 도움되는 메소드</a:t>
            </a:r>
            <a:r>
              <a:rPr lang="en-US" altLang="ko-KR" dirty="0"/>
              <a:t>/</a:t>
            </a:r>
            <a:r>
              <a:rPr lang="ko-KR" altLang="en-US" dirty="0"/>
              <a:t>함수</a:t>
            </a:r>
            <a:r>
              <a:rPr lang="en-US" altLang="ko-KR" dirty="0"/>
              <a:t>: </a:t>
            </a:r>
            <a:r>
              <a:rPr lang="en-US" altLang="ko-KR" dirty="0">
                <a:latin typeface="Consolas" panose="020B0609020204030204" pitchFamily="49" charset="0"/>
              </a:rPr>
              <a:t>split(), lower(), join(), set(), list(), sorted() </a:t>
            </a:r>
            <a:r>
              <a:rPr lang="ko-KR" altLang="en-US" dirty="0"/>
              <a:t>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A9F84-4B37-464C-BA32-A42490AF8548}"/>
              </a:ext>
            </a:extLst>
          </p:cNvPr>
          <p:cNvSpPr txBox="1"/>
          <p:nvPr/>
        </p:nvSpPr>
        <p:spPr>
          <a:xfrm>
            <a:off x="2309825" y="4536026"/>
            <a:ext cx="7328430" cy="120342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  <a:ea typeface="+mn-ea"/>
                <a:cs typeface="Courier New" panose="02070309020205020404" pitchFamily="49" charset="0"/>
              </a:rPr>
              <a:t>Enter Sentence: </a:t>
            </a:r>
            <a:r>
              <a:rPr lang="en-US" altLang="ko-KR" sz="2000" dirty="0">
                <a:solidFill>
                  <a:srgbClr val="FF0000"/>
                </a:solidFill>
                <a:latin typeface="+mn-ea"/>
                <a:ea typeface="+mn-ea"/>
                <a:cs typeface="Courier New" panose="02070309020205020404" pitchFamily="49" charset="0"/>
              </a:rPr>
              <a:t>This land is my land this land is your land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  <a:ea typeface="+mn-ea"/>
                <a:cs typeface="Courier New" panose="02070309020205020404" pitchFamily="49" charset="0"/>
              </a:rPr>
              <a:t>words: is land my this your</a:t>
            </a:r>
            <a:endParaRPr lang="en-US" altLang="ko-KR" sz="2000" b="1" dirty="0">
              <a:latin typeface="+mn-ea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491FA-FBE5-41F6-8A62-90D5BC1168A5}"/>
              </a:ext>
            </a:extLst>
          </p:cNvPr>
          <p:cNvSpPr txBox="1"/>
          <p:nvPr/>
        </p:nvSpPr>
        <p:spPr>
          <a:xfrm>
            <a:off x="2309825" y="4197472"/>
            <a:ext cx="3605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21439B"/>
                </a:solidFill>
                <a:latin typeface="+mn-ea"/>
              </a:rPr>
              <a:t>실행결과 예시</a:t>
            </a:r>
            <a:r>
              <a:rPr lang="en-US" altLang="ko-KR" sz="1600" b="1" dirty="0">
                <a:solidFill>
                  <a:srgbClr val="21439B"/>
                </a:solidFill>
                <a:latin typeface="+mn-ea"/>
              </a:rPr>
              <a:t>: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붉은색은 키보드 입력</a:t>
            </a:r>
          </a:p>
        </p:txBody>
      </p:sp>
    </p:spTree>
    <p:extLst>
      <p:ext uri="{BB962C8B-B14F-4D97-AF65-F5344CB8AC3E}">
        <p14:creationId xmlns:p14="http://schemas.microsoft.com/office/powerpoint/2010/main" val="136636575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9B161F62-DA79-48D8-B896-5A760BBA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5.   </a:t>
            </a:r>
            <a:r>
              <a:rPr lang="ko-KR" altLang="en-US" sz="3200" dirty="0"/>
              <a:t>수강 과목 학점 예상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/>
              <a:t>수강하고 있는 과목의 학점 예상 프로그램을 만들어 보자</a:t>
            </a:r>
            <a:r>
              <a:rPr lang="en-US" altLang="ko-KR" sz="1600" dirty="0"/>
              <a:t>. </a:t>
            </a:r>
            <a:r>
              <a:rPr lang="ko-KR" altLang="en-US" sz="1600" dirty="0"/>
              <a:t>수강 과목</a:t>
            </a:r>
            <a:r>
              <a:rPr lang="en-US" altLang="ko-KR" sz="1600" dirty="0"/>
              <a:t>, </a:t>
            </a:r>
            <a:r>
              <a:rPr lang="ko-KR" altLang="en-US" sz="1600" dirty="0"/>
              <a:t>결석이 있는 과목</a:t>
            </a:r>
            <a:r>
              <a:rPr lang="en-US" altLang="ko-KR" sz="1600" dirty="0"/>
              <a:t>, </a:t>
            </a:r>
            <a:r>
              <a:rPr lang="ko-KR" altLang="en-US" sz="1600" dirty="0"/>
              <a:t>과제 미제출이 있는 과목을 입력 받아 </a:t>
            </a:r>
            <a:r>
              <a:rPr lang="en-US" altLang="ko-KR" sz="1600" dirty="0"/>
              <a:t>set </a:t>
            </a:r>
            <a:r>
              <a:rPr lang="ko-KR" altLang="en-US" sz="1600" dirty="0"/>
              <a:t>데이터 형식으로 만들어 처리한다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400" dirty="0"/>
              <a:t>결석과 과제 미제출이 없는 과목은 </a:t>
            </a:r>
            <a:r>
              <a:rPr lang="en-US" altLang="ko-KR" sz="1400" dirty="0"/>
              <a:t>A </a:t>
            </a:r>
            <a:r>
              <a:rPr lang="ko-KR" altLang="en-US" sz="1400" dirty="0"/>
              <a:t>학점 예상</a:t>
            </a:r>
            <a:endParaRPr lang="en-US" altLang="ko-KR" sz="1400" dirty="0"/>
          </a:p>
          <a:p>
            <a:pPr lvl="1">
              <a:lnSpc>
                <a:spcPct val="120000"/>
              </a:lnSpc>
            </a:pPr>
            <a:r>
              <a:rPr lang="ko-KR" altLang="en-US" sz="1400" dirty="0"/>
              <a:t>결석과 과제 미제출이 모두 있는 과목은 </a:t>
            </a:r>
            <a:r>
              <a:rPr lang="en-US" altLang="ko-KR" sz="1400" dirty="0"/>
              <a:t>F</a:t>
            </a:r>
            <a:r>
              <a:rPr lang="ko-KR" altLang="en-US" sz="1400" dirty="0"/>
              <a:t>학점 예상으로 구분</a:t>
            </a: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600" dirty="0"/>
              <a:t>(</a:t>
            </a:r>
            <a:r>
              <a:rPr lang="ko-KR" altLang="en-US" sz="1600" dirty="0"/>
              <a:t>힌트</a:t>
            </a:r>
            <a:r>
              <a:rPr lang="en-US" altLang="ko-KR" sz="1600" dirty="0"/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sz="1400" dirty="0"/>
              <a:t>수강 과목</a:t>
            </a:r>
            <a:r>
              <a:rPr lang="en-US" altLang="ko-KR" sz="1400" dirty="0"/>
              <a:t>, </a:t>
            </a:r>
            <a:r>
              <a:rPr lang="ko-KR" altLang="en-US" sz="1400" dirty="0"/>
              <a:t>결석 과목</a:t>
            </a:r>
            <a:r>
              <a:rPr lang="en-US" altLang="ko-KR" sz="1400" dirty="0"/>
              <a:t>, </a:t>
            </a:r>
            <a:r>
              <a:rPr lang="ko-KR" altLang="en-US" sz="1400" dirty="0"/>
              <a:t>과제 </a:t>
            </a:r>
            <a:r>
              <a:rPr lang="ko-KR" altLang="en-US" sz="1400" dirty="0" err="1"/>
              <a:t>미제출</a:t>
            </a:r>
            <a:r>
              <a:rPr lang="ko-KR" altLang="en-US" sz="1400" dirty="0"/>
              <a:t> 과목 입력</a:t>
            </a:r>
            <a:r>
              <a:rPr lang="en-US" altLang="ko-KR" sz="1400" dirty="0"/>
              <a:t>: </a:t>
            </a:r>
            <a:r>
              <a:rPr lang="ko-KR" altLang="en-US" sz="1400" dirty="0"/>
              <a:t>수강 중인 여러 개의 과목을 한 줄에 입력 </a:t>
            </a:r>
            <a:r>
              <a:rPr lang="en-US" altLang="ko-KR" sz="1400" dirty="0"/>
              <a:t>(</a:t>
            </a:r>
            <a:r>
              <a:rPr lang="ko-KR" altLang="en-US" sz="1400" dirty="0"/>
              <a:t>과목명은 공백 없이 한 단어로 구성</a:t>
            </a:r>
            <a:r>
              <a:rPr lang="en-US" altLang="ko-KR" sz="1400" dirty="0"/>
              <a:t>, </a:t>
            </a:r>
            <a:r>
              <a:rPr lang="ko-KR" altLang="en-US" sz="1400" dirty="0"/>
              <a:t>과목 구분은 공백으로 구분하여 입력</a:t>
            </a:r>
            <a:r>
              <a:rPr lang="en-US" altLang="ko-KR" sz="1400" dirty="0"/>
              <a:t>) – split(), set() </a:t>
            </a:r>
            <a:r>
              <a:rPr lang="ko-KR" altLang="en-US" sz="1400" dirty="0"/>
              <a:t>함수 사용하여 최종 </a:t>
            </a:r>
            <a:r>
              <a:rPr lang="en-US" altLang="ko-KR" sz="1400" dirty="0"/>
              <a:t>set</a:t>
            </a:r>
            <a:r>
              <a:rPr lang="ko-KR" altLang="en-US" sz="1400" dirty="0"/>
              <a:t>으로 생성</a:t>
            </a:r>
            <a:endParaRPr lang="en-US" altLang="ko-KR" sz="1400" dirty="0"/>
          </a:p>
          <a:p>
            <a:pPr lvl="1">
              <a:lnSpc>
                <a:spcPct val="120000"/>
              </a:lnSpc>
            </a:pPr>
            <a:r>
              <a:rPr lang="en-US" altLang="ko-KR" sz="1400" dirty="0"/>
              <a:t>A, F </a:t>
            </a:r>
            <a:r>
              <a:rPr lang="ko-KR" altLang="en-US" sz="1400" dirty="0"/>
              <a:t>예상 과목</a:t>
            </a:r>
            <a:r>
              <a:rPr lang="en-US" altLang="ko-KR" sz="1400" dirty="0"/>
              <a:t>: set </a:t>
            </a:r>
            <a:r>
              <a:rPr lang="ko-KR" altLang="en-US" sz="1400" dirty="0"/>
              <a:t>변수에 대해 </a:t>
            </a:r>
            <a:r>
              <a:rPr lang="ko-KR" altLang="en-US" sz="1400" dirty="0" err="1"/>
              <a:t>차집합</a:t>
            </a:r>
            <a:r>
              <a:rPr lang="en-US" altLang="ko-KR" sz="1400" dirty="0"/>
              <a:t>, </a:t>
            </a:r>
            <a:r>
              <a:rPr lang="ko-KR" altLang="en-US" sz="1400" dirty="0"/>
              <a:t>교집합 연산을 사용해 도출</a:t>
            </a:r>
            <a:endParaRPr lang="en-US" altLang="ko-K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B3BCFE-E7D1-4E79-A407-4BFA0A4AB3BF}"/>
              </a:ext>
            </a:extLst>
          </p:cNvPr>
          <p:cNvSpPr txBox="1"/>
          <p:nvPr/>
        </p:nvSpPr>
        <p:spPr>
          <a:xfrm>
            <a:off x="2309825" y="4536026"/>
            <a:ext cx="7328430" cy="143325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14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수강 과목</a:t>
            </a:r>
            <a:r>
              <a:rPr lang="en-US" altLang="ko-KR" sz="14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채플 영어 컴퓨팅사고 글쓰기 경제학 문학 파이썬</a:t>
            </a: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결석한 과목</a:t>
            </a:r>
            <a:r>
              <a:rPr lang="en-US" altLang="ko-KR" sz="14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영어 글쓰기 문학</a:t>
            </a: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과제 </a:t>
            </a:r>
            <a:r>
              <a:rPr lang="ko-KR" altLang="en-US" sz="1400" dirty="0" err="1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미제출</a:t>
            </a:r>
            <a:r>
              <a:rPr lang="ko-KR" altLang="en-US" sz="14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 과목</a:t>
            </a:r>
            <a:r>
              <a:rPr lang="en-US" altLang="ko-KR" sz="14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채플 영어 글쓰기 경제학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A </a:t>
            </a:r>
            <a:r>
              <a:rPr lang="ko-KR" altLang="en-US" sz="14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예상 과목</a:t>
            </a:r>
            <a:r>
              <a:rPr lang="en-US" altLang="ko-KR" sz="14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: {'</a:t>
            </a:r>
            <a:r>
              <a:rPr lang="ko-KR" altLang="en-US" sz="14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컴퓨팅사고</a:t>
            </a:r>
            <a:r>
              <a:rPr lang="en-US" altLang="ko-KR" sz="14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', '</a:t>
            </a:r>
            <a:r>
              <a:rPr lang="ko-KR" altLang="en-US" sz="14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파이썬</a:t>
            </a:r>
            <a:r>
              <a:rPr lang="en-US" altLang="ko-KR" sz="14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'}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F </a:t>
            </a:r>
            <a:r>
              <a:rPr lang="ko-KR" altLang="en-US" sz="14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예상 과목</a:t>
            </a:r>
            <a:r>
              <a:rPr lang="en-US" altLang="ko-KR" sz="14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: {'</a:t>
            </a:r>
            <a:r>
              <a:rPr lang="ko-KR" altLang="en-US" sz="14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영어</a:t>
            </a:r>
            <a:r>
              <a:rPr lang="en-US" altLang="ko-KR" sz="14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', '</a:t>
            </a:r>
            <a:r>
              <a:rPr lang="ko-KR" altLang="en-US" sz="14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글쓰기</a:t>
            </a:r>
            <a:r>
              <a:rPr lang="en-US" altLang="ko-KR" sz="1400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'}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0E3D68-325F-4D50-9895-DA714E3B6281}"/>
              </a:ext>
            </a:extLst>
          </p:cNvPr>
          <p:cNvSpPr txBox="1"/>
          <p:nvPr/>
        </p:nvSpPr>
        <p:spPr>
          <a:xfrm>
            <a:off x="2309825" y="4197472"/>
            <a:ext cx="3605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21439B"/>
                </a:solidFill>
                <a:latin typeface="+mn-ea"/>
              </a:rPr>
              <a:t>실행결과 예시</a:t>
            </a:r>
            <a:r>
              <a:rPr lang="en-US" altLang="ko-KR" sz="1600" b="1" dirty="0">
                <a:solidFill>
                  <a:srgbClr val="21439B"/>
                </a:solidFill>
                <a:latin typeface="+mn-ea"/>
              </a:rPr>
              <a:t>: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붉은색은 키보드 입력</a:t>
            </a:r>
          </a:p>
        </p:txBody>
      </p:sp>
    </p:spTree>
    <p:extLst>
      <p:ext uri="{BB962C8B-B14F-4D97-AF65-F5344CB8AC3E}">
        <p14:creationId xmlns:p14="http://schemas.microsoft.com/office/powerpoint/2010/main" val="3577942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8390976" y="3204874"/>
            <a:ext cx="1964461" cy="8531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슬라이싱</a:t>
            </a:r>
            <a:r>
              <a:rPr lang="en-US" altLang="ko-KR" dirty="0"/>
              <a:t>(slicing)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문자열의 인덱스를 기반으로 문자열의 부분 값을 반환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문자열에서 </a:t>
            </a:r>
            <a:r>
              <a:rPr lang="ko-KR" altLang="en-US" dirty="0">
                <a:solidFill>
                  <a:srgbClr val="C00000"/>
                </a:solidFill>
              </a:rPr>
              <a:t>일부 문자들 추출</a:t>
            </a:r>
            <a:r>
              <a:rPr lang="ko-KR" altLang="en-US" dirty="0"/>
              <a:t>에 사용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문자열 </a:t>
            </a:r>
            <a:r>
              <a:rPr lang="en-US" altLang="ko-KR" dirty="0"/>
              <a:t>slicing</a:t>
            </a:r>
            <a:r>
              <a:rPr lang="ko-KR" altLang="en-US" dirty="0"/>
              <a:t>에는 </a:t>
            </a:r>
            <a:r>
              <a:rPr lang="en-US" altLang="ko-KR" dirty="0"/>
              <a:t>indexing</a:t>
            </a:r>
            <a:r>
              <a:rPr lang="ko-KR" altLang="en-US" dirty="0"/>
              <a:t>과 마찬가지로 </a:t>
            </a:r>
            <a:r>
              <a:rPr lang="en-US" altLang="ko-KR" b="1" dirty="0">
                <a:solidFill>
                  <a:srgbClr val="C00000"/>
                </a:solidFill>
              </a:rPr>
              <a:t>[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]</a:t>
            </a:r>
            <a:r>
              <a:rPr lang="en-US" altLang="ko-KR" dirty="0"/>
              <a:t> </a:t>
            </a:r>
            <a:r>
              <a:rPr lang="ko-KR" altLang="en-US" dirty="0"/>
              <a:t>연산자를 사용</a:t>
            </a:r>
            <a:r>
              <a:rPr lang="en-US" altLang="ko-KR" dirty="0"/>
              <a:t>.</a:t>
            </a:r>
          </a:p>
          <a:p>
            <a:pPr lvl="1">
              <a:lnSpc>
                <a:spcPct val="110000"/>
              </a:lnSpc>
            </a:pPr>
            <a:r>
              <a:rPr lang="en-US" altLang="ko-KR" b="1" dirty="0">
                <a:solidFill>
                  <a:srgbClr val="C00000"/>
                </a:solidFill>
              </a:rPr>
              <a:t>[start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: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end : step]</a:t>
            </a:r>
            <a:r>
              <a:rPr lang="en-US" altLang="ko-KR" b="1" dirty="0"/>
              <a:t>   </a:t>
            </a:r>
            <a:r>
              <a:rPr lang="en-US" altLang="ko-KR" b="1" dirty="0">
                <a:sym typeface="Wingdings" panose="05000000000000000000" pitchFamily="2" charset="2"/>
              </a:rPr>
              <a:t></a:t>
            </a:r>
            <a:r>
              <a:rPr lang="en-US" altLang="ko-KR" b="1" dirty="0"/>
              <a:t> </a:t>
            </a:r>
            <a:r>
              <a:rPr lang="ko-KR" altLang="en-US" dirty="0"/>
              <a:t>많은 경우 </a:t>
            </a:r>
            <a:r>
              <a:rPr lang="en-US" altLang="ko-KR" dirty="0"/>
              <a:t>step</a:t>
            </a:r>
            <a:r>
              <a:rPr lang="ko-KR" altLang="en-US" dirty="0"/>
              <a:t>은 생략하고 </a:t>
            </a:r>
            <a:r>
              <a:rPr lang="en-US" altLang="ko-KR" b="1" dirty="0">
                <a:solidFill>
                  <a:srgbClr val="C00000"/>
                </a:solidFill>
              </a:rPr>
              <a:t>[ start : end ]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로 사용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start: </a:t>
            </a:r>
            <a:r>
              <a:rPr lang="ko-KR" altLang="en-US" dirty="0"/>
              <a:t>시작 인덱스. </a:t>
            </a:r>
            <a:r>
              <a:rPr lang="en-US" altLang="ko-KR" dirty="0"/>
              <a:t>default </a:t>
            </a:r>
            <a:r>
              <a:rPr lang="ko-KR" altLang="en-US" dirty="0"/>
              <a:t>값은 </a:t>
            </a:r>
            <a:r>
              <a:rPr lang="en-US" altLang="ko-KR" dirty="0"/>
              <a:t>0</a:t>
            </a:r>
          </a:p>
          <a:p>
            <a:pPr lvl="2">
              <a:lnSpc>
                <a:spcPct val="110000"/>
              </a:lnSpc>
            </a:pPr>
            <a:r>
              <a:rPr lang="en-US" altLang="ko-KR" dirty="0"/>
              <a:t>end: (end-1)</a:t>
            </a:r>
            <a:r>
              <a:rPr lang="ko-KR" altLang="en-US" dirty="0"/>
              <a:t>까지 추출</a:t>
            </a:r>
            <a:r>
              <a:rPr lang="en-US" altLang="ko-KR" dirty="0"/>
              <a:t>. default </a:t>
            </a:r>
            <a:r>
              <a:rPr lang="ko-KR" altLang="en-US" dirty="0"/>
              <a:t>값은 </a:t>
            </a:r>
            <a:r>
              <a:rPr lang="en-US" altLang="ko-KR" dirty="0" err="1"/>
              <a:t>len</a:t>
            </a:r>
            <a:r>
              <a:rPr lang="en-US" altLang="ko-KR" dirty="0"/>
              <a:t>(s)</a:t>
            </a:r>
          </a:p>
          <a:p>
            <a:pPr lvl="2">
              <a:lnSpc>
                <a:spcPct val="110000"/>
              </a:lnSpc>
            </a:pPr>
            <a:r>
              <a:rPr lang="en-US" altLang="ko-KR" dirty="0"/>
              <a:t>step: </a:t>
            </a:r>
            <a:r>
              <a:rPr lang="ko-KR" altLang="en-US" dirty="0"/>
              <a:t>간격</a:t>
            </a:r>
            <a:r>
              <a:rPr lang="en-US" altLang="ko-KR" dirty="0"/>
              <a:t>. default </a:t>
            </a:r>
            <a:r>
              <a:rPr lang="ko-KR" altLang="en-US" dirty="0"/>
              <a:t>값은 </a:t>
            </a:r>
            <a:r>
              <a:rPr lang="en-US" altLang="ko-KR" dirty="0"/>
              <a:t>1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26071" y="4432881"/>
            <a:ext cx="9329366" cy="202045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msg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Python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print(msg[1:4:1])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msg[1:4]</a:t>
            </a:r>
          </a:p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yth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print(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msg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[::])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msg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[:],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msg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[0:len(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msg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):1] =&gt;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msg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[0:6:1]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print(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msg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[:-4])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msg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[0:2]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7743985" y="3521236"/>
          <a:ext cx="3910218" cy="36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</a:tblGrid>
              <a:tr h="369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P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t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h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o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n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7706068" y="2911292"/>
          <a:ext cx="3910218" cy="334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</a:tblGrid>
              <a:tr h="3336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-6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-5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-4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-3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-2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-1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7743985" y="3175880"/>
          <a:ext cx="3910218" cy="334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</a:tblGrid>
              <a:tr h="3336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pSp>
        <p:nvGrpSpPr>
          <p:cNvPr id="27" name="그룹 26"/>
          <p:cNvGrpSpPr/>
          <p:nvPr/>
        </p:nvGrpSpPr>
        <p:grpSpPr>
          <a:xfrm>
            <a:off x="10879303" y="2481867"/>
            <a:ext cx="1045419" cy="497158"/>
            <a:chOff x="713341" y="3685590"/>
            <a:chExt cx="1050480" cy="499565"/>
          </a:xfrm>
        </p:grpSpPr>
        <p:sp>
          <p:nvSpPr>
            <p:cNvPr id="28" name="TextBox 27"/>
            <p:cNvSpPr txBox="1"/>
            <p:nvPr/>
          </p:nvSpPr>
          <p:spPr>
            <a:xfrm>
              <a:off x="713341" y="3685590"/>
              <a:ext cx="1050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93" dirty="0" err="1">
                  <a:solidFill>
                    <a:srgbClr val="0070C0"/>
                  </a:solidFill>
                  <a:latin typeface="+mj-ea"/>
                  <a:ea typeface="+mj-ea"/>
                </a:rPr>
                <a:t>len</a:t>
              </a:r>
              <a:r>
                <a:rPr lang="en-US" altLang="ko-KR" sz="1393" dirty="0">
                  <a:solidFill>
                    <a:srgbClr val="0070C0"/>
                  </a:solidFill>
                  <a:latin typeface="+mj-ea"/>
                  <a:ea typeface="+mj-ea"/>
                </a:rPr>
                <a:t>(</a:t>
              </a:r>
              <a:r>
                <a:rPr lang="en-US" altLang="ko-KR" sz="1393" dirty="0" err="1">
                  <a:solidFill>
                    <a:srgbClr val="0070C0"/>
                  </a:solidFill>
                  <a:latin typeface="+mj-ea"/>
                  <a:ea typeface="+mj-ea"/>
                </a:rPr>
                <a:t>msg</a:t>
              </a:r>
              <a:r>
                <a:rPr lang="en-US" altLang="ko-KR" sz="1393" dirty="0">
                  <a:solidFill>
                    <a:srgbClr val="0070C0"/>
                  </a:solidFill>
                  <a:latin typeface="+mj-ea"/>
                  <a:ea typeface="+mj-ea"/>
                </a:rPr>
                <a:t>)-1</a:t>
              </a:r>
              <a:endParaRPr lang="ko-KR" altLang="en-US" sz="1393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 rot="5400000">
              <a:off x="1047322" y="4076852"/>
              <a:ext cx="216605" cy="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049261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6.  </a:t>
            </a:r>
            <a:r>
              <a:rPr lang="ko-KR" altLang="en-US" sz="3200" dirty="0"/>
              <a:t>전화번호 분리하여 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전화번호를 입력 받아 마지막 </a:t>
            </a:r>
            <a:r>
              <a:rPr lang="en-US" altLang="ko-KR" sz="1800" dirty="0"/>
              <a:t>4</a:t>
            </a:r>
            <a:r>
              <a:rPr lang="ko-KR" altLang="en-US" sz="1800" dirty="0"/>
              <a:t>자리 수를 각 자리수의 수 만큼 </a:t>
            </a:r>
            <a:r>
              <a:rPr lang="en-US" altLang="ko-KR" sz="1800" dirty="0"/>
              <a:t>#</a:t>
            </a:r>
            <a:r>
              <a:rPr lang="ko-KR" altLang="en-US" sz="1800" dirty="0"/>
              <a:t>기호</a:t>
            </a:r>
            <a:r>
              <a:rPr lang="en-US" altLang="ko-KR" sz="1800" dirty="0"/>
              <a:t>(#)</a:t>
            </a:r>
            <a:r>
              <a:rPr lang="ko-KR" altLang="en-US" sz="1800" dirty="0"/>
              <a:t>를 출력하여 예시와 같이 출력하는 프로그램을 작성하라</a:t>
            </a:r>
            <a:endParaRPr lang="en-US" altLang="ko-KR" sz="1800" dirty="0"/>
          </a:p>
          <a:p>
            <a:pPr lvl="1"/>
            <a:r>
              <a:rPr lang="en-US" altLang="ko-KR" sz="1600" dirty="0"/>
              <a:t>input() </a:t>
            </a:r>
            <a:r>
              <a:rPr lang="ko-KR" altLang="en-US" sz="1600" dirty="0"/>
              <a:t>함수를 사용하여 전화번호 입력</a:t>
            </a:r>
            <a:endParaRPr lang="en-US" altLang="ko-KR" sz="1600" dirty="0"/>
          </a:p>
          <a:p>
            <a:pPr lvl="1"/>
            <a:r>
              <a:rPr lang="en-US" altLang="ko-KR" sz="1600" dirty="0"/>
              <a:t>split() </a:t>
            </a:r>
            <a:r>
              <a:rPr lang="ko-KR" altLang="en-US" sz="1600" dirty="0"/>
              <a:t>메소드 함수를 사용하여 </a:t>
            </a:r>
            <a:r>
              <a:rPr lang="en-US" altLang="ko-KR" sz="1600" dirty="0"/>
              <a:t>'-' </a:t>
            </a:r>
            <a:r>
              <a:rPr lang="ko-KR" altLang="en-US" sz="1600" dirty="0"/>
              <a:t>기준으로 </a:t>
            </a:r>
            <a:r>
              <a:rPr lang="en-US" altLang="ko-KR" sz="1600" dirty="0"/>
              <a:t>3</a:t>
            </a:r>
            <a:r>
              <a:rPr lang="ko-KR" altLang="en-US" sz="1600" dirty="0"/>
              <a:t>개 부분으로 분리</a:t>
            </a:r>
            <a:endParaRPr lang="en-US" altLang="ko-KR" sz="1600" dirty="0"/>
          </a:p>
          <a:p>
            <a:pPr lvl="1"/>
            <a:r>
              <a:rPr lang="en-US" altLang="ko-KR" sz="1600" dirty="0"/>
              <a:t>3</a:t>
            </a:r>
            <a:r>
              <a:rPr lang="ko-KR" altLang="en-US" sz="1600" dirty="0"/>
              <a:t>번째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끝번호</a:t>
            </a:r>
            <a:r>
              <a:rPr lang="ko-KR" altLang="en-US" sz="1600" dirty="0"/>
              <a:t> </a:t>
            </a:r>
            <a:r>
              <a:rPr lang="en-US" altLang="ko-KR" sz="1600" dirty="0"/>
              <a:t>4</a:t>
            </a:r>
            <a:r>
              <a:rPr lang="ko-KR" altLang="en-US" sz="1600" dirty="0"/>
              <a:t>자리</a:t>
            </a:r>
            <a:r>
              <a:rPr lang="en-US" altLang="ko-KR" sz="1600" dirty="0"/>
              <a:t>)</a:t>
            </a:r>
            <a:r>
              <a:rPr lang="ko-KR" altLang="en-US" sz="1600" dirty="0"/>
              <a:t>에 인덱싱을 적용 각 번호에 대해</a:t>
            </a:r>
            <a:endParaRPr lang="en-US" altLang="ko-KR" sz="1600" dirty="0"/>
          </a:p>
          <a:p>
            <a:pPr lvl="2"/>
            <a:r>
              <a:rPr lang="ko-KR" altLang="en-US" sz="1400" dirty="0"/>
              <a:t>먼저 번호를 출력</a:t>
            </a:r>
            <a:endParaRPr lang="en-US" altLang="ko-KR" sz="1400" dirty="0"/>
          </a:p>
          <a:p>
            <a:pPr lvl="2"/>
            <a:r>
              <a:rPr lang="ko-KR" altLang="en-US" sz="1400" dirty="0"/>
              <a:t>문자 형태의 번호를 </a:t>
            </a:r>
            <a:r>
              <a:rPr lang="en-US" altLang="ko-KR" sz="1400" dirty="0"/>
              <a:t>int() </a:t>
            </a:r>
            <a:r>
              <a:rPr lang="ko-KR" altLang="en-US" sz="1400" dirty="0"/>
              <a:t>함수로 정수로 변경 후 문자 반복연산 </a:t>
            </a:r>
            <a:r>
              <a:rPr lang="en-US" altLang="ko-KR" sz="1400" dirty="0"/>
              <a:t>'</a:t>
            </a:r>
            <a:r>
              <a:rPr lang="ko-KR" altLang="en-US" sz="1400" dirty="0"/>
              <a:t>*</a:t>
            </a:r>
            <a:r>
              <a:rPr lang="en-US" altLang="ko-KR" sz="1400" dirty="0"/>
              <a:t>'</a:t>
            </a:r>
            <a:r>
              <a:rPr lang="ko-KR" altLang="en-US" sz="1400" dirty="0"/>
              <a:t>를 사용하여 </a:t>
            </a:r>
            <a:r>
              <a:rPr lang="en-US" altLang="ko-KR" sz="1400" dirty="0"/>
              <a:t>'#'</a:t>
            </a:r>
            <a:r>
              <a:rPr lang="ko-KR" altLang="en-US" sz="1400" dirty="0"/>
              <a:t>에 적용한다</a:t>
            </a:r>
            <a:endParaRPr lang="en-US" altLang="ko-KR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D7DCE-AA1D-4432-AAD1-45943D5FF9C4}"/>
              </a:ext>
            </a:extLst>
          </p:cNvPr>
          <p:cNvSpPr txBox="1"/>
          <p:nvPr/>
        </p:nvSpPr>
        <p:spPr>
          <a:xfrm>
            <a:off x="3249092" y="4810751"/>
            <a:ext cx="2295256" cy="11310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latin typeface="+mn-ea"/>
              </a:rPr>
              <a:t>전화번호</a:t>
            </a:r>
            <a:r>
              <a:rPr lang="en-US" altLang="ko-KR" sz="1350" dirty="0">
                <a:latin typeface="+mn-ea"/>
              </a:rPr>
              <a:t>: </a:t>
            </a:r>
            <a:r>
              <a:rPr lang="en-US" altLang="ko-KR" sz="1350" dirty="0">
                <a:solidFill>
                  <a:srgbClr val="FF0000"/>
                </a:solidFill>
                <a:latin typeface="+mn-ea"/>
              </a:rPr>
              <a:t>010-1234-2968</a:t>
            </a:r>
          </a:p>
          <a:p>
            <a:r>
              <a:rPr lang="en-US" altLang="ko-KR" sz="1350" dirty="0">
                <a:latin typeface="+mn-ea"/>
              </a:rPr>
              <a:t>2 ##</a:t>
            </a:r>
          </a:p>
          <a:p>
            <a:r>
              <a:rPr lang="en-US" altLang="ko-KR" sz="1350" dirty="0">
                <a:latin typeface="+mn-ea"/>
              </a:rPr>
              <a:t>9 #########</a:t>
            </a:r>
          </a:p>
          <a:p>
            <a:r>
              <a:rPr lang="en-US" altLang="ko-KR" sz="1350" dirty="0">
                <a:latin typeface="+mn-ea"/>
              </a:rPr>
              <a:t>6 ######</a:t>
            </a:r>
          </a:p>
          <a:p>
            <a:r>
              <a:rPr lang="en-US" altLang="ko-KR" sz="1350" dirty="0">
                <a:latin typeface="+mn-ea"/>
              </a:rPr>
              <a:t>8 ########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4C53C0-E156-4F94-AE5C-767B89AD1D47}"/>
              </a:ext>
            </a:extLst>
          </p:cNvPr>
          <p:cNvSpPr txBox="1"/>
          <p:nvPr/>
        </p:nvSpPr>
        <p:spPr>
          <a:xfrm>
            <a:off x="6841690" y="4810751"/>
            <a:ext cx="2295256" cy="11310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latin typeface="+mn-ea"/>
              </a:rPr>
              <a:t>전화번호</a:t>
            </a:r>
            <a:r>
              <a:rPr lang="en-US" altLang="ko-KR" sz="1350" dirty="0">
                <a:latin typeface="+mn-ea"/>
              </a:rPr>
              <a:t>: </a:t>
            </a:r>
            <a:r>
              <a:rPr lang="en-US" altLang="ko-KR" sz="1350" dirty="0">
                <a:solidFill>
                  <a:srgbClr val="FF0000"/>
                </a:solidFill>
                <a:latin typeface="+mn-ea"/>
              </a:rPr>
              <a:t>02-1234-5678</a:t>
            </a:r>
          </a:p>
          <a:p>
            <a:r>
              <a:rPr lang="en-US" altLang="ko-KR" sz="1350" dirty="0">
                <a:latin typeface="+mn-ea"/>
              </a:rPr>
              <a:t>5 #####</a:t>
            </a:r>
          </a:p>
          <a:p>
            <a:r>
              <a:rPr lang="en-US" altLang="ko-KR" sz="1350" dirty="0">
                <a:latin typeface="+mn-ea"/>
              </a:rPr>
              <a:t>6 ######</a:t>
            </a:r>
          </a:p>
          <a:p>
            <a:r>
              <a:rPr lang="en-US" altLang="ko-KR" sz="1350" dirty="0">
                <a:latin typeface="+mn-ea"/>
              </a:rPr>
              <a:t>7 #######</a:t>
            </a:r>
          </a:p>
          <a:p>
            <a:r>
              <a:rPr lang="en-US" altLang="ko-KR" sz="1350" dirty="0">
                <a:latin typeface="+mn-ea"/>
              </a:rPr>
              <a:t>8 ########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BF56C0-B227-41B7-A5CE-86B18FABE1DE}"/>
              </a:ext>
            </a:extLst>
          </p:cNvPr>
          <p:cNvGrpSpPr/>
          <p:nvPr/>
        </p:nvGrpSpPr>
        <p:grpSpPr>
          <a:xfrm>
            <a:off x="2557765" y="4810750"/>
            <a:ext cx="677091" cy="487226"/>
            <a:chOff x="940836" y="3578251"/>
            <a:chExt cx="902787" cy="649635"/>
          </a:xfrm>
        </p:grpSpPr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2E148F0-F75B-4BC2-93BF-C4AF836C72BE}"/>
                </a:ext>
              </a:extLst>
            </p:cNvPr>
            <p:cNvCxnSpPr/>
            <p:nvPr/>
          </p:nvCxnSpPr>
          <p:spPr>
            <a:xfrm>
              <a:off x="1648692" y="3857644"/>
              <a:ext cx="1949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0C3B91C8-51EB-4081-973F-C1DD5B924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7442" t="45027" r="45969" b="34393"/>
            <a:stretch/>
          </p:blipFill>
          <p:spPr>
            <a:xfrm>
              <a:off x="984141" y="3578251"/>
              <a:ext cx="698218" cy="64963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B52BFD-AD08-4725-81D7-85B52330C81B}"/>
                </a:ext>
              </a:extLst>
            </p:cNvPr>
            <p:cNvSpPr txBox="1"/>
            <p:nvPr/>
          </p:nvSpPr>
          <p:spPr>
            <a:xfrm>
              <a:off x="940836" y="3722944"/>
              <a:ext cx="784831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788" dirty="0">
                  <a:solidFill>
                    <a:schemeClr val="bg1"/>
                  </a:solidFill>
                </a:rPr>
                <a:t>실행결과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803D980-9B23-4B79-906E-4C590B082922}"/>
              </a:ext>
            </a:extLst>
          </p:cNvPr>
          <p:cNvGrpSpPr/>
          <p:nvPr/>
        </p:nvGrpSpPr>
        <p:grpSpPr>
          <a:xfrm>
            <a:off x="6172436" y="4810750"/>
            <a:ext cx="677091" cy="487226"/>
            <a:chOff x="940836" y="3578251"/>
            <a:chExt cx="902787" cy="649635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4EE48B2-4C5A-4A5E-BBF7-0650ED2E86DF}"/>
                </a:ext>
              </a:extLst>
            </p:cNvPr>
            <p:cNvCxnSpPr/>
            <p:nvPr/>
          </p:nvCxnSpPr>
          <p:spPr>
            <a:xfrm>
              <a:off x="1648692" y="3857644"/>
              <a:ext cx="1949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6ED00539-20AC-41FC-AD97-F5A5264D94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7442" t="45027" r="45969" b="34393"/>
            <a:stretch/>
          </p:blipFill>
          <p:spPr>
            <a:xfrm>
              <a:off x="984141" y="3578251"/>
              <a:ext cx="698218" cy="64963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033B49-1267-4E69-A294-549E5B81368C}"/>
                </a:ext>
              </a:extLst>
            </p:cNvPr>
            <p:cNvSpPr txBox="1"/>
            <p:nvPr/>
          </p:nvSpPr>
          <p:spPr>
            <a:xfrm>
              <a:off x="940836" y="3722944"/>
              <a:ext cx="784831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788" dirty="0">
                  <a:solidFill>
                    <a:schemeClr val="bg1"/>
                  </a:solidFill>
                </a:rPr>
                <a:t>실행결과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943100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9B161F62-DA79-48D8-B896-5A760BBA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7.  </a:t>
            </a:r>
            <a:r>
              <a:rPr lang="ko-KR" altLang="en-US" sz="3200" dirty="0"/>
              <a:t>구구단 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sz="1600" dirty="0">
                <a:solidFill>
                  <a:srgbClr val="FF0000"/>
                </a:solidFill>
              </a:rPr>
              <a:t>구구단의 단</a:t>
            </a:r>
            <a:r>
              <a:rPr lang="ko-KR" altLang="en-US" sz="1600" dirty="0"/>
              <a:t>과 </a:t>
            </a:r>
            <a:r>
              <a:rPr lang="ko-KR" altLang="en-US" sz="1600" dirty="0">
                <a:solidFill>
                  <a:srgbClr val="FF0000"/>
                </a:solidFill>
              </a:rPr>
              <a:t>가로 항목 수</a:t>
            </a:r>
            <a:r>
              <a:rPr lang="ko-KR" altLang="en-US" sz="1600" dirty="0"/>
              <a:t>를 입력 받아 해당 단을 출력하는 프로그램을 작성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출력되는 숫자는 모두 </a:t>
            </a:r>
            <a:r>
              <a:rPr lang="ko-KR" altLang="en-US" sz="1600" dirty="0">
                <a:solidFill>
                  <a:srgbClr val="FF0000"/>
                </a:solidFill>
              </a:rPr>
              <a:t>공백대신 수자 </a:t>
            </a:r>
            <a:r>
              <a:rPr lang="en-US" altLang="ko-KR" sz="1600" dirty="0">
                <a:solidFill>
                  <a:srgbClr val="FF0000"/>
                </a:solidFill>
              </a:rPr>
              <a:t>0</a:t>
            </a:r>
            <a:r>
              <a:rPr lang="ko-KR" altLang="en-US" sz="1600" dirty="0">
                <a:solidFill>
                  <a:srgbClr val="FF0000"/>
                </a:solidFill>
              </a:rPr>
              <a:t>으로 채워</a:t>
            </a:r>
            <a:r>
              <a:rPr lang="ko-KR" altLang="en-US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2</a:t>
            </a:r>
            <a:r>
              <a:rPr lang="ko-KR" altLang="en-US" sz="1600" dirty="0">
                <a:solidFill>
                  <a:srgbClr val="FF0000"/>
                </a:solidFill>
              </a:rPr>
              <a:t>자리 맞춤</a:t>
            </a:r>
            <a:r>
              <a:rPr lang="en-US" altLang="ko-KR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출력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수</a:t>
            </a:r>
            <a:r>
              <a:rPr lang="en-US" altLang="ko-KR" sz="1600" dirty="0"/>
              <a:t>, </a:t>
            </a:r>
            <a:r>
              <a:rPr lang="ko-KR" altLang="en-US" sz="1600" dirty="0"/>
              <a:t>연산자</a:t>
            </a:r>
            <a:r>
              <a:rPr lang="en-US" altLang="ko-KR" sz="1600" dirty="0"/>
              <a:t>, </a:t>
            </a:r>
            <a:r>
              <a:rPr lang="ko-KR" altLang="en-US" sz="1600" dirty="0"/>
              <a:t>항목 사이에 공백은 </a:t>
            </a:r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r>
              <a:rPr lang="ko-KR" altLang="en-US" sz="1600" dirty="0">
                <a:solidFill>
                  <a:srgbClr val="FF0000"/>
                </a:solidFill>
              </a:rPr>
              <a:t>칸</a:t>
            </a:r>
            <a:r>
              <a:rPr lang="en-US" altLang="ko-KR" sz="1600" dirty="0"/>
              <a:t>, </a:t>
            </a:r>
            <a:r>
              <a:rPr lang="ko-KR" altLang="en-US" sz="1600" dirty="0"/>
              <a:t>구구단 식과 식 사이의 공백은 </a:t>
            </a:r>
            <a:r>
              <a:rPr lang="en-US" altLang="ko-KR" sz="1600" dirty="0">
                <a:solidFill>
                  <a:srgbClr val="FF0000"/>
                </a:solidFill>
              </a:rPr>
              <a:t>4</a:t>
            </a:r>
            <a:r>
              <a:rPr lang="ko-KR" altLang="en-US" sz="1600" dirty="0">
                <a:solidFill>
                  <a:srgbClr val="FF0000"/>
                </a:solidFill>
              </a:rPr>
              <a:t>칸</a:t>
            </a:r>
            <a:r>
              <a:rPr lang="ko-KR" altLang="en-US" sz="1600" dirty="0"/>
              <a:t>으로 함</a:t>
            </a:r>
            <a:endParaRPr lang="en-US" altLang="ko-KR" sz="1600" dirty="0"/>
          </a:p>
          <a:p>
            <a:pPr lvl="1"/>
            <a:r>
              <a:rPr lang="ko-KR" altLang="en-US" sz="1600" dirty="0"/>
              <a:t>한 줄에 입력 받은 가로 항목 수 만큼 출력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A9F84-4B37-464C-BA32-A42490AF8548}"/>
              </a:ext>
            </a:extLst>
          </p:cNvPr>
          <p:cNvSpPr txBox="1"/>
          <p:nvPr/>
        </p:nvSpPr>
        <p:spPr>
          <a:xfrm>
            <a:off x="2165988" y="3551683"/>
            <a:ext cx="4609561" cy="193598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Consolas" panose="020B0609020204030204" pitchFamily="49" charset="0"/>
              </a:rPr>
              <a:t>구구단 입력</a:t>
            </a:r>
            <a:r>
              <a:rPr lang="en-US" altLang="ko-KR" sz="1400" dirty="0">
                <a:latin typeface="Consolas" panose="020B0609020204030204" pitchFamily="49" charset="0"/>
              </a:rPr>
              <a:t>: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onsolas" panose="020B0609020204030204" pitchFamily="49" charset="0"/>
              </a:rPr>
              <a:t>가로 항목 수</a:t>
            </a:r>
            <a:r>
              <a:rPr lang="en-US" altLang="ko-KR" sz="1400" dirty="0">
                <a:latin typeface="Consolas" panose="020B0609020204030204" pitchFamily="49" charset="0"/>
              </a:rPr>
              <a:t>: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nsolas" panose="020B0609020204030204" pitchFamily="49" charset="0"/>
              </a:rPr>
              <a:t>04 x 01 = 04    04 x 02 = 08    04 x 03 = 12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nsolas" panose="020B0609020204030204" pitchFamily="49" charset="0"/>
              </a:rPr>
              <a:t>04 x 04 = 16    04 x 05 = 20    04 x 06 = 24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nsolas" panose="020B0609020204030204" pitchFamily="49" charset="0"/>
              </a:rPr>
              <a:t>04 x 07 = 28    04 x 08 = 32    04 x 09 = 36</a:t>
            </a:r>
            <a:endParaRPr lang="en-US" altLang="ko-KR" sz="1400" dirty="0">
              <a:solidFill>
                <a:srgbClr val="FF0000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491FA-FBE5-41F6-8A62-90D5BC1168A5}"/>
              </a:ext>
            </a:extLst>
          </p:cNvPr>
          <p:cNvSpPr txBox="1"/>
          <p:nvPr/>
        </p:nvSpPr>
        <p:spPr>
          <a:xfrm>
            <a:off x="2022148" y="3090446"/>
            <a:ext cx="3605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21439B"/>
                </a:solidFill>
                <a:latin typeface="+mn-ea"/>
              </a:rPr>
              <a:t>실행결과 예시</a:t>
            </a:r>
            <a:r>
              <a:rPr lang="en-US" altLang="ko-KR" sz="1600" b="1" dirty="0">
                <a:solidFill>
                  <a:srgbClr val="21439B"/>
                </a:solidFill>
                <a:latin typeface="+mn-ea"/>
              </a:rPr>
              <a:t>: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붉은색은 키보드 입력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A586BC-C9B7-443B-B605-E0E0AB66FEC5}"/>
              </a:ext>
            </a:extLst>
          </p:cNvPr>
          <p:cNvSpPr txBox="1"/>
          <p:nvPr/>
        </p:nvSpPr>
        <p:spPr>
          <a:xfrm>
            <a:off x="7007290" y="3551683"/>
            <a:ext cx="2959986" cy="2323953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Consolas" panose="020B0609020204030204" pitchFamily="49" charset="0"/>
              </a:rPr>
              <a:t>구구단 입력</a:t>
            </a:r>
            <a:r>
              <a:rPr lang="en-US" altLang="ko-KR" sz="1400" dirty="0">
                <a:latin typeface="Consolas" panose="020B0609020204030204" pitchFamily="49" charset="0"/>
              </a:rPr>
              <a:t>: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onsolas" panose="020B0609020204030204" pitchFamily="49" charset="0"/>
              </a:rPr>
              <a:t>가로 항목 수</a:t>
            </a:r>
            <a:r>
              <a:rPr lang="en-US" altLang="ko-KR" sz="1400" dirty="0">
                <a:latin typeface="Consolas" panose="020B0609020204030204" pitchFamily="49" charset="0"/>
              </a:rPr>
              <a:t>: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nsolas" panose="020B0609020204030204" pitchFamily="49" charset="0"/>
              </a:rPr>
              <a:t>08 x 01 = 08    08 x 02 = 16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nsolas" panose="020B0609020204030204" pitchFamily="49" charset="0"/>
              </a:rPr>
              <a:t>08 x 03 = 24    08 x 04 = 32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nsolas" panose="020B0609020204030204" pitchFamily="49" charset="0"/>
              </a:rPr>
              <a:t>08 x 05 = 40    08 x 06 = 48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nsolas" panose="020B0609020204030204" pitchFamily="49" charset="0"/>
              </a:rPr>
              <a:t>08 x 07 = 56    08 x 08 = 64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nsolas" panose="020B0609020204030204" pitchFamily="49" charset="0"/>
              </a:rPr>
              <a:t>08 x 09 = 72</a:t>
            </a:r>
            <a:endParaRPr lang="en-US" altLang="ko-KR" sz="1400" dirty="0">
              <a:solidFill>
                <a:srgbClr val="FF0000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92360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9B161F62-DA79-48D8-B896-5A760BBA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8.   </a:t>
            </a:r>
            <a:r>
              <a:rPr lang="ko-KR" altLang="en-US" sz="3200" dirty="0"/>
              <a:t>문장 분석하기 </a:t>
            </a:r>
            <a:r>
              <a:rPr lang="en-US" altLang="ko-KR" sz="3200" dirty="0"/>
              <a:t>II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여러 개의 단어로 구성된 문장을 입력 받아 단어 수와 </a:t>
            </a:r>
            <a:r>
              <a:rPr lang="ko-KR" altLang="en-US" sz="1800" dirty="0" err="1"/>
              <a:t>단어별</a:t>
            </a:r>
            <a:r>
              <a:rPr lang="ko-KR" altLang="en-US" sz="1800" dirty="0"/>
              <a:t> 평균 문자 수를 구하는 프로그램을 작성하라</a:t>
            </a:r>
            <a:endParaRPr lang="en-US" altLang="ko-KR" sz="1800" dirty="0"/>
          </a:p>
          <a:p>
            <a:pPr lvl="1"/>
            <a:r>
              <a:rPr lang="ko-KR" altLang="en-US" dirty="0"/>
              <a:t>문장 입력</a:t>
            </a:r>
            <a:r>
              <a:rPr lang="en-US" altLang="ko-KR" dirty="0"/>
              <a:t>: input() </a:t>
            </a:r>
            <a:r>
              <a:rPr lang="ko-KR" altLang="en-US" dirty="0"/>
              <a:t>함수를 사용하여 </a:t>
            </a:r>
            <a:r>
              <a:rPr lang="ko-KR" altLang="en-US" dirty="0">
                <a:solidFill>
                  <a:srgbClr val="FF0000"/>
                </a:solidFill>
              </a:rPr>
              <a:t>여러 개 단어를 입력 </a:t>
            </a:r>
            <a:r>
              <a:rPr lang="ko-KR" altLang="en-US" dirty="0"/>
              <a:t>받음</a:t>
            </a:r>
            <a:endParaRPr lang="en-US" altLang="ko-KR" dirty="0"/>
          </a:p>
          <a:p>
            <a:pPr lvl="1"/>
            <a:r>
              <a:rPr lang="ko-KR" altLang="en-US" dirty="0"/>
              <a:t>단어 수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공백 문자로 구분</a:t>
            </a:r>
            <a:r>
              <a:rPr lang="ko-KR" altLang="en-US" dirty="0"/>
              <a:t>된 단어의 개수</a:t>
            </a:r>
            <a:endParaRPr lang="en-US" altLang="ko-KR" dirty="0"/>
          </a:p>
          <a:p>
            <a:pPr lvl="1"/>
            <a:r>
              <a:rPr lang="ko-KR" altLang="en-US" dirty="0"/>
              <a:t>평균 글자 수</a:t>
            </a:r>
            <a:r>
              <a:rPr lang="en-US" altLang="ko-KR" dirty="0"/>
              <a:t>: </a:t>
            </a:r>
            <a:r>
              <a:rPr lang="ko-KR" altLang="en-US" dirty="0" err="1"/>
              <a:t>단어별</a:t>
            </a:r>
            <a:r>
              <a:rPr lang="ko-KR" altLang="en-US" dirty="0"/>
              <a:t> 평균 글자 수로 </a:t>
            </a:r>
            <a:r>
              <a:rPr lang="ko-KR" altLang="en-US" dirty="0">
                <a:solidFill>
                  <a:srgbClr val="FF0000"/>
                </a:solidFill>
              </a:rPr>
              <a:t>반올림하여 소수점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자리</a:t>
            </a:r>
            <a:r>
              <a:rPr lang="ko-KR" altLang="en-US" dirty="0"/>
              <a:t>까지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B3BCFE-E7D1-4E79-A407-4BFA0A4AB3BF}"/>
              </a:ext>
            </a:extLst>
          </p:cNvPr>
          <p:cNvSpPr txBox="1"/>
          <p:nvPr/>
        </p:nvSpPr>
        <p:spPr>
          <a:xfrm>
            <a:off x="1386111" y="4591037"/>
            <a:ext cx="7328430" cy="109762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문장</a:t>
            </a:r>
            <a:r>
              <a:rPr lang="en-US" altLang="ko-KR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저는</a:t>
            </a:r>
            <a:r>
              <a:rPr lang="ko-KR" altLang="en-US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파이썬 프로그래밍을 아주 좋아합니다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위 문장의 단어 수는 </a:t>
            </a:r>
            <a:r>
              <a:rPr lang="en-US" altLang="ko-KR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5</a:t>
            </a:r>
            <a:r>
              <a:rPr lang="ko-KR" altLang="en-US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개이며</a:t>
            </a:r>
            <a:r>
              <a:rPr lang="en-US" altLang="ko-KR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평균 글자 수는 </a:t>
            </a:r>
            <a:r>
              <a:rPr lang="en-US" altLang="ko-KR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3.6</a:t>
            </a:r>
            <a:r>
              <a:rPr lang="ko-KR" altLang="en-US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개입니다</a:t>
            </a:r>
            <a:r>
              <a:rPr lang="en-US" altLang="ko-KR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0E3D68-325F-4D50-9895-DA714E3B6281}"/>
              </a:ext>
            </a:extLst>
          </p:cNvPr>
          <p:cNvSpPr txBox="1"/>
          <p:nvPr/>
        </p:nvSpPr>
        <p:spPr>
          <a:xfrm>
            <a:off x="1327370" y="4072208"/>
            <a:ext cx="3605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21439B"/>
                </a:solidFill>
                <a:latin typeface="+mn-ea"/>
              </a:rPr>
              <a:t>실행결과 예시</a:t>
            </a:r>
            <a:r>
              <a:rPr lang="en-US" altLang="ko-KR" sz="1600" b="1" dirty="0">
                <a:solidFill>
                  <a:srgbClr val="21439B"/>
                </a:solidFill>
                <a:latin typeface="+mn-ea"/>
              </a:rPr>
              <a:t>: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붉은색은 키보드 입력</a:t>
            </a:r>
          </a:p>
        </p:txBody>
      </p:sp>
    </p:spTree>
    <p:extLst>
      <p:ext uri="{BB962C8B-B14F-4D97-AF65-F5344CB8AC3E}">
        <p14:creationId xmlns:p14="http://schemas.microsoft.com/office/powerpoint/2010/main" val="57297536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9B161F62-DA79-48D8-B896-5A760BBA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9.  </a:t>
            </a:r>
            <a:r>
              <a:rPr lang="ko-KR" altLang="en-US" sz="3200" dirty="0"/>
              <a:t>주민등록 번호 해석하기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이름과 주민등록 번호를 입력 받아 </a:t>
            </a:r>
            <a:r>
              <a:rPr lang="ko-KR" altLang="en-US" sz="1600" dirty="0">
                <a:solidFill>
                  <a:srgbClr val="FF0000"/>
                </a:solidFill>
              </a:rPr>
              <a:t>출생연도와 성별을 출력하는 프로그램</a:t>
            </a:r>
            <a:r>
              <a:rPr lang="ko-KR" altLang="en-US" sz="1600" dirty="0"/>
              <a:t>을 작성하라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주민등록 번호는 정확히 </a:t>
            </a:r>
            <a:r>
              <a:rPr lang="en-US" altLang="ko-KR" sz="1600" dirty="0"/>
              <a:t>6</a:t>
            </a:r>
            <a:r>
              <a:rPr lang="ko-KR" altLang="en-US" sz="1600" dirty="0"/>
              <a:t>자리</a:t>
            </a:r>
            <a:r>
              <a:rPr lang="en-US" altLang="ko-KR" sz="1600" dirty="0"/>
              <a:t>-7</a:t>
            </a:r>
            <a:r>
              <a:rPr lang="ko-KR" altLang="en-US" sz="1600" dirty="0"/>
              <a:t>자리 정확히 입력한다고 가정</a:t>
            </a:r>
            <a:r>
              <a:rPr lang="en-US" altLang="ko-KR" sz="1600" dirty="0"/>
              <a:t> (</a:t>
            </a:r>
            <a:r>
              <a:rPr lang="ko-KR" altLang="en-US" sz="1600" dirty="0"/>
              <a:t>예</a:t>
            </a:r>
            <a:r>
              <a:rPr lang="en-US" altLang="ko-KR" sz="1600" dirty="0"/>
              <a:t>: 991220-1234567)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앞 </a:t>
            </a:r>
            <a:r>
              <a:rPr lang="en-US" altLang="ko-KR" sz="1600" dirty="0"/>
              <a:t>6</a:t>
            </a:r>
            <a:r>
              <a:rPr lang="ko-KR" altLang="en-US" sz="1600" dirty="0"/>
              <a:t>자리는 생년월일 </a:t>
            </a:r>
            <a:r>
              <a:rPr lang="en-US" altLang="ko-KR" sz="1600" dirty="0"/>
              <a:t>YYMMDD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뒤 </a:t>
            </a:r>
            <a:r>
              <a:rPr lang="en-US" altLang="ko-KR" sz="1600" dirty="0"/>
              <a:t>7</a:t>
            </a:r>
            <a:r>
              <a:rPr lang="ko-KR" altLang="en-US" sz="1600" dirty="0"/>
              <a:t>자리 번호 중 첫번째 번호는 </a:t>
            </a:r>
            <a:r>
              <a:rPr lang="en-US" altLang="ko-KR" sz="1600" dirty="0"/>
              <a:t>1~4 </a:t>
            </a:r>
            <a:r>
              <a:rPr lang="ko-KR" altLang="en-US" sz="1600" dirty="0"/>
              <a:t>중 하나이며 다음과 같은 의미를 갖는다</a:t>
            </a:r>
            <a:br>
              <a:rPr lang="en-US" altLang="ko-KR" sz="1600" dirty="0"/>
            </a:br>
            <a:r>
              <a:rPr lang="en-US" altLang="ko-KR" sz="1600" dirty="0"/>
              <a:t>1 : 1900 ~ 1999</a:t>
            </a:r>
            <a:r>
              <a:rPr lang="ko-KR" altLang="en-US" sz="1600" dirty="0"/>
              <a:t>년 사이에 출생한 남자</a:t>
            </a:r>
            <a:br>
              <a:rPr lang="en-US" altLang="ko-KR" sz="1600" dirty="0"/>
            </a:br>
            <a:r>
              <a:rPr lang="en-US" altLang="ko-KR" sz="1600" dirty="0"/>
              <a:t>2 : 1900 ~ 1999</a:t>
            </a:r>
            <a:r>
              <a:rPr lang="ko-KR" altLang="en-US" sz="1600" dirty="0"/>
              <a:t>년 사이에 출생한 여자</a:t>
            </a:r>
            <a:br>
              <a:rPr lang="en-US" altLang="ko-KR" sz="1600" dirty="0"/>
            </a:br>
            <a:r>
              <a:rPr lang="en-US" altLang="ko-KR" sz="1600" dirty="0"/>
              <a:t>3: 2000</a:t>
            </a:r>
            <a:r>
              <a:rPr lang="ko-KR" altLang="en-US" sz="1600" dirty="0"/>
              <a:t> </a:t>
            </a:r>
            <a:r>
              <a:rPr lang="en-US" altLang="ko-KR" sz="1600" dirty="0"/>
              <a:t>~</a:t>
            </a:r>
            <a:r>
              <a:rPr lang="ko-KR" altLang="en-US" sz="1600" dirty="0"/>
              <a:t> 현재까지 출생한 남자</a:t>
            </a:r>
            <a:br>
              <a:rPr lang="en-US" altLang="ko-KR" sz="1600" dirty="0"/>
            </a:br>
            <a:r>
              <a:rPr lang="en-US" altLang="ko-KR" sz="1600" dirty="0"/>
              <a:t>4: 2000</a:t>
            </a:r>
            <a:r>
              <a:rPr lang="ko-KR" altLang="en-US" sz="1600" dirty="0"/>
              <a:t> </a:t>
            </a:r>
            <a:r>
              <a:rPr lang="en-US" altLang="ko-KR" sz="1600" dirty="0"/>
              <a:t>~</a:t>
            </a:r>
            <a:r>
              <a:rPr lang="ko-KR" altLang="en-US" sz="1600" dirty="0"/>
              <a:t> 현재까지 출생한 여자</a:t>
            </a:r>
            <a:endParaRPr lang="en-US" altLang="ko-K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B3BCFE-E7D1-4E79-A407-4BFA0A4AB3BF}"/>
              </a:ext>
            </a:extLst>
          </p:cNvPr>
          <p:cNvSpPr txBox="1"/>
          <p:nvPr/>
        </p:nvSpPr>
        <p:spPr>
          <a:xfrm>
            <a:off x="1771766" y="5112438"/>
            <a:ext cx="3780258" cy="109762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이름</a:t>
            </a:r>
            <a:r>
              <a:rPr lang="en-US" altLang="ko-KR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홍길동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주민등록번호</a:t>
            </a:r>
            <a:r>
              <a:rPr lang="en-US" altLang="ko-KR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880726-1023214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홍길동</a:t>
            </a:r>
            <a:r>
              <a:rPr lang="en-US" altLang="ko-KR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: 1988</a:t>
            </a:r>
            <a:r>
              <a:rPr lang="ko-KR" altLang="en-US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년생 남성</a:t>
            </a:r>
            <a:endParaRPr lang="en-US" altLang="ko-KR" dirty="0">
              <a:latin typeface="Consolas" panose="020B06090202040302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0E3D68-325F-4D50-9895-DA714E3B6281}"/>
              </a:ext>
            </a:extLst>
          </p:cNvPr>
          <p:cNvSpPr txBox="1"/>
          <p:nvPr/>
        </p:nvSpPr>
        <p:spPr>
          <a:xfrm>
            <a:off x="1600010" y="4609418"/>
            <a:ext cx="3605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21439B"/>
                </a:solidFill>
                <a:latin typeface="+mn-ea"/>
              </a:rPr>
              <a:t>실행결과 예시</a:t>
            </a:r>
            <a:r>
              <a:rPr lang="en-US" altLang="ko-KR" sz="1600" b="1" dirty="0">
                <a:solidFill>
                  <a:srgbClr val="21439B"/>
                </a:solidFill>
                <a:latin typeface="+mn-ea"/>
              </a:rPr>
              <a:t>: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붉은색은 키보드 입력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D93371-9C43-456F-9744-626C7FDE009A}"/>
              </a:ext>
            </a:extLst>
          </p:cNvPr>
          <p:cNvSpPr txBox="1"/>
          <p:nvPr/>
        </p:nvSpPr>
        <p:spPr>
          <a:xfrm>
            <a:off x="5850607" y="5112438"/>
            <a:ext cx="3780258" cy="109762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이름</a:t>
            </a:r>
            <a:r>
              <a:rPr lang="en-US" altLang="ko-KR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Dear Lover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주민등록번호</a:t>
            </a:r>
            <a:r>
              <a:rPr lang="en-US" altLang="ko-KR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210204-4123456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Dear Lover: 2021</a:t>
            </a:r>
            <a:r>
              <a:rPr lang="ko-KR" altLang="en-US" dirty="0"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년생 여성</a:t>
            </a:r>
            <a:endParaRPr lang="en-US" altLang="ko-KR" dirty="0">
              <a:latin typeface="Consolas" panose="020B06090202040302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789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1562507" y="5256440"/>
            <a:ext cx="2512419" cy="70374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4" name="모서리가 둥근 직사각형 3"/>
          <p:cNvSpPr/>
          <p:nvPr/>
        </p:nvSpPr>
        <p:spPr>
          <a:xfrm>
            <a:off x="4486125" y="4184663"/>
            <a:ext cx="1693164" cy="70374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슬라이싱</a:t>
            </a:r>
            <a:r>
              <a:rPr lang="en-US" altLang="ko-KR" dirty="0"/>
              <a:t>(slicing)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문자열 일부</a:t>
            </a:r>
            <a:r>
              <a:rPr lang="en-US" altLang="ko-KR" dirty="0"/>
              <a:t> </a:t>
            </a:r>
            <a:r>
              <a:rPr lang="ko-KR" altLang="en-US" dirty="0"/>
              <a:t>추출하기 예</a:t>
            </a:r>
            <a:endParaRPr lang="en-US" altLang="ko-KR" dirty="0"/>
          </a:p>
        </p:txBody>
      </p:sp>
      <p:sp>
        <p:nvSpPr>
          <p:cNvPr id="22" name="직사각형 21"/>
          <p:cNvSpPr/>
          <p:nvPr/>
        </p:nvSpPr>
        <p:spPr>
          <a:xfrm>
            <a:off x="960443" y="1696288"/>
            <a:ext cx="8744527" cy="18502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letters =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Yonsei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University'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letters[7:11]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letters[7:11:1]</a:t>
            </a: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Univ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letters[-17:-11]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letters[0:6:1], letters[:6], letters[:6:]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Yonsei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1562507" y="4879304"/>
          <a:ext cx="7119277" cy="36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781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36836680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1485446773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85804154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461355420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15061624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301336794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61582480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004221321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363304711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895587038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976124954"/>
                    </a:ext>
                  </a:extLst>
                </a:gridCol>
              </a:tblGrid>
              <a:tr h="369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o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n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s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e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+mj-ea"/>
                          <a:ea typeface="+mj-ea"/>
                        </a:rPr>
                        <a:t>i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U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n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+mj-ea"/>
                          <a:ea typeface="+mj-ea"/>
                        </a:rPr>
                        <a:t>i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v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e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r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s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+mj-ea"/>
                          <a:ea typeface="+mj-ea"/>
                        </a:rPr>
                        <a:t>i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t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1562507" y="4501422"/>
          <a:ext cx="7119277" cy="36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536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420026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36836680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1485446773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85804154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461355420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15061624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301336794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61582480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004221321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363304711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895587038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976124954"/>
                    </a:ext>
                  </a:extLst>
                </a:gridCol>
              </a:tblGrid>
              <a:tr h="369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6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7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8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9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11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12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13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14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15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1562507" y="5248358"/>
          <a:ext cx="7119277" cy="36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781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36836680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1485446773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85804154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461355420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15061624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301336794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61582480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004221321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363304711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895587038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976124954"/>
                    </a:ext>
                  </a:extLst>
                </a:gridCol>
              </a:tblGrid>
              <a:tr h="369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-17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-16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-15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-14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-13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-12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-11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-10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-9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-8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-7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-6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-5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-4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-3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-2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-1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64834" y="4193567"/>
            <a:ext cx="796364" cy="36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91" dirty="0"/>
              <a:t>[7:11]</a:t>
            </a:r>
            <a:endParaRPr lang="ko-KR" altLang="en-US" sz="1791" dirty="0"/>
          </a:p>
        </p:txBody>
      </p:sp>
      <p:sp>
        <p:nvSpPr>
          <p:cNvPr id="16" name="TextBox 15"/>
          <p:cNvSpPr txBox="1"/>
          <p:nvPr/>
        </p:nvSpPr>
        <p:spPr>
          <a:xfrm>
            <a:off x="2322424" y="5556287"/>
            <a:ext cx="1085110" cy="36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91" dirty="0"/>
              <a:t>[-17:-11]</a:t>
            </a:r>
            <a:endParaRPr lang="ko-KR" altLang="en-US" sz="1791" dirty="0"/>
          </a:p>
        </p:txBody>
      </p:sp>
      <p:sp>
        <p:nvSpPr>
          <p:cNvPr id="17" name="TextBox 16"/>
          <p:cNvSpPr txBox="1"/>
          <p:nvPr/>
        </p:nvSpPr>
        <p:spPr>
          <a:xfrm>
            <a:off x="6418304" y="3867672"/>
            <a:ext cx="5630063" cy="579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92" b="1" dirty="0">
                <a:solidFill>
                  <a:srgbClr val="C00000"/>
                </a:solidFill>
              </a:rPr>
              <a:t>문자열 </a:t>
            </a:r>
            <a:r>
              <a:rPr lang="en-US" altLang="ko-KR" sz="1592" b="1" dirty="0">
                <a:solidFill>
                  <a:srgbClr val="C00000"/>
                </a:solidFill>
              </a:rPr>
              <a:t>letters</a:t>
            </a:r>
            <a:r>
              <a:rPr lang="ko-KR" altLang="en-US" sz="1592" b="1" dirty="0">
                <a:solidFill>
                  <a:srgbClr val="C00000"/>
                </a:solidFill>
              </a:rPr>
              <a:t>의 </a:t>
            </a:r>
            <a:r>
              <a:rPr lang="en-US" altLang="ko-KR" sz="1592" b="1" dirty="0">
                <a:solidFill>
                  <a:srgbClr val="C00000"/>
                </a:solidFill>
              </a:rPr>
              <a:t>7</a:t>
            </a:r>
            <a:r>
              <a:rPr lang="ko-KR" altLang="en-US" sz="1592" b="1" dirty="0">
                <a:solidFill>
                  <a:srgbClr val="C00000"/>
                </a:solidFill>
              </a:rPr>
              <a:t>번 문자부터 </a:t>
            </a:r>
            <a:r>
              <a:rPr lang="en-US" altLang="ko-KR" sz="1592" b="1" dirty="0">
                <a:solidFill>
                  <a:srgbClr val="C00000"/>
                </a:solidFill>
              </a:rPr>
              <a:t>10</a:t>
            </a:r>
            <a:r>
              <a:rPr lang="ko-KR" altLang="en-US" sz="1592" b="1" dirty="0">
                <a:solidFill>
                  <a:srgbClr val="C00000"/>
                </a:solidFill>
              </a:rPr>
              <a:t>번</a:t>
            </a:r>
            <a:r>
              <a:rPr lang="en-US" altLang="ko-KR" sz="1592" b="1" dirty="0">
                <a:solidFill>
                  <a:srgbClr val="C00000"/>
                </a:solidFill>
              </a:rPr>
              <a:t>(11</a:t>
            </a:r>
            <a:r>
              <a:rPr lang="ko-KR" altLang="en-US" sz="1592" b="1" dirty="0">
                <a:solidFill>
                  <a:srgbClr val="C00000"/>
                </a:solidFill>
              </a:rPr>
              <a:t>번 앞</a:t>
            </a:r>
            <a:r>
              <a:rPr lang="en-US" altLang="ko-KR" sz="1592" b="1" dirty="0">
                <a:solidFill>
                  <a:srgbClr val="C00000"/>
                </a:solidFill>
              </a:rPr>
              <a:t>) </a:t>
            </a:r>
            <a:r>
              <a:rPr lang="ko-KR" altLang="en-US" sz="1592" b="1" dirty="0">
                <a:solidFill>
                  <a:srgbClr val="C00000"/>
                </a:solidFill>
              </a:rPr>
              <a:t>문자까지 분리</a:t>
            </a:r>
            <a:endParaRPr lang="en-US" altLang="ko-KR" sz="1592" b="1" dirty="0">
              <a:solidFill>
                <a:srgbClr val="C00000"/>
              </a:solidFill>
            </a:endParaRPr>
          </a:p>
          <a:p>
            <a:r>
              <a:rPr lang="en-US" altLang="ko-KR" sz="1592" b="1" dirty="0">
                <a:solidFill>
                  <a:srgbClr val="C00000"/>
                </a:solidFill>
              </a:rPr>
              <a:t>7</a:t>
            </a:r>
            <a:r>
              <a:rPr lang="ko-KR" altLang="en-US" sz="1592" b="1" dirty="0">
                <a:solidFill>
                  <a:srgbClr val="C00000"/>
                </a:solidFill>
              </a:rPr>
              <a:t>부터 </a:t>
            </a:r>
            <a:r>
              <a:rPr lang="en-US" altLang="ko-KR" sz="1592" b="1" dirty="0">
                <a:solidFill>
                  <a:srgbClr val="C00000"/>
                </a:solidFill>
              </a:rPr>
              <a:t>4</a:t>
            </a:r>
            <a:r>
              <a:rPr lang="ko-KR" altLang="en-US" sz="1592" b="1" dirty="0">
                <a:solidFill>
                  <a:srgbClr val="C00000"/>
                </a:solidFill>
              </a:rPr>
              <a:t>개 문자 분리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 rot="10800000">
            <a:off x="6066632" y="4249270"/>
            <a:ext cx="286912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65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A758587-F63E-5D48-BDF0-9C114E7D67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4</a:t>
            </a:r>
            <a:r>
              <a:rPr kumimoji="1" lang="ko-KR" altLang="en-US" dirty="0"/>
              <a:t>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데이터 구조 </a:t>
            </a:r>
            <a:r>
              <a:rPr kumimoji="1" lang="en-US" altLang="ko-KR" dirty="0"/>
              <a:t>(</a:t>
            </a:r>
            <a:r>
              <a:rPr kumimoji="1" lang="ko-KR" altLang="en-US" dirty="0"/>
              <a:t>리스트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튜플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셋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딕셔너리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en-US" altLang="ko-KR" dirty="0"/>
              <a:t>5</a:t>
            </a:r>
            <a:r>
              <a:rPr kumimoji="1" lang="ko-KR" altLang="en-US" dirty="0"/>
              <a:t>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문자열 함수와 기능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6</a:t>
            </a:r>
            <a:r>
              <a:rPr kumimoji="1" lang="ko-KR" altLang="en-US" dirty="0"/>
              <a:t>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조건문과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반복문</a:t>
            </a:r>
            <a:endParaRPr kumimoji="1" lang="ko-Kore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E19C7BE-F0EE-F24F-8B9A-90B1EFFF2D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학습</a:t>
            </a:r>
            <a:r>
              <a:rPr kumimoji="1" lang="ko-KR" altLang="en-US" dirty="0"/>
              <a:t> 목차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789951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</a:t>
            </a:r>
            <a:r>
              <a:rPr lang="en-US" altLang="ko-KR" dirty="0"/>
              <a:t>slicing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문자열 처음 </a:t>
            </a:r>
            <a:r>
              <a:rPr lang="en-US" altLang="ko-KR" dirty="0"/>
              <a:t>n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마지막 </a:t>
            </a:r>
            <a:r>
              <a:rPr lang="en-US" altLang="ko-KR" dirty="0"/>
              <a:t>n</a:t>
            </a:r>
            <a:r>
              <a:rPr lang="ko-KR" altLang="en-US" dirty="0"/>
              <a:t>개</a:t>
            </a:r>
            <a:endParaRPr lang="en-US" altLang="ko-KR" dirty="0"/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1399921" y="2031755"/>
            <a:ext cx="7475021" cy="2031325"/>
          </a:xfrm>
          <a:prstGeom prst="rect">
            <a:avLst/>
          </a:prstGeom>
          <a:solidFill>
            <a:schemeClr val="bg2"/>
          </a:solidFill>
          <a:ln w="635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1"/>
            <a:r>
              <a:rPr lang="en-US" altLang="ko-KR" sz="1800" dirty="0"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s = 'My best friend'</a:t>
            </a:r>
          </a:p>
          <a:p>
            <a:pPr latinLnBrk="1"/>
            <a:r>
              <a:rPr lang="en-US" altLang="ko-KR" sz="1800" dirty="0"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s[:2]	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# s[0:2]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앞의 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2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개 문자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나눔스퀘어 ExtraBold" panose="020B0600000101010101" pitchFamily="50" charset="-127"/>
            </a:endParaRPr>
          </a:p>
          <a:p>
            <a:pPr latinLnBrk="1"/>
            <a:r>
              <a:rPr lang="en-US" altLang="ko-KR" sz="1800" dirty="0">
                <a:solidFill>
                  <a:schemeClr val="accent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'My'</a:t>
            </a:r>
          </a:p>
          <a:p>
            <a:pPr latinLnBrk="1"/>
            <a:r>
              <a:rPr lang="en-US" altLang="ko-KR" sz="1800" dirty="0"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s[-6:]	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# s[-6:len(s)]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마지막 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6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개 문자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나눔스퀘어 ExtraBold" panose="020B0600000101010101" pitchFamily="50" charset="-127"/>
            </a:endParaRPr>
          </a:p>
          <a:p>
            <a:pPr latinLnBrk="1"/>
            <a:r>
              <a:rPr lang="en-US" altLang="ko-KR" sz="1800" dirty="0">
                <a:solidFill>
                  <a:schemeClr val="accent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'friend'</a:t>
            </a:r>
          </a:p>
          <a:p>
            <a:pPr latinLnBrk="1"/>
            <a:r>
              <a:rPr lang="en-US" altLang="ko-KR" sz="1800" dirty="0"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s[3:3+4]	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# s[3:7] 3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번째부터 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4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개 문자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나눔스퀘어 ExtraBold" panose="020B0600000101010101" pitchFamily="50" charset="-127"/>
            </a:endParaRPr>
          </a:p>
          <a:p>
            <a:pPr latinLnBrk="1"/>
            <a:r>
              <a:rPr lang="en-US" altLang="ko-KR" sz="1800" dirty="0">
                <a:solidFill>
                  <a:schemeClr val="accent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'best'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5AB0A-2347-48AF-87B6-058F51A17FA6}"/>
              </a:ext>
            </a:extLst>
          </p:cNvPr>
          <p:cNvSpPr txBox="1"/>
          <p:nvPr/>
        </p:nvSpPr>
        <p:spPr>
          <a:xfrm>
            <a:off x="3379055" y="4644138"/>
            <a:ext cx="268327" cy="275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94" dirty="0">
                <a:latin typeface="Consolas" panose="020B0609020204030204" pitchFamily="49" charset="0"/>
              </a:rPr>
              <a:t>4</a:t>
            </a:r>
            <a:endParaRPr lang="ko-KR" altLang="en-US" sz="1194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66DB5D-180B-4B71-AAF5-F8B2422DF987}"/>
              </a:ext>
            </a:extLst>
          </p:cNvPr>
          <p:cNvSpPr txBox="1"/>
          <p:nvPr/>
        </p:nvSpPr>
        <p:spPr>
          <a:xfrm>
            <a:off x="3869019" y="4644138"/>
            <a:ext cx="268327" cy="275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94" dirty="0">
                <a:latin typeface="Consolas" panose="020B0609020204030204" pitchFamily="49" charset="0"/>
              </a:rPr>
              <a:t>5</a:t>
            </a:r>
            <a:endParaRPr lang="ko-KR" altLang="en-US" sz="1194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117AEF-FE6B-4837-B0CE-EF88821D9B5F}"/>
              </a:ext>
            </a:extLst>
          </p:cNvPr>
          <p:cNvSpPr txBox="1"/>
          <p:nvPr/>
        </p:nvSpPr>
        <p:spPr>
          <a:xfrm>
            <a:off x="4358983" y="4644138"/>
            <a:ext cx="268327" cy="275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94" dirty="0">
                <a:latin typeface="Consolas" panose="020B0609020204030204" pitchFamily="49" charset="0"/>
              </a:rPr>
              <a:t>6</a:t>
            </a:r>
            <a:endParaRPr lang="ko-KR" altLang="en-US" sz="1194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FF72C4-953C-4B9F-835A-F524C7728A24}"/>
              </a:ext>
            </a:extLst>
          </p:cNvPr>
          <p:cNvSpPr txBox="1"/>
          <p:nvPr/>
        </p:nvSpPr>
        <p:spPr>
          <a:xfrm>
            <a:off x="4848947" y="4644138"/>
            <a:ext cx="268327" cy="275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94" dirty="0">
                <a:latin typeface="Consolas" panose="020B0609020204030204" pitchFamily="49" charset="0"/>
              </a:rPr>
              <a:t>7</a:t>
            </a:r>
            <a:endParaRPr lang="ko-KR" altLang="en-US" sz="1194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FF881E-ECA7-4D64-B5AC-1767427B700F}"/>
              </a:ext>
            </a:extLst>
          </p:cNvPr>
          <p:cNvSpPr txBox="1"/>
          <p:nvPr/>
        </p:nvSpPr>
        <p:spPr>
          <a:xfrm>
            <a:off x="5338911" y="4644138"/>
            <a:ext cx="268327" cy="275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94" dirty="0">
                <a:latin typeface="Consolas" panose="020B0609020204030204" pitchFamily="49" charset="0"/>
              </a:rPr>
              <a:t>8</a:t>
            </a:r>
            <a:endParaRPr lang="ko-KR" altLang="en-US" sz="1194" dirty="0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B7D02-D58F-41B8-B3EF-408D3A50F84D}"/>
              </a:ext>
            </a:extLst>
          </p:cNvPr>
          <p:cNvSpPr txBox="1"/>
          <p:nvPr/>
        </p:nvSpPr>
        <p:spPr>
          <a:xfrm>
            <a:off x="5828875" y="4644138"/>
            <a:ext cx="268327" cy="275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94" dirty="0">
                <a:latin typeface="Consolas" panose="020B0609020204030204" pitchFamily="49" charset="0"/>
              </a:rPr>
              <a:t>9</a:t>
            </a:r>
            <a:endParaRPr lang="ko-KR" altLang="en-US" sz="1194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714266-7DE9-45A7-8D35-28B3F4C6FEF7}"/>
              </a:ext>
            </a:extLst>
          </p:cNvPr>
          <p:cNvSpPr txBox="1"/>
          <p:nvPr/>
        </p:nvSpPr>
        <p:spPr>
          <a:xfrm>
            <a:off x="6315649" y="4644138"/>
            <a:ext cx="352877" cy="275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94" dirty="0">
                <a:latin typeface="Consolas" panose="020B0609020204030204" pitchFamily="49" charset="0"/>
              </a:rPr>
              <a:t>10</a:t>
            </a:r>
            <a:endParaRPr lang="ko-KR" altLang="en-US" sz="1194" dirty="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ACF0A7-ACCF-4FBA-A854-0058F191CFB4}"/>
              </a:ext>
            </a:extLst>
          </p:cNvPr>
          <p:cNvSpPr txBox="1"/>
          <p:nvPr/>
        </p:nvSpPr>
        <p:spPr>
          <a:xfrm>
            <a:off x="6805613" y="4644138"/>
            <a:ext cx="352877" cy="275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94" dirty="0">
                <a:latin typeface="Consolas" panose="020B0609020204030204" pitchFamily="49" charset="0"/>
              </a:rPr>
              <a:t>11</a:t>
            </a:r>
            <a:endParaRPr lang="ko-KR" altLang="en-US" sz="1194" dirty="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2A36FD-04F8-4EFF-94A4-0CE070A53B6B}"/>
              </a:ext>
            </a:extLst>
          </p:cNvPr>
          <p:cNvSpPr txBox="1"/>
          <p:nvPr/>
        </p:nvSpPr>
        <p:spPr>
          <a:xfrm>
            <a:off x="7295577" y="4644138"/>
            <a:ext cx="352877" cy="275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94" dirty="0">
                <a:latin typeface="Consolas" panose="020B0609020204030204" pitchFamily="49" charset="0"/>
              </a:rPr>
              <a:t>12</a:t>
            </a:r>
            <a:endParaRPr lang="ko-KR" altLang="en-US" sz="1194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4F4AA-326E-4A60-BF70-F99BAE7A01A0}"/>
              </a:ext>
            </a:extLst>
          </p:cNvPr>
          <p:cNvSpPr txBox="1"/>
          <p:nvPr/>
        </p:nvSpPr>
        <p:spPr>
          <a:xfrm>
            <a:off x="7785541" y="4644138"/>
            <a:ext cx="352877" cy="275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94" dirty="0">
                <a:latin typeface="Consolas" panose="020B0609020204030204" pitchFamily="49" charset="0"/>
              </a:rPr>
              <a:t>13</a:t>
            </a:r>
            <a:endParaRPr lang="ko-KR" altLang="en-US" sz="1194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77F2F5-8A38-49FC-9D65-BC4A309887CD}"/>
              </a:ext>
            </a:extLst>
          </p:cNvPr>
          <p:cNvSpPr txBox="1"/>
          <p:nvPr/>
        </p:nvSpPr>
        <p:spPr>
          <a:xfrm>
            <a:off x="2889091" y="4644138"/>
            <a:ext cx="268327" cy="275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94" dirty="0">
                <a:latin typeface="Consolas" panose="020B0609020204030204" pitchFamily="49" charset="0"/>
              </a:rPr>
              <a:t>3</a:t>
            </a:r>
            <a:endParaRPr lang="ko-KR" altLang="en-US" sz="1194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471FD7-84B9-4B28-B77F-333FD58B7951}"/>
              </a:ext>
            </a:extLst>
          </p:cNvPr>
          <p:cNvSpPr txBox="1"/>
          <p:nvPr/>
        </p:nvSpPr>
        <p:spPr>
          <a:xfrm>
            <a:off x="2399127" y="4644138"/>
            <a:ext cx="268327" cy="275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94" dirty="0">
                <a:latin typeface="Consolas" panose="020B0609020204030204" pitchFamily="49" charset="0"/>
              </a:rPr>
              <a:t>2</a:t>
            </a:r>
            <a:endParaRPr lang="ko-KR" altLang="en-US" sz="1194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D96CCF-2287-4955-A177-E2927F119AA0}"/>
              </a:ext>
            </a:extLst>
          </p:cNvPr>
          <p:cNvSpPr txBox="1"/>
          <p:nvPr/>
        </p:nvSpPr>
        <p:spPr>
          <a:xfrm>
            <a:off x="1909162" y="4644138"/>
            <a:ext cx="268327" cy="275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94" dirty="0">
                <a:latin typeface="Consolas" panose="020B0609020204030204" pitchFamily="49" charset="0"/>
              </a:rPr>
              <a:t>1</a:t>
            </a:r>
            <a:endParaRPr lang="ko-KR" altLang="en-US" sz="1194" dirty="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37E4B7-05AD-4E09-99CB-14E5A639248B}"/>
              </a:ext>
            </a:extLst>
          </p:cNvPr>
          <p:cNvSpPr txBox="1"/>
          <p:nvPr/>
        </p:nvSpPr>
        <p:spPr>
          <a:xfrm>
            <a:off x="1419198" y="4644138"/>
            <a:ext cx="268327" cy="275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94" dirty="0">
                <a:latin typeface="Consolas" panose="020B0609020204030204" pitchFamily="49" charset="0"/>
              </a:rPr>
              <a:t>0</a:t>
            </a:r>
            <a:endParaRPr lang="ko-KR" altLang="en-US" sz="1194" dirty="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B3F67F-B599-4019-BD78-E8E62AFDB983}"/>
              </a:ext>
            </a:extLst>
          </p:cNvPr>
          <p:cNvSpPr txBox="1"/>
          <p:nvPr/>
        </p:nvSpPr>
        <p:spPr>
          <a:xfrm>
            <a:off x="3382245" y="4877569"/>
            <a:ext cx="309804" cy="36755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</a:rPr>
              <a:t>e</a:t>
            </a:r>
            <a:endParaRPr lang="ko-KR" altLang="en-US" sz="1791" dirty="0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2A1FBF-0336-4454-A482-0AF5891107B8}"/>
              </a:ext>
            </a:extLst>
          </p:cNvPr>
          <p:cNvSpPr txBox="1"/>
          <p:nvPr/>
        </p:nvSpPr>
        <p:spPr>
          <a:xfrm>
            <a:off x="3872209" y="4877569"/>
            <a:ext cx="309804" cy="36755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</a:rPr>
              <a:t>s</a:t>
            </a:r>
            <a:endParaRPr lang="ko-KR" altLang="en-US" sz="1791" dirty="0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96068E-92A1-4BD4-BB4A-888C6A81F0E0}"/>
              </a:ext>
            </a:extLst>
          </p:cNvPr>
          <p:cNvSpPr txBox="1"/>
          <p:nvPr/>
        </p:nvSpPr>
        <p:spPr>
          <a:xfrm>
            <a:off x="4362173" y="4877569"/>
            <a:ext cx="309804" cy="36755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</a:rPr>
              <a:t>t</a:t>
            </a:r>
            <a:endParaRPr lang="ko-KR" altLang="en-US" sz="1791" dirty="0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D9BF4C-DAFA-45D6-91DC-C47F4B67077C}"/>
              </a:ext>
            </a:extLst>
          </p:cNvPr>
          <p:cNvSpPr txBox="1"/>
          <p:nvPr/>
        </p:nvSpPr>
        <p:spPr>
          <a:xfrm>
            <a:off x="4852138" y="4877569"/>
            <a:ext cx="309804" cy="36755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</a:rPr>
              <a:t> </a:t>
            </a:r>
            <a:endParaRPr lang="ko-KR" altLang="en-US" sz="1791" dirty="0"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632498-A20B-4A08-B5AA-B22F696CBFA2}"/>
              </a:ext>
            </a:extLst>
          </p:cNvPr>
          <p:cNvSpPr txBox="1"/>
          <p:nvPr/>
        </p:nvSpPr>
        <p:spPr>
          <a:xfrm>
            <a:off x="5342102" y="4877569"/>
            <a:ext cx="309804" cy="36755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</a:rPr>
              <a:t>f</a:t>
            </a:r>
            <a:endParaRPr lang="ko-KR" altLang="en-US" sz="1791" dirty="0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702195-AD5B-4C5E-BE12-2FE91C8D2382}"/>
              </a:ext>
            </a:extLst>
          </p:cNvPr>
          <p:cNvSpPr txBox="1"/>
          <p:nvPr/>
        </p:nvSpPr>
        <p:spPr>
          <a:xfrm>
            <a:off x="5832066" y="4877569"/>
            <a:ext cx="309804" cy="36755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</a:rPr>
              <a:t>r</a:t>
            </a:r>
            <a:endParaRPr lang="ko-KR" altLang="en-US" sz="1791" dirty="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783E21-8A10-4469-8F48-36127BB92202}"/>
              </a:ext>
            </a:extLst>
          </p:cNvPr>
          <p:cNvSpPr txBox="1"/>
          <p:nvPr/>
        </p:nvSpPr>
        <p:spPr>
          <a:xfrm>
            <a:off x="6322030" y="4877569"/>
            <a:ext cx="309804" cy="36755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791" dirty="0" err="1">
                <a:latin typeface="Consolas" panose="020B0609020204030204" pitchFamily="49" charset="0"/>
              </a:rPr>
              <a:t>i</a:t>
            </a:r>
            <a:endParaRPr lang="ko-KR" altLang="en-US" sz="1791" dirty="0"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93356D-B690-4188-A57B-18F8FED9B408}"/>
              </a:ext>
            </a:extLst>
          </p:cNvPr>
          <p:cNvSpPr txBox="1"/>
          <p:nvPr/>
        </p:nvSpPr>
        <p:spPr>
          <a:xfrm>
            <a:off x="6811994" y="4877569"/>
            <a:ext cx="309804" cy="36755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</a:rPr>
              <a:t>e</a:t>
            </a:r>
            <a:endParaRPr lang="ko-KR" altLang="en-US" sz="1791" dirty="0"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843744-2ECA-45CF-A192-B702F31BB9F0}"/>
              </a:ext>
            </a:extLst>
          </p:cNvPr>
          <p:cNvSpPr txBox="1"/>
          <p:nvPr/>
        </p:nvSpPr>
        <p:spPr>
          <a:xfrm>
            <a:off x="7301958" y="4877569"/>
            <a:ext cx="309804" cy="36755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</a:rPr>
              <a:t>n</a:t>
            </a:r>
            <a:endParaRPr lang="ko-KR" altLang="en-US" sz="1791" dirty="0"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990250-F3BC-4014-AD2F-233B7C766450}"/>
              </a:ext>
            </a:extLst>
          </p:cNvPr>
          <p:cNvSpPr txBox="1"/>
          <p:nvPr/>
        </p:nvSpPr>
        <p:spPr>
          <a:xfrm>
            <a:off x="7791922" y="4877569"/>
            <a:ext cx="309804" cy="36755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</a:rPr>
              <a:t>d</a:t>
            </a:r>
            <a:endParaRPr lang="ko-KR" altLang="en-US" sz="1791" dirty="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653C15-4BA2-4F24-9451-F18C42531632}"/>
              </a:ext>
            </a:extLst>
          </p:cNvPr>
          <p:cNvSpPr txBox="1"/>
          <p:nvPr/>
        </p:nvSpPr>
        <p:spPr>
          <a:xfrm>
            <a:off x="2892281" y="4877569"/>
            <a:ext cx="309804" cy="36755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</a:rPr>
              <a:t>b</a:t>
            </a:r>
            <a:endParaRPr lang="ko-KR" altLang="en-US" sz="1791" dirty="0"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472AF3-742D-4D9B-9B1E-3C472B483677}"/>
              </a:ext>
            </a:extLst>
          </p:cNvPr>
          <p:cNvSpPr txBox="1"/>
          <p:nvPr/>
        </p:nvSpPr>
        <p:spPr>
          <a:xfrm>
            <a:off x="2402317" y="4877569"/>
            <a:ext cx="309804" cy="36755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</a:rPr>
              <a:t> </a:t>
            </a:r>
            <a:endParaRPr lang="ko-KR" altLang="en-US" sz="1791" dirty="0"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398BE3-FB29-4810-AD8C-A10A0E44AD91}"/>
              </a:ext>
            </a:extLst>
          </p:cNvPr>
          <p:cNvSpPr txBox="1"/>
          <p:nvPr/>
        </p:nvSpPr>
        <p:spPr>
          <a:xfrm>
            <a:off x="1912353" y="4877569"/>
            <a:ext cx="309804" cy="36755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</a:rPr>
              <a:t>y</a:t>
            </a:r>
            <a:endParaRPr lang="ko-KR" altLang="en-US" sz="1791" dirty="0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C87B4B-FE94-46A4-954E-F1BBAD304F37}"/>
              </a:ext>
            </a:extLst>
          </p:cNvPr>
          <p:cNvSpPr txBox="1"/>
          <p:nvPr/>
        </p:nvSpPr>
        <p:spPr>
          <a:xfrm>
            <a:off x="1422389" y="4877569"/>
            <a:ext cx="309804" cy="36755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</a:rPr>
              <a:t>M</a:t>
            </a:r>
            <a:endParaRPr lang="ko-KR" altLang="en-US" sz="1791" dirty="0"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6D36802-BD48-4E6A-AFBF-02348BFF6B78}"/>
              </a:ext>
            </a:extLst>
          </p:cNvPr>
          <p:cNvCxnSpPr>
            <a:cxnSpLocks/>
          </p:cNvCxnSpPr>
          <p:nvPr/>
        </p:nvCxnSpPr>
        <p:spPr>
          <a:xfrm>
            <a:off x="1419198" y="4570464"/>
            <a:ext cx="802959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FAEC5C-2D3E-43D2-8504-92DDAE4D07B0}"/>
              </a:ext>
            </a:extLst>
          </p:cNvPr>
          <p:cNvSpPr txBox="1"/>
          <p:nvPr/>
        </p:nvSpPr>
        <p:spPr>
          <a:xfrm>
            <a:off x="1474865" y="4198325"/>
            <a:ext cx="630455" cy="336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92" dirty="0">
                <a:latin typeface="Consolas" panose="020B0609020204030204" pitchFamily="49" charset="0"/>
              </a:rPr>
              <a:t>[:2]</a:t>
            </a:r>
            <a:endParaRPr lang="ko-KR" altLang="en-US" sz="1592" dirty="0">
              <a:latin typeface="Consolas" panose="020B0609020204030204" pitchFamily="49" charset="0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5E364CA-D19B-4E82-A7B5-894C2E04C6C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1419198" y="4358960"/>
            <a:ext cx="0" cy="4230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292C691-B8F8-4107-9CAD-1A7731CDEFBF}"/>
              </a:ext>
            </a:extLst>
          </p:cNvPr>
          <p:cNvCxnSpPr>
            <a:cxnSpLocks/>
          </p:cNvCxnSpPr>
          <p:nvPr/>
        </p:nvCxnSpPr>
        <p:spPr>
          <a:xfrm>
            <a:off x="2222679" y="4366786"/>
            <a:ext cx="0" cy="4230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A7727A4-9FA1-4840-A5F0-88FBA49A2668}"/>
              </a:ext>
            </a:extLst>
          </p:cNvPr>
          <p:cNvCxnSpPr>
            <a:cxnSpLocks/>
          </p:cNvCxnSpPr>
          <p:nvPr/>
        </p:nvCxnSpPr>
        <p:spPr>
          <a:xfrm>
            <a:off x="5350949" y="5623023"/>
            <a:ext cx="2750777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99B6EFE-4C3D-46A6-B348-DAA277BE8AE5}"/>
              </a:ext>
            </a:extLst>
          </p:cNvPr>
          <p:cNvSpPr txBox="1"/>
          <p:nvPr/>
        </p:nvSpPr>
        <p:spPr>
          <a:xfrm>
            <a:off x="6389271" y="5611420"/>
            <a:ext cx="742124" cy="336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92" dirty="0">
                <a:latin typeface="Consolas" panose="020B0609020204030204" pitchFamily="49" charset="0"/>
              </a:rPr>
              <a:t>[-6:]</a:t>
            </a:r>
            <a:endParaRPr lang="ko-KR" altLang="en-US" sz="1592" dirty="0">
              <a:latin typeface="Consolas" panose="020B0609020204030204" pitchFamily="49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87C767C-4343-489C-8A34-F03EFE934A96}"/>
              </a:ext>
            </a:extLst>
          </p:cNvPr>
          <p:cNvCxnSpPr>
            <a:cxnSpLocks/>
          </p:cNvCxnSpPr>
          <p:nvPr/>
        </p:nvCxnSpPr>
        <p:spPr>
          <a:xfrm>
            <a:off x="5350949" y="5411519"/>
            <a:ext cx="0" cy="4230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F05C9C2-9C85-41E2-BF37-334B7B09F10F}"/>
              </a:ext>
            </a:extLst>
          </p:cNvPr>
          <p:cNvCxnSpPr>
            <a:cxnSpLocks/>
          </p:cNvCxnSpPr>
          <p:nvPr/>
        </p:nvCxnSpPr>
        <p:spPr>
          <a:xfrm>
            <a:off x="8101726" y="5411518"/>
            <a:ext cx="0" cy="4230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B535508-DE7B-47BF-B1E6-7EA45BDA9DAE}"/>
              </a:ext>
            </a:extLst>
          </p:cNvPr>
          <p:cNvSpPr txBox="1"/>
          <p:nvPr/>
        </p:nvSpPr>
        <p:spPr>
          <a:xfrm>
            <a:off x="3303697" y="5238183"/>
            <a:ext cx="437426" cy="275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94" dirty="0">
                <a:latin typeface="Consolas" panose="020B0609020204030204" pitchFamily="49" charset="0"/>
              </a:rPr>
              <a:t>-10</a:t>
            </a:r>
            <a:endParaRPr lang="ko-KR" altLang="en-US" sz="1194" dirty="0"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433F76-3521-4989-8E3E-91B7F8EC2367}"/>
              </a:ext>
            </a:extLst>
          </p:cNvPr>
          <p:cNvSpPr txBox="1"/>
          <p:nvPr/>
        </p:nvSpPr>
        <p:spPr>
          <a:xfrm>
            <a:off x="3835936" y="5238183"/>
            <a:ext cx="352876" cy="275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94" dirty="0">
                <a:latin typeface="Consolas" panose="020B0609020204030204" pitchFamily="49" charset="0"/>
              </a:rPr>
              <a:t>-9</a:t>
            </a:r>
            <a:endParaRPr lang="ko-KR" altLang="en-US" sz="1194" dirty="0"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532EAF1-237B-466B-BB6E-7E8B9100C129}"/>
              </a:ext>
            </a:extLst>
          </p:cNvPr>
          <p:cNvSpPr txBox="1"/>
          <p:nvPr/>
        </p:nvSpPr>
        <p:spPr>
          <a:xfrm>
            <a:off x="4325900" y="5238183"/>
            <a:ext cx="352876" cy="275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94" dirty="0">
                <a:latin typeface="Consolas" panose="020B0609020204030204" pitchFamily="49" charset="0"/>
              </a:rPr>
              <a:t>-8</a:t>
            </a:r>
            <a:endParaRPr lang="ko-KR" altLang="en-US" sz="1194" dirty="0"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3AB93C6-6AAB-4365-A80E-49118B8F200B}"/>
              </a:ext>
            </a:extLst>
          </p:cNvPr>
          <p:cNvSpPr txBox="1"/>
          <p:nvPr/>
        </p:nvSpPr>
        <p:spPr>
          <a:xfrm>
            <a:off x="4815864" y="5238183"/>
            <a:ext cx="352876" cy="275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94" dirty="0">
                <a:latin typeface="Consolas" panose="020B0609020204030204" pitchFamily="49" charset="0"/>
              </a:rPr>
              <a:t>-7</a:t>
            </a:r>
            <a:endParaRPr lang="ko-KR" altLang="en-US" sz="1194" dirty="0"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4D85D1-99E2-422C-A1E0-BFB41F8CFE53}"/>
              </a:ext>
            </a:extLst>
          </p:cNvPr>
          <p:cNvSpPr txBox="1"/>
          <p:nvPr/>
        </p:nvSpPr>
        <p:spPr>
          <a:xfrm>
            <a:off x="5305828" y="5238183"/>
            <a:ext cx="352876" cy="275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94" dirty="0">
                <a:latin typeface="Consolas" panose="020B0609020204030204" pitchFamily="49" charset="0"/>
              </a:rPr>
              <a:t>-6</a:t>
            </a:r>
            <a:endParaRPr lang="ko-KR" altLang="en-US" sz="1194" dirty="0"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D8BC45C-D33F-439C-8825-E699AF346851}"/>
              </a:ext>
            </a:extLst>
          </p:cNvPr>
          <p:cNvSpPr txBox="1"/>
          <p:nvPr/>
        </p:nvSpPr>
        <p:spPr>
          <a:xfrm>
            <a:off x="5795792" y="5238183"/>
            <a:ext cx="352876" cy="275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94" dirty="0">
                <a:latin typeface="Consolas" panose="020B0609020204030204" pitchFamily="49" charset="0"/>
              </a:rPr>
              <a:t>-5</a:t>
            </a:r>
            <a:endParaRPr lang="ko-KR" altLang="en-US" sz="1194" dirty="0"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680B2EF-732D-4DBB-9CC4-20849D99AEC8}"/>
              </a:ext>
            </a:extLst>
          </p:cNvPr>
          <p:cNvSpPr txBox="1"/>
          <p:nvPr/>
        </p:nvSpPr>
        <p:spPr>
          <a:xfrm>
            <a:off x="6324841" y="5238183"/>
            <a:ext cx="352876" cy="275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94" dirty="0">
                <a:latin typeface="Consolas" panose="020B0609020204030204" pitchFamily="49" charset="0"/>
              </a:rPr>
              <a:t>-4</a:t>
            </a:r>
            <a:endParaRPr lang="ko-KR" altLang="en-US" sz="1194" dirty="0"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238773-4CCD-49EE-A283-4FF1CCDBF190}"/>
              </a:ext>
            </a:extLst>
          </p:cNvPr>
          <p:cNvSpPr txBox="1"/>
          <p:nvPr/>
        </p:nvSpPr>
        <p:spPr>
          <a:xfrm>
            <a:off x="6814805" y="5238183"/>
            <a:ext cx="352876" cy="275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94" dirty="0">
                <a:latin typeface="Consolas" panose="020B0609020204030204" pitchFamily="49" charset="0"/>
              </a:rPr>
              <a:t>-3</a:t>
            </a:r>
            <a:endParaRPr lang="ko-KR" altLang="en-US" sz="1194" dirty="0"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FEE98E4-B4B6-46B3-9ABA-3B717B872D32}"/>
              </a:ext>
            </a:extLst>
          </p:cNvPr>
          <p:cNvSpPr txBox="1"/>
          <p:nvPr/>
        </p:nvSpPr>
        <p:spPr>
          <a:xfrm>
            <a:off x="7304769" y="5238183"/>
            <a:ext cx="352876" cy="275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94" dirty="0">
                <a:latin typeface="Consolas" panose="020B0609020204030204" pitchFamily="49" charset="0"/>
              </a:rPr>
              <a:t>-2</a:t>
            </a:r>
            <a:endParaRPr lang="ko-KR" altLang="en-US" sz="1194" dirty="0"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0006772-A939-438E-958F-641B9FB8510F}"/>
              </a:ext>
            </a:extLst>
          </p:cNvPr>
          <p:cNvSpPr txBox="1"/>
          <p:nvPr/>
        </p:nvSpPr>
        <p:spPr>
          <a:xfrm>
            <a:off x="7794732" y="5238183"/>
            <a:ext cx="352876" cy="275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94" dirty="0">
                <a:latin typeface="Consolas" panose="020B0609020204030204" pitchFamily="49" charset="0"/>
              </a:rPr>
              <a:t>-1</a:t>
            </a:r>
            <a:endParaRPr lang="ko-KR" altLang="en-US" sz="1194" dirty="0"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BEB1DF-1AF3-452C-B6AF-E812920A6D46}"/>
              </a:ext>
            </a:extLst>
          </p:cNvPr>
          <p:cNvSpPr txBox="1"/>
          <p:nvPr/>
        </p:nvSpPr>
        <p:spPr>
          <a:xfrm>
            <a:off x="2813733" y="5238183"/>
            <a:ext cx="437426" cy="275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94" dirty="0">
                <a:latin typeface="Consolas" panose="020B0609020204030204" pitchFamily="49" charset="0"/>
              </a:rPr>
              <a:t>-11</a:t>
            </a:r>
            <a:endParaRPr lang="ko-KR" altLang="en-US" sz="1194" dirty="0"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F067F1-E079-4EED-BE41-951391D36465}"/>
              </a:ext>
            </a:extLst>
          </p:cNvPr>
          <p:cNvSpPr txBox="1"/>
          <p:nvPr/>
        </p:nvSpPr>
        <p:spPr>
          <a:xfrm>
            <a:off x="2323769" y="5238183"/>
            <a:ext cx="437426" cy="275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94" dirty="0">
                <a:latin typeface="Consolas" panose="020B0609020204030204" pitchFamily="49" charset="0"/>
              </a:rPr>
              <a:t>-12</a:t>
            </a:r>
            <a:endParaRPr lang="ko-KR" altLang="en-US" sz="1194" dirty="0"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020DD05-75D4-4F93-A324-AFB42684DA8E}"/>
              </a:ext>
            </a:extLst>
          </p:cNvPr>
          <p:cNvSpPr txBox="1"/>
          <p:nvPr/>
        </p:nvSpPr>
        <p:spPr>
          <a:xfrm>
            <a:off x="1833804" y="5238183"/>
            <a:ext cx="437426" cy="275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94" dirty="0">
                <a:latin typeface="Consolas" panose="020B0609020204030204" pitchFamily="49" charset="0"/>
              </a:rPr>
              <a:t>-13</a:t>
            </a:r>
            <a:endParaRPr lang="ko-KR" altLang="en-US" sz="1194" dirty="0"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2BA3C14-160A-4ED4-B302-1F5A75E5525F}"/>
              </a:ext>
            </a:extLst>
          </p:cNvPr>
          <p:cNvSpPr txBox="1"/>
          <p:nvPr/>
        </p:nvSpPr>
        <p:spPr>
          <a:xfrm>
            <a:off x="1343840" y="5238183"/>
            <a:ext cx="437426" cy="275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94" dirty="0">
                <a:latin typeface="Consolas" panose="020B0609020204030204" pitchFamily="49" charset="0"/>
              </a:rPr>
              <a:t>-14</a:t>
            </a:r>
            <a:endParaRPr lang="ko-KR" altLang="en-US" sz="1194" dirty="0"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78C6C83C-6EFD-4CF0-A60D-B513246D2541}"/>
              </a:ext>
            </a:extLst>
          </p:cNvPr>
          <p:cNvCxnSpPr>
            <a:cxnSpLocks/>
          </p:cNvCxnSpPr>
          <p:nvPr/>
        </p:nvCxnSpPr>
        <p:spPr>
          <a:xfrm>
            <a:off x="2888569" y="4605325"/>
            <a:ext cx="1790207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114BFC60-B9C5-4965-AFD7-41B2C4E8C166}"/>
              </a:ext>
            </a:extLst>
          </p:cNvPr>
          <p:cNvSpPr txBox="1"/>
          <p:nvPr/>
        </p:nvSpPr>
        <p:spPr>
          <a:xfrm>
            <a:off x="3372727" y="4245098"/>
            <a:ext cx="965463" cy="336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92" dirty="0">
                <a:latin typeface="Consolas" panose="020B0609020204030204" pitchFamily="49" charset="0"/>
              </a:rPr>
              <a:t>[3:3+4]</a:t>
            </a:r>
            <a:endParaRPr lang="ko-KR" altLang="en-US" sz="1592" dirty="0">
              <a:latin typeface="Consolas" panose="020B0609020204030204" pitchFamily="49" charset="0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5E9B50E0-AF08-48BE-996A-6764F0323A2D}"/>
              </a:ext>
            </a:extLst>
          </p:cNvPr>
          <p:cNvCxnSpPr>
            <a:cxnSpLocks/>
          </p:cNvCxnSpPr>
          <p:nvPr/>
        </p:nvCxnSpPr>
        <p:spPr>
          <a:xfrm>
            <a:off x="2888569" y="4393821"/>
            <a:ext cx="0" cy="4230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8D1EC71-57FB-48C2-A5C2-6BA8D7F327A4}"/>
              </a:ext>
            </a:extLst>
          </p:cNvPr>
          <p:cNvCxnSpPr>
            <a:cxnSpLocks/>
          </p:cNvCxnSpPr>
          <p:nvPr/>
        </p:nvCxnSpPr>
        <p:spPr>
          <a:xfrm>
            <a:off x="4671978" y="4393820"/>
            <a:ext cx="0" cy="4230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962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슬라이싱</a:t>
            </a:r>
            <a:r>
              <a:rPr lang="en-US" altLang="ko-KR" dirty="0"/>
              <a:t>(slicing)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step </a:t>
            </a:r>
            <a:r>
              <a:rPr lang="ko-KR" altLang="en-US" dirty="0"/>
              <a:t>사용 예</a:t>
            </a:r>
            <a:endParaRPr lang="en-US" altLang="ko-KR" dirty="0"/>
          </a:p>
        </p:txBody>
      </p:sp>
      <p:sp>
        <p:nvSpPr>
          <p:cNvPr id="22" name="직사각형 21"/>
          <p:cNvSpPr/>
          <p:nvPr/>
        </p:nvSpPr>
        <p:spPr>
          <a:xfrm>
            <a:off x="1286574" y="1946021"/>
            <a:ext cx="8432778" cy="2165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letters =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Yonsei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University'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letters[::4]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letters[0:17:4]</a:t>
            </a: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Yenry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letters[::-1]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역으로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슬라이싱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문자열을 거꾸로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ytisrevinU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iesnoY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&gt;&gt;&gt; letters[::-3]	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ysvUeo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1923878" y="5259799"/>
          <a:ext cx="7119277" cy="36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781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36836680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1485446773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85804154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461355420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15061624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301336794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61582480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004221321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363304711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895587038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976124954"/>
                    </a:ext>
                  </a:extLst>
                </a:gridCol>
              </a:tblGrid>
              <a:tr h="369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o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n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s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e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+mj-ea"/>
                          <a:ea typeface="+mj-ea"/>
                        </a:rPr>
                        <a:t>i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U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n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+mj-ea"/>
                          <a:ea typeface="+mj-ea"/>
                        </a:rPr>
                        <a:t>i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v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e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r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s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+mj-ea"/>
                          <a:ea typeface="+mj-ea"/>
                        </a:rPr>
                        <a:t>i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t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1923878" y="4881917"/>
          <a:ext cx="7119277" cy="36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536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420026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36836680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1485446773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85804154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461355420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15061624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301336794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61582480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004221321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363304711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895587038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976124954"/>
                    </a:ext>
                  </a:extLst>
                </a:gridCol>
              </a:tblGrid>
              <a:tr h="369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6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7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8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9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11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12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13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14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15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788974" y="4394964"/>
            <a:ext cx="423068" cy="335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92" b="1" dirty="0">
                <a:solidFill>
                  <a:srgbClr val="C00000"/>
                </a:solidFill>
              </a:rPr>
              <a:t>+4</a:t>
            </a:r>
            <a:endParaRPr lang="ko-KR" altLang="en-US" sz="1592" b="1" dirty="0">
              <a:solidFill>
                <a:srgbClr val="C00000"/>
              </a:solidFill>
            </a:endParaRPr>
          </a:p>
        </p:txBody>
      </p:sp>
      <p:sp>
        <p:nvSpPr>
          <p:cNvPr id="8" name="자유형 7"/>
          <p:cNvSpPr/>
          <p:nvPr/>
        </p:nvSpPr>
        <p:spPr>
          <a:xfrm flipV="1">
            <a:off x="2215950" y="4694664"/>
            <a:ext cx="1535617" cy="272473"/>
          </a:xfrm>
          <a:custGeom>
            <a:avLst/>
            <a:gdLst>
              <a:gd name="connsiteX0" fmla="*/ 0 w 1685925"/>
              <a:gd name="connsiteY0" fmla="*/ 0 h 276225"/>
              <a:gd name="connsiteX1" fmla="*/ 866775 w 1685925"/>
              <a:gd name="connsiteY1" fmla="*/ 276225 h 276225"/>
              <a:gd name="connsiteX2" fmla="*/ 1685925 w 1685925"/>
              <a:gd name="connsiteY2" fmla="*/ 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5925" h="276225">
                <a:moveTo>
                  <a:pt x="0" y="0"/>
                </a:moveTo>
                <a:cubicBezTo>
                  <a:pt x="292894" y="138112"/>
                  <a:pt x="585788" y="276225"/>
                  <a:pt x="866775" y="276225"/>
                </a:cubicBezTo>
                <a:cubicBezTo>
                  <a:pt x="1147762" y="276225"/>
                  <a:pt x="1416843" y="138112"/>
                  <a:pt x="1685925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27" name="TextBox 26"/>
          <p:cNvSpPr txBox="1"/>
          <p:nvPr/>
        </p:nvSpPr>
        <p:spPr>
          <a:xfrm>
            <a:off x="8111595" y="5896771"/>
            <a:ext cx="378400" cy="335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92" b="1" dirty="0">
                <a:solidFill>
                  <a:srgbClr val="C00000"/>
                </a:solidFill>
              </a:rPr>
              <a:t>-3</a:t>
            </a:r>
            <a:endParaRPr lang="ko-KR" altLang="en-US" sz="1592" b="1" dirty="0">
              <a:solidFill>
                <a:srgbClr val="C00000"/>
              </a:solidFill>
            </a:endParaRPr>
          </a:p>
        </p:txBody>
      </p:sp>
      <p:sp>
        <p:nvSpPr>
          <p:cNvPr id="28" name="자유형 27"/>
          <p:cNvSpPr/>
          <p:nvPr/>
        </p:nvSpPr>
        <p:spPr>
          <a:xfrm flipH="1">
            <a:off x="7650807" y="5661248"/>
            <a:ext cx="1130269" cy="249245"/>
          </a:xfrm>
          <a:custGeom>
            <a:avLst/>
            <a:gdLst>
              <a:gd name="connsiteX0" fmla="*/ 0 w 1685925"/>
              <a:gd name="connsiteY0" fmla="*/ 0 h 276225"/>
              <a:gd name="connsiteX1" fmla="*/ 866775 w 1685925"/>
              <a:gd name="connsiteY1" fmla="*/ 276225 h 276225"/>
              <a:gd name="connsiteX2" fmla="*/ 1685925 w 1685925"/>
              <a:gd name="connsiteY2" fmla="*/ 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5925" h="276225">
                <a:moveTo>
                  <a:pt x="0" y="0"/>
                </a:moveTo>
                <a:cubicBezTo>
                  <a:pt x="292894" y="138112"/>
                  <a:pt x="585788" y="276225"/>
                  <a:pt x="866775" y="276225"/>
                </a:cubicBezTo>
                <a:cubicBezTo>
                  <a:pt x="1147762" y="276225"/>
                  <a:pt x="1416843" y="138112"/>
                  <a:pt x="1685925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29" name="TextBox 28"/>
          <p:cNvSpPr txBox="1"/>
          <p:nvPr/>
        </p:nvSpPr>
        <p:spPr>
          <a:xfrm>
            <a:off x="4435014" y="4378223"/>
            <a:ext cx="423068" cy="335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92" b="1" dirty="0">
                <a:solidFill>
                  <a:srgbClr val="C00000"/>
                </a:solidFill>
              </a:rPr>
              <a:t>+4</a:t>
            </a:r>
            <a:endParaRPr lang="ko-KR" altLang="en-US" sz="1592" b="1" dirty="0">
              <a:solidFill>
                <a:srgbClr val="C00000"/>
              </a:solidFill>
            </a:endParaRPr>
          </a:p>
        </p:txBody>
      </p:sp>
      <p:sp>
        <p:nvSpPr>
          <p:cNvPr id="30" name="자유형 29"/>
          <p:cNvSpPr/>
          <p:nvPr/>
        </p:nvSpPr>
        <p:spPr>
          <a:xfrm flipV="1">
            <a:off x="3861991" y="4677923"/>
            <a:ext cx="1535617" cy="272473"/>
          </a:xfrm>
          <a:custGeom>
            <a:avLst/>
            <a:gdLst>
              <a:gd name="connsiteX0" fmla="*/ 0 w 1685925"/>
              <a:gd name="connsiteY0" fmla="*/ 0 h 276225"/>
              <a:gd name="connsiteX1" fmla="*/ 866775 w 1685925"/>
              <a:gd name="connsiteY1" fmla="*/ 276225 h 276225"/>
              <a:gd name="connsiteX2" fmla="*/ 1685925 w 1685925"/>
              <a:gd name="connsiteY2" fmla="*/ 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5925" h="276225">
                <a:moveTo>
                  <a:pt x="0" y="0"/>
                </a:moveTo>
                <a:cubicBezTo>
                  <a:pt x="292894" y="138112"/>
                  <a:pt x="585788" y="276225"/>
                  <a:pt x="866775" y="276225"/>
                </a:cubicBezTo>
                <a:cubicBezTo>
                  <a:pt x="1147762" y="276225"/>
                  <a:pt x="1416843" y="138112"/>
                  <a:pt x="1685925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31" name="TextBox 30"/>
          <p:cNvSpPr txBox="1"/>
          <p:nvPr/>
        </p:nvSpPr>
        <p:spPr>
          <a:xfrm>
            <a:off x="6075986" y="4383269"/>
            <a:ext cx="423068" cy="335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92" b="1" dirty="0">
                <a:solidFill>
                  <a:srgbClr val="C00000"/>
                </a:solidFill>
              </a:rPr>
              <a:t>+4</a:t>
            </a:r>
            <a:endParaRPr lang="ko-KR" altLang="en-US" sz="1592" b="1" dirty="0">
              <a:solidFill>
                <a:srgbClr val="C00000"/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 flipV="1">
            <a:off x="5502963" y="4682969"/>
            <a:ext cx="1535617" cy="272473"/>
          </a:xfrm>
          <a:custGeom>
            <a:avLst/>
            <a:gdLst>
              <a:gd name="connsiteX0" fmla="*/ 0 w 1685925"/>
              <a:gd name="connsiteY0" fmla="*/ 0 h 276225"/>
              <a:gd name="connsiteX1" fmla="*/ 866775 w 1685925"/>
              <a:gd name="connsiteY1" fmla="*/ 276225 h 276225"/>
              <a:gd name="connsiteX2" fmla="*/ 1685925 w 1685925"/>
              <a:gd name="connsiteY2" fmla="*/ 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5925" h="276225">
                <a:moveTo>
                  <a:pt x="0" y="0"/>
                </a:moveTo>
                <a:cubicBezTo>
                  <a:pt x="292894" y="138112"/>
                  <a:pt x="585788" y="276225"/>
                  <a:pt x="866775" y="276225"/>
                </a:cubicBezTo>
                <a:cubicBezTo>
                  <a:pt x="1147762" y="276225"/>
                  <a:pt x="1416843" y="138112"/>
                  <a:pt x="1685925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33" name="TextBox 32"/>
          <p:cNvSpPr txBox="1"/>
          <p:nvPr/>
        </p:nvSpPr>
        <p:spPr>
          <a:xfrm>
            <a:off x="7722027" y="4366528"/>
            <a:ext cx="423068" cy="335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92" b="1" dirty="0">
                <a:solidFill>
                  <a:srgbClr val="C00000"/>
                </a:solidFill>
              </a:rPr>
              <a:t>+4</a:t>
            </a:r>
            <a:endParaRPr lang="ko-KR" altLang="en-US" sz="1592" b="1" dirty="0">
              <a:solidFill>
                <a:srgbClr val="C00000"/>
              </a:solidFill>
            </a:endParaRPr>
          </a:p>
        </p:txBody>
      </p:sp>
      <p:sp>
        <p:nvSpPr>
          <p:cNvPr id="34" name="자유형 33"/>
          <p:cNvSpPr/>
          <p:nvPr/>
        </p:nvSpPr>
        <p:spPr>
          <a:xfrm flipV="1">
            <a:off x="7149003" y="4666228"/>
            <a:ext cx="1535617" cy="272473"/>
          </a:xfrm>
          <a:custGeom>
            <a:avLst/>
            <a:gdLst>
              <a:gd name="connsiteX0" fmla="*/ 0 w 1685925"/>
              <a:gd name="connsiteY0" fmla="*/ 0 h 276225"/>
              <a:gd name="connsiteX1" fmla="*/ 866775 w 1685925"/>
              <a:gd name="connsiteY1" fmla="*/ 276225 h 276225"/>
              <a:gd name="connsiteX2" fmla="*/ 1685925 w 1685925"/>
              <a:gd name="connsiteY2" fmla="*/ 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5925" h="276225">
                <a:moveTo>
                  <a:pt x="0" y="0"/>
                </a:moveTo>
                <a:cubicBezTo>
                  <a:pt x="292894" y="138112"/>
                  <a:pt x="585788" y="276225"/>
                  <a:pt x="866775" y="276225"/>
                </a:cubicBezTo>
                <a:cubicBezTo>
                  <a:pt x="1147762" y="276225"/>
                  <a:pt x="1416843" y="138112"/>
                  <a:pt x="1685925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35" name="TextBox 34"/>
          <p:cNvSpPr txBox="1"/>
          <p:nvPr/>
        </p:nvSpPr>
        <p:spPr>
          <a:xfrm>
            <a:off x="6822436" y="5896771"/>
            <a:ext cx="378400" cy="335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92" b="1" dirty="0">
                <a:solidFill>
                  <a:srgbClr val="C00000"/>
                </a:solidFill>
              </a:rPr>
              <a:t>-3</a:t>
            </a:r>
            <a:endParaRPr lang="ko-KR" altLang="en-US" sz="1592" b="1" dirty="0">
              <a:solidFill>
                <a:srgbClr val="C00000"/>
              </a:solidFill>
            </a:endParaRPr>
          </a:p>
        </p:txBody>
      </p:sp>
      <p:sp>
        <p:nvSpPr>
          <p:cNvPr id="36" name="자유형 35"/>
          <p:cNvSpPr/>
          <p:nvPr/>
        </p:nvSpPr>
        <p:spPr>
          <a:xfrm flipH="1">
            <a:off x="6361648" y="5661248"/>
            <a:ext cx="1130269" cy="249245"/>
          </a:xfrm>
          <a:custGeom>
            <a:avLst/>
            <a:gdLst>
              <a:gd name="connsiteX0" fmla="*/ 0 w 1685925"/>
              <a:gd name="connsiteY0" fmla="*/ 0 h 276225"/>
              <a:gd name="connsiteX1" fmla="*/ 866775 w 1685925"/>
              <a:gd name="connsiteY1" fmla="*/ 276225 h 276225"/>
              <a:gd name="connsiteX2" fmla="*/ 1685925 w 1685925"/>
              <a:gd name="connsiteY2" fmla="*/ 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5925" h="276225">
                <a:moveTo>
                  <a:pt x="0" y="0"/>
                </a:moveTo>
                <a:cubicBezTo>
                  <a:pt x="292894" y="138112"/>
                  <a:pt x="585788" y="276225"/>
                  <a:pt x="866775" y="276225"/>
                </a:cubicBezTo>
                <a:cubicBezTo>
                  <a:pt x="1147762" y="276225"/>
                  <a:pt x="1416843" y="138112"/>
                  <a:pt x="1685925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37" name="TextBox 36"/>
          <p:cNvSpPr txBox="1"/>
          <p:nvPr/>
        </p:nvSpPr>
        <p:spPr>
          <a:xfrm>
            <a:off x="5603773" y="5896771"/>
            <a:ext cx="378400" cy="335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92" b="1" dirty="0">
                <a:solidFill>
                  <a:srgbClr val="C00000"/>
                </a:solidFill>
              </a:rPr>
              <a:t>-3</a:t>
            </a:r>
            <a:endParaRPr lang="ko-KR" altLang="en-US" sz="1592" b="1" dirty="0">
              <a:solidFill>
                <a:srgbClr val="C00000"/>
              </a:solidFill>
            </a:endParaRPr>
          </a:p>
        </p:txBody>
      </p:sp>
      <p:sp>
        <p:nvSpPr>
          <p:cNvPr id="38" name="자유형 37"/>
          <p:cNvSpPr/>
          <p:nvPr/>
        </p:nvSpPr>
        <p:spPr>
          <a:xfrm flipH="1">
            <a:off x="5142986" y="5661248"/>
            <a:ext cx="1130269" cy="249245"/>
          </a:xfrm>
          <a:custGeom>
            <a:avLst/>
            <a:gdLst>
              <a:gd name="connsiteX0" fmla="*/ 0 w 1685925"/>
              <a:gd name="connsiteY0" fmla="*/ 0 h 276225"/>
              <a:gd name="connsiteX1" fmla="*/ 866775 w 1685925"/>
              <a:gd name="connsiteY1" fmla="*/ 276225 h 276225"/>
              <a:gd name="connsiteX2" fmla="*/ 1685925 w 1685925"/>
              <a:gd name="connsiteY2" fmla="*/ 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5925" h="276225">
                <a:moveTo>
                  <a:pt x="0" y="0"/>
                </a:moveTo>
                <a:cubicBezTo>
                  <a:pt x="292894" y="138112"/>
                  <a:pt x="585788" y="276225"/>
                  <a:pt x="866775" y="276225"/>
                </a:cubicBezTo>
                <a:cubicBezTo>
                  <a:pt x="1147762" y="276225"/>
                  <a:pt x="1416843" y="138112"/>
                  <a:pt x="1685925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39" name="TextBox 38"/>
          <p:cNvSpPr txBox="1"/>
          <p:nvPr/>
        </p:nvSpPr>
        <p:spPr>
          <a:xfrm>
            <a:off x="4314614" y="5896771"/>
            <a:ext cx="378400" cy="335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92" b="1" dirty="0">
                <a:solidFill>
                  <a:srgbClr val="C00000"/>
                </a:solidFill>
              </a:rPr>
              <a:t>-3</a:t>
            </a:r>
            <a:endParaRPr lang="ko-KR" altLang="en-US" sz="1592" b="1" dirty="0">
              <a:solidFill>
                <a:srgbClr val="C00000"/>
              </a:solidFill>
            </a:endParaRPr>
          </a:p>
        </p:txBody>
      </p:sp>
      <p:sp>
        <p:nvSpPr>
          <p:cNvPr id="40" name="자유형 39"/>
          <p:cNvSpPr/>
          <p:nvPr/>
        </p:nvSpPr>
        <p:spPr>
          <a:xfrm flipH="1">
            <a:off x="3853826" y="5661248"/>
            <a:ext cx="1130269" cy="249245"/>
          </a:xfrm>
          <a:custGeom>
            <a:avLst/>
            <a:gdLst>
              <a:gd name="connsiteX0" fmla="*/ 0 w 1685925"/>
              <a:gd name="connsiteY0" fmla="*/ 0 h 276225"/>
              <a:gd name="connsiteX1" fmla="*/ 866775 w 1685925"/>
              <a:gd name="connsiteY1" fmla="*/ 276225 h 276225"/>
              <a:gd name="connsiteX2" fmla="*/ 1685925 w 1685925"/>
              <a:gd name="connsiteY2" fmla="*/ 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5925" h="276225">
                <a:moveTo>
                  <a:pt x="0" y="0"/>
                </a:moveTo>
                <a:cubicBezTo>
                  <a:pt x="292894" y="138112"/>
                  <a:pt x="585788" y="276225"/>
                  <a:pt x="866775" y="276225"/>
                </a:cubicBezTo>
                <a:cubicBezTo>
                  <a:pt x="1147762" y="276225"/>
                  <a:pt x="1416843" y="138112"/>
                  <a:pt x="1685925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41" name="TextBox 40"/>
          <p:cNvSpPr txBox="1"/>
          <p:nvPr/>
        </p:nvSpPr>
        <p:spPr>
          <a:xfrm>
            <a:off x="3074195" y="5896771"/>
            <a:ext cx="378400" cy="335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92" b="1" dirty="0">
                <a:solidFill>
                  <a:srgbClr val="C00000"/>
                </a:solidFill>
              </a:rPr>
              <a:t>-3</a:t>
            </a:r>
            <a:endParaRPr lang="ko-KR" altLang="en-US" sz="1592" b="1" dirty="0">
              <a:solidFill>
                <a:srgbClr val="C00000"/>
              </a:solidFill>
            </a:endParaRPr>
          </a:p>
        </p:txBody>
      </p:sp>
      <p:sp>
        <p:nvSpPr>
          <p:cNvPr id="42" name="자유형 41"/>
          <p:cNvSpPr/>
          <p:nvPr/>
        </p:nvSpPr>
        <p:spPr>
          <a:xfrm flipH="1">
            <a:off x="2613407" y="5661248"/>
            <a:ext cx="1130269" cy="249245"/>
          </a:xfrm>
          <a:custGeom>
            <a:avLst/>
            <a:gdLst>
              <a:gd name="connsiteX0" fmla="*/ 0 w 1685925"/>
              <a:gd name="connsiteY0" fmla="*/ 0 h 276225"/>
              <a:gd name="connsiteX1" fmla="*/ 866775 w 1685925"/>
              <a:gd name="connsiteY1" fmla="*/ 276225 h 276225"/>
              <a:gd name="connsiteX2" fmla="*/ 1685925 w 1685925"/>
              <a:gd name="connsiteY2" fmla="*/ 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5925" h="276225">
                <a:moveTo>
                  <a:pt x="0" y="0"/>
                </a:moveTo>
                <a:cubicBezTo>
                  <a:pt x="292894" y="138112"/>
                  <a:pt x="585788" y="276225"/>
                  <a:pt x="866775" y="276225"/>
                </a:cubicBezTo>
                <a:cubicBezTo>
                  <a:pt x="1147762" y="276225"/>
                  <a:pt x="1416843" y="138112"/>
                  <a:pt x="1685925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</p:spTree>
    <p:extLst>
      <p:ext uri="{BB962C8B-B14F-4D97-AF65-F5344CB8AC3E}">
        <p14:creationId xmlns:p14="http://schemas.microsoft.com/office/powerpoint/2010/main" val="2944875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슬라이싱</a:t>
            </a:r>
            <a:r>
              <a:rPr lang="en-US" altLang="ko-KR" dirty="0"/>
              <a:t>(slicing)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문자열의 인덱스를 기반으로 문자열의 부분 값을 반환 예</a:t>
            </a:r>
            <a:endParaRPr lang="en-US" altLang="ko-KR" dirty="0"/>
          </a:p>
        </p:txBody>
      </p:sp>
      <p:sp>
        <p:nvSpPr>
          <p:cNvPr id="22" name="직사각형 21"/>
          <p:cNvSpPr/>
          <p:nvPr/>
        </p:nvSpPr>
        <p:spPr>
          <a:xfrm>
            <a:off x="1035687" y="1836772"/>
            <a:ext cx="9989879" cy="2528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letters =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Yonsei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University'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print(letters[:6],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AND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, letters[7:]	)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0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부터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5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까지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, 7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부터 끝까지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Yonsei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University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print(letters[:])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letters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변수의 처음부터 끝까지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Yonsei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University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&gt;&gt;&gt; print(letters[::-1])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역으로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슬라이싱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ytisrevinU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iesnoY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2034183" y="4935232"/>
          <a:ext cx="7119277" cy="36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781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36836680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1485446773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85804154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461355420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15061624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301336794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61582480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004221321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363304711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895587038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976124954"/>
                    </a:ext>
                  </a:extLst>
                </a:gridCol>
              </a:tblGrid>
              <a:tr h="369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o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n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s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e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+mj-ea"/>
                          <a:ea typeface="+mj-ea"/>
                        </a:rPr>
                        <a:t>i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U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n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+mj-ea"/>
                          <a:ea typeface="+mj-ea"/>
                        </a:rPr>
                        <a:t>i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v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e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r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s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+mj-ea"/>
                          <a:ea typeface="+mj-ea"/>
                        </a:rPr>
                        <a:t>i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t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2034183" y="4557350"/>
          <a:ext cx="7119277" cy="36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536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420026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36836680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1485446773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85804154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461355420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15061624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301336794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61582480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004221321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363304711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895587038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976124954"/>
                    </a:ext>
                  </a:extLst>
                </a:gridCol>
              </a:tblGrid>
              <a:tr h="369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6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7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8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9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11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12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13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14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15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360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슬라이싱</a:t>
            </a:r>
            <a:r>
              <a:rPr lang="en-US" altLang="ko-KR" dirty="0"/>
              <a:t>(slicing)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문자열 분리 예</a:t>
            </a:r>
            <a:endParaRPr lang="en-US" altLang="ko-KR" dirty="0"/>
          </a:p>
          <a:p>
            <a:pPr lvl="1"/>
            <a:r>
              <a:rPr lang="en-US" altLang="ko-KR" sz="1990" dirty="0"/>
              <a:t>"20200430Rainy"</a:t>
            </a:r>
            <a:r>
              <a:rPr lang="ko-KR" altLang="en-US" sz="1990" dirty="0"/>
              <a:t>라는 문자열 분리</a:t>
            </a:r>
          </a:p>
          <a:p>
            <a:pPr lvl="2"/>
            <a:r>
              <a:rPr lang="ko-KR" altLang="en-US" sz="1791" dirty="0"/>
              <a:t>날짜를 나타내는 부분 </a:t>
            </a:r>
            <a:r>
              <a:rPr lang="en-US" altLang="ko-KR" sz="1791" dirty="0"/>
              <a:t>'20200430'</a:t>
            </a:r>
            <a:r>
              <a:rPr lang="ko-KR" altLang="en-US" sz="1791" dirty="0"/>
              <a:t>과 날씨를 나타내는 부분 </a:t>
            </a:r>
            <a:r>
              <a:rPr lang="en-US" altLang="ko-KR" sz="1791" dirty="0"/>
              <a:t>'Rainy'</a:t>
            </a:r>
            <a:r>
              <a:rPr lang="ko-KR" altLang="en-US" sz="1791" dirty="0"/>
              <a:t>를 분리</a:t>
            </a:r>
            <a:endParaRPr lang="en-US" altLang="ko-KR" sz="1791" dirty="0"/>
          </a:p>
          <a:p>
            <a:pPr lvl="1"/>
            <a:r>
              <a:rPr lang="en-US" altLang="ko-KR" sz="1990" dirty="0"/>
              <a:t>8</a:t>
            </a:r>
            <a:r>
              <a:rPr lang="ko-KR" altLang="en-US" sz="1990" dirty="0"/>
              <a:t>번째 인덱스를 기준으로 두 부분으로 분리할 수 있음</a:t>
            </a:r>
            <a:r>
              <a:rPr lang="en-US" altLang="ko-KR" sz="1990" dirty="0"/>
              <a:t> </a:t>
            </a:r>
          </a:p>
          <a:p>
            <a:pPr lvl="2"/>
            <a:r>
              <a:rPr lang="en-US" altLang="ko-KR" sz="1791" dirty="0"/>
              <a:t>data[:8]</a:t>
            </a:r>
            <a:r>
              <a:rPr lang="ko-KR" altLang="en-US" sz="1791" dirty="0"/>
              <a:t>은 </a:t>
            </a:r>
            <a:r>
              <a:rPr lang="en-US" altLang="ko-KR" sz="1791" dirty="0"/>
              <a:t>data[8]</a:t>
            </a:r>
            <a:r>
              <a:rPr lang="ko-KR" altLang="en-US" sz="1791" dirty="0"/>
              <a:t>이 미포함</a:t>
            </a:r>
            <a:endParaRPr lang="en-US" altLang="ko-KR" sz="1791" dirty="0"/>
          </a:p>
          <a:p>
            <a:pPr lvl="2"/>
            <a:r>
              <a:rPr lang="en-US" altLang="ko-KR" sz="1791" dirty="0"/>
              <a:t>data[8:]</a:t>
            </a:r>
            <a:r>
              <a:rPr lang="ko-KR" altLang="en-US" sz="1791" dirty="0"/>
              <a:t>은 </a:t>
            </a:r>
            <a:r>
              <a:rPr lang="en-US" altLang="ko-KR" sz="1791" dirty="0"/>
              <a:t>data[8]</a:t>
            </a:r>
            <a:r>
              <a:rPr lang="ko-KR" altLang="en-US" sz="1791" dirty="0"/>
              <a:t>을 포함</a:t>
            </a:r>
            <a:endParaRPr lang="en-US" altLang="ko-KR" sz="1791" dirty="0"/>
          </a:p>
        </p:txBody>
      </p:sp>
      <p:sp>
        <p:nvSpPr>
          <p:cNvPr id="22" name="직사각형 21"/>
          <p:cNvSpPr/>
          <p:nvPr/>
        </p:nvSpPr>
        <p:spPr>
          <a:xfrm>
            <a:off x="8132237" y="3276154"/>
            <a:ext cx="3223738" cy="212340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data = </a:t>
            </a:r>
            <a:r>
              <a:rPr lang="en-US" altLang="ko-KR" sz="1592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"20200430Rainy"</a:t>
            </a:r>
          </a:p>
          <a:p>
            <a:pPr latinLnBrk="1"/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date = </a:t>
            </a:r>
            <a:r>
              <a:rPr lang="en-US" altLang="ko-KR" sz="1592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data[:8]</a:t>
            </a:r>
          </a:p>
          <a:p>
            <a:pPr latinLnBrk="1"/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weather = </a:t>
            </a:r>
            <a:r>
              <a:rPr lang="en-US" altLang="ko-KR" sz="1592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data[8:]</a:t>
            </a:r>
          </a:p>
          <a:p>
            <a:pPr latinLnBrk="1"/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date</a:t>
            </a:r>
          </a:p>
          <a:p>
            <a:pPr latinLnBrk="1"/>
            <a:r>
              <a:rPr lang="en-US" altLang="ko-KR" sz="1592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'20200430' </a:t>
            </a:r>
          </a:p>
          <a:p>
            <a:pPr latinLnBrk="1"/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weather</a:t>
            </a:r>
          </a:p>
          <a:p>
            <a:pPr latinLnBrk="1"/>
            <a:r>
              <a:rPr lang="en-US" altLang="ko-KR" sz="1592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'Rainy'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2292398" y="4715738"/>
          <a:ext cx="5444153" cy="36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781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36836680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1485446773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85804154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461355420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15061624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301336794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615824809"/>
                    </a:ext>
                  </a:extLst>
                </a:gridCol>
              </a:tblGrid>
              <a:tr h="369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R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a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+mj-ea"/>
                          <a:ea typeface="+mj-ea"/>
                        </a:rPr>
                        <a:t>i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n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2292398" y="4337855"/>
          <a:ext cx="5444153" cy="36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536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420026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36836680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1485446773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85804154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461355420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15061624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301336794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615824809"/>
                    </a:ext>
                  </a:extLst>
                </a:gridCol>
              </a:tblGrid>
              <a:tr h="369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6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7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8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9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11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12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958FB40-00C5-4455-862A-BBA8A89D4AF9}"/>
              </a:ext>
            </a:extLst>
          </p:cNvPr>
          <p:cNvSpPr txBox="1"/>
          <p:nvPr/>
        </p:nvSpPr>
        <p:spPr>
          <a:xfrm>
            <a:off x="1225366" y="4706908"/>
            <a:ext cx="641622" cy="367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91" dirty="0">
                <a:solidFill>
                  <a:prstClr val="black"/>
                </a:solidFill>
                <a:latin typeface="+mn-ea"/>
                <a:cs typeface="Courier New" panose="02070309020205020404" pitchFamily="49" charset="0"/>
              </a:rPr>
              <a:t>data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5C318C0-9D96-40B0-80C6-B67F3A56F486}"/>
              </a:ext>
            </a:extLst>
          </p:cNvPr>
          <p:cNvCxnSpPr/>
          <p:nvPr/>
        </p:nvCxnSpPr>
        <p:spPr>
          <a:xfrm>
            <a:off x="1887549" y="4888803"/>
            <a:ext cx="27976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45478A5-8B05-4E65-807A-191556AFE62C}"/>
              </a:ext>
            </a:extLst>
          </p:cNvPr>
          <p:cNvCxnSpPr/>
          <p:nvPr/>
        </p:nvCxnSpPr>
        <p:spPr>
          <a:xfrm>
            <a:off x="5643291" y="4264727"/>
            <a:ext cx="0" cy="1299478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365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슬라이싱</a:t>
            </a:r>
            <a:r>
              <a:rPr lang="en-US" altLang="ko-KR" dirty="0"/>
              <a:t>(slicing)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문자열 분리 예 </a:t>
            </a:r>
            <a:r>
              <a:rPr lang="en-US" altLang="ko-KR" sz="2000" dirty="0"/>
              <a:t>: </a:t>
            </a:r>
            <a:r>
              <a:rPr lang="ko-KR" altLang="en-US" sz="2000" dirty="0"/>
              <a:t>연월일을 더 세분하여 분리</a:t>
            </a:r>
            <a:endParaRPr lang="en-US" altLang="ko-KR" sz="2000" dirty="0"/>
          </a:p>
          <a:p>
            <a:pPr lvl="1"/>
            <a:r>
              <a:rPr lang="ko-KR" altLang="en-US" sz="1800" dirty="0"/>
              <a:t>연도인 </a:t>
            </a:r>
            <a:r>
              <a:rPr lang="en-US" altLang="ko-KR" sz="1800" dirty="0"/>
              <a:t>'2020', </a:t>
            </a:r>
            <a:r>
              <a:rPr lang="ko-KR" altLang="en-US" sz="1800" dirty="0"/>
              <a:t>월을 나타내는 </a:t>
            </a:r>
            <a:r>
              <a:rPr lang="en-US" altLang="ko-KR" sz="1800" dirty="0"/>
              <a:t>'04', </a:t>
            </a:r>
            <a:r>
              <a:rPr lang="ko-KR" altLang="en-US" sz="1800" dirty="0"/>
              <a:t>일을 나타내는 </a:t>
            </a:r>
            <a:r>
              <a:rPr lang="en-US" altLang="ko-KR" sz="1800" dirty="0"/>
              <a:t>'30', </a:t>
            </a:r>
            <a:r>
              <a:rPr lang="ko-KR" altLang="en-US" sz="1800" dirty="0"/>
              <a:t>날씨를 나타내는 </a:t>
            </a:r>
            <a:r>
              <a:rPr lang="en-US" altLang="ko-KR" sz="1800" dirty="0"/>
              <a:t>'Rainy'</a:t>
            </a:r>
            <a:r>
              <a:rPr lang="ko-KR" altLang="en-US" sz="1800" dirty="0"/>
              <a:t>로 분리하려면</a:t>
            </a:r>
            <a:endParaRPr lang="en-US" altLang="ko-KR" sz="1800" dirty="0"/>
          </a:p>
        </p:txBody>
      </p:sp>
      <p:sp>
        <p:nvSpPr>
          <p:cNvPr id="22" name="직사각형 21"/>
          <p:cNvSpPr/>
          <p:nvPr/>
        </p:nvSpPr>
        <p:spPr>
          <a:xfrm>
            <a:off x="1372004" y="2252615"/>
            <a:ext cx="3223738" cy="341575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data = "20200430Rainy"</a:t>
            </a:r>
          </a:p>
          <a:p>
            <a:pPr latinLnBrk="1"/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</a:t>
            </a:r>
            <a:r>
              <a:rPr lang="en-US" altLang="ko-KR" sz="1592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year = data[:4]</a:t>
            </a:r>
          </a:p>
          <a:p>
            <a:pPr latinLnBrk="1"/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</a:t>
            </a:r>
            <a:r>
              <a:rPr lang="en-US" altLang="ko-KR" sz="1592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month = data[4:6]</a:t>
            </a:r>
          </a:p>
          <a:p>
            <a:pPr latinLnBrk="1"/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</a:t>
            </a:r>
            <a:r>
              <a:rPr lang="en-US" altLang="ko-KR" sz="1592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day = data[6:8]</a:t>
            </a:r>
          </a:p>
          <a:p>
            <a:pPr latinLnBrk="1"/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weather = data[8:]</a:t>
            </a:r>
          </a:p>
          <a:p>
            <a:pPr latinLnBrk="1"/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year</a:t>
            </a:r>
          </a:p>
          <a:p>
            <a:pPr latinLnBrk="1"/>
            <a:r>
              <a:rPr lang="en-US" altLang="ko-KR" sz="1592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'2020' </a:t>
            </a:r>
          </a:p>
          <a:p>
            <a:pPr latinLnBrk="1"/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month</a:t>
            </a:r>
          </a:p>
          <a:p>
            <a:pPr latinLnBrk="1"/>
            <a:r>
              <a:rPr lang="en-US" altLang="ko-KR" sz="1592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'04'</a:t>
            </a:r>
            <a:endParaRPr lang="en-US" altLang="ko-KR" sz="1592" dirty="0">
              <a:solidFill>
                <a:schemeClr val="tx1"/>
              </a:solidFill>
              <a:latin typeface="Consolas" panose="020B0609020204030204" pitchFamily="49" charset="0"/>
              <a:ea typeface="나눔스퀘어 ExtraBold" panose="020B0600000101010101" pitchFamily="50" charset="-127"/>
            </a:endParaRPr>
          </a:p>
          <a:p>
            <a:pPr latinLnBrk="1"/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day</a:t>
            </a:r>
          </a:p>
          <a:p>
            <a:pPr latinLnBrk="1"/>
            <a:r>
              <a:rPr lang="en-US" altLang="ko-KR" sz="1592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'30'</a:t>
            </a:r>
            <a:endParaRPr lang="en-US" altLang="ko-KR" sz="1592" dirty="0">
              <a:solidFill>
                <a:schemeClr val="tx1"/>
              </a:solidFill>
              <a:latin typeface="Consolas" panose="020B0609020204030204" pitchFamily="49" charset="0"/>
              <a:ea typeface="나눔스퀘어 ExtraBold" panose="020B0600000101010101" pitchFamily="50" charset="-127"/>
            </a:endParaRPr>
          </a:p>
          <a:p>
            <a:pPr latinLnBrk="1"/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weather</a:t>
            </a:r>
          </a:p>
          <a:p>
            <a:pPr latinLnBrk="1"/>
            <a:r>
              <a:rPr lang="en-US" altLang="ko-KR" sz="1592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'Rainy'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5875479" y="3701234"/>
          <a:ext cx="5444153" cy="36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781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36836680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1485446773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85804154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461355420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15061624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301336794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615824809"/>
                    </a:ext>
                  </a:extLst>
                </a:gridCol>
              </a:tblGrid>
              <a:tr h="369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R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a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+mj-ea"/>
                          <a:ea typeface="+mj-ea"/>
                        </a:rPr>
                        <a:t>i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n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875479" y="3323352"/>
          <a:ext cx="5444153" cy="36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536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420026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36836680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1485446773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85804154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461355420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215061624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3013367949"/>
                    </a:ext>
                  </a:extLst>
                </a:gridCol>
                <a:gridCol w="418781">
                  <a:extLst>
                    <a:ext uri="{9D8B030D-6E8A-4147-A177-3AD203B41FA5}">
                      <a16:colId xmlns:a16="http://schemas.microsoft.com/office/drawing/2014/main" val="615824809"/>
                    </a:ext>
                  </a:extLst>
                </a:gridCol>
              </a:tblGrid>
              <a:tr h="369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6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7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8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9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11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12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958FB40-00C5-4455-862A-BBA8A89D4AF9}"/>
              </a:ext>
            </a:extLst>
          </p:cNvPr>
          <p:cNvSpPr txBox="1"/>
          <p:nvPr/>
        </p:nvSpPr>
        <p:spPr>
          <a:xfrm>
            <a:off x="4808447" y="3692405"/>
            <a:ext cx="641622" cy="367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91" dirty="0">
                <a:solidFill>
                  <a:prstClr val="black"/>
                </a:solidFill>
                <a:latin typeface="+mn-ea"/>
                <a:cs typeface="Courier New" panose="02070309020205020404" pitchFamily="49" charset="0"/>
              </a:rPr>
              <a:t>data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5C318C0-9D96-40B0-80C6-B67F3A56F486}"/>
              </a:ext>
            </a:extLst>
          </p:cNvPr>
          <p:cNvCxnSpPr/>
          <p:nvPr/>
        </p:nvCxnSpPr>
        <p:spPr>
          <a:xfrm>
            <a:off x="5470630" y="3874299"/>
            <a:ext cx="27976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45478A5-8B05-4E65-807A-191556AFE62C}"/>
              </a:ext>
            </a:extLst>
          </p:cNvPr>
          <p:cNvCxnSpPr/>
          <p:nvPr/>
        </p:nvCxnSpPr>
        <p:spPr>
          <a:xfrm>
            <a:off x="9226373" y="3250223"/>
            <a:ext cx="0" cy="1299478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45478A5-8B05-4E65-807A-191556AFE62C}"/>
              </a:ext>
            </a:extLst>
          </p:cNvPr>
          <p:cNvCxnSpPr/>
          <p:nvPr/>
        </p:nvCxnSpPr>
        <p:spPr>
          <a:xfrm>
            <a:off x="7558049" y="3250223"/>
            <a:ext cx="0" cy="1299478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45478A5-8B05-4E65-807A-191556AFE62C}"/>
              </a:ext>
            </a:extLst>
          </p:cNvPr>
          <p:cNvCxnSpPr/>
          <p:nvPr/>
        </p:nvCxnSpPr>
        <p:spPr>
          <a:xfrm>
            <a:off x="8382732" y="3246931"/>
            <a:ext cx="0" cy="1299478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980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79822" y="2700687"/>
            <a:ext cx="10660616" cy="1232384"/>
          </a:xfrm>
        </p:spPr>
        <p:txBody>
          <a:bodyPr/>
          <a:lstStyle/>
          <a:p>
            <a:r>
              <a:rPr kumimoji="1" lang="ko-KR" altLang="en-US" dirty="0"/>
              <a:t>리스트 인덱싱과 </a:t>
            </a:r>
            <a:r>
              <a:rPr kumimoji="1" lang="ko-KR" altLang="en-US" dirty="0" err="1"/>
              <a:t>슬라이싱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8420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인덱싱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791" dirty="0"/>
              <a:t>인덱스 값을 통해 리스트가 가리키고 있는 값에 접근</a:t>
            </a:r>
            <a:endParaRPr lang="en-US" altLang="ko-KR" sz="1791" dirty="0"/>
          </a:p>
          <a:p>
            <a:pPr>
              <a:lnSpc>
                <a:spcPct val="100000"/>
              </a:lnSpc>
            </a:pPr>
            <a:r>
              <a:rPr lang="ko-KR" altLang="en-US" sz="1791" dirty="0"/>
              <a:t>인덱싱 범위</a:t>
            </a:r>
            <a:endParaRPr lang="en-US" altLang="ko-KR" sz="1791" dirty="0"/>
          </a:p>
          <a:p>
            <a:pPr lvl="1">
              <a:lnSpc>
                <a:spcPct val="100000"/>
              </a:lnSpc>
            </a:pPr>
            <a:r>
              <a:rPr lang="en-US" altLang="ko-KR" sz="1592" dirty="0"/>
              <a:t>Positive indexing : </a:t>
            </a:r>
            <a:r>
              <a:rPr lang="en-US" altLang="ko-KR" sz="1592" b="1" dirty="0">
                <a:solidFill>
                  <a:srgbClr val="C00000"/>
                </a:solidFill>
              </a:rPr>
              <a:t>0 ~ n-1</a:t>
            </a:r>
          </a:p>
          <a:p>
            <a:pPr lvl="1">
              <a:lnSpc>
                <a:spcPct val="100000"/>
              </a:lnSpc>
            </a:pPr>
            <a:r>
              <a:rPr lang="en-US" altLang="ko-KR" sz="1592" dirty="0"/>
              <a:t>Negative indexing : </a:t>
            </a:r>
            <a:r>
              <a:rPr lang="en-US" altLang="ko-KR" sz="1592" b="1" dirty="0">
                <a:solidFill>
                  <a:srgbClr val="C00000"/>
                </a:solidFill>
              </a:rPr>
              <a:t>-n ~ -1</a:t>
            </a:r>
          </a:p>
          <a:p>
            <a:pPr lvl="1">
              <a:lnSpc>
                <a:spcPct val="100000"/>
              </a:lnSpc>
            </a:pPr>
            <a:r>
              <a:rPr lang="en-US" altLang="ko-KR" sz="1592" dirty="0"/>
              <a:t>n : </a:t>
            </a:r>
            <a:r>
              <a:rPr lang="ko-KR" altLang="en-US" sz="1592" dirty="0"/>
              <a:t>리스트의 크기 </a:t>
            </a:r>
            <a:r>
              <a:rPr lang="en-US" altLang="ko-KR" sz="1592" dirty="0"/>
              <a:t>(</a:t>
            </a:r>
            <a:r>
              <a:rPr lang="en-US" altLang="ko-KR" sz="1592" dirty="0" err="1"/>
              <a:t>len</a:t>
            </a:r>
            <a:r>
              <a:rPr lang="en-US" altLang="ko-KR" sz="1592" dirty="0"/>
              <a:t>() </a:t>
            </a:r>
            <a:r>
              <a:rPr lang="ko-KR" altLang="en-US" sz="1592" dirty="0"/>
              <a:t>함수를 통해 구함</a:t>
            </a:r>
            <a:r>
              <a:rPr lang="en-US" altLang="ko-KR" sz="1592" dirty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sz="1791" dirty="0"/>
              <a:t>대괄호 </a:t>
            </a:r>
            <a:r>
              <a:rPr lang="en-US" altLang="ko-KR" sz="1791" b="1" dirty="0">
                <a:solidFill>
                  <a:srgbClr val="C00000"/>
                </a:solidFill>
              </a:rPr>
              <a:t>[ ]</a:t>
            </a:r>
            <a:r>
              <a:rPr lang="en-US" altLang="ko-KR" sz="1791" dirty="0"/>
              <a:t> </a:t>
            </a:r>
            <a:r>
              <a:rPr lang="ko-KR" altLang="en-US" sz="1791" dirty="0"/>
              <a:t>안에 인덱스 번호를 입력하여 특정 요소 값을 참조</a:t>
            </a:r>
          </a:p>
          <a:p>
            <a:endParaRPr lang="ko-KR" altLang="en-US" sz="179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85219" y="5248205"/>
            <a:ext cx="1209281" cy="675504"/>
            <a:chOff x="770491" y="3744937"/>
            <a:chExt cx="1215135" cy="678774"/>
          </a:xfrm>
        </p:grpSpPr>
        <p:sp>
          <p:nvSpPr>
            <p:cNvPr id="5" name="TextBox 4"/>
            <p:cNvSpPr txBox="1"/>
            <p:nvPr/>
          </p:nvSpPr>
          <p:spPr>
            <a:xfrm>
              <a:off x="770491" y="3744937"/>
              <a:ext cx="1215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91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letters</a:t>
              </a:r>
              <a:endParaRPr lang="ko-KR" altLang="en-US" sz="179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>
              <a:off x="1596624" y="3967277"/>
              <a:ext cx="288301" cy="1"/>
            </a:xfrm>
            <a:prstGeom prst="straightConnector1">
              <a:avLst/>
            </a:prstGeom>
            <a:ln w="254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70491" y="4054379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91" dirty="0">
                  <a:latin typeface="+mj-ea"/>
                  <a:ea typeface="+mj-ea"/>
                  <a:cs typeface="Consolas" panose="020B0609020204030204" pitchFamily="49" charset="0"/>
                </a:rPr>
                <a:t>n=6</a:t>
              </a:r>
              <a:endParaRPr lang="ko-KR" altLang="en-US" sz="1791" dirty="0">
                <a:latin typeface="+mj-ea"/>
                <a:ea typeface="+mj-ea"/>
                <a:cs typeface="Consolas" panose="020B0609020204030204" pitchFamily="49" charset="0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422686" y="3919145"/>
            <a:ext cx="4899156" cy="6792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letters = [ </a:t>
            </a: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P</a:t>
            </a: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, </a:t>
            </a: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y</a:t>
            </a: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, </a:t>
            </a: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t</a:t>
            </a: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, </a:t>
            </a: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h</a:t>
            </a: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, </a:t>
            </a: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o</a:t>
            </a: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, </a:t>
            </a: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n</a:t>
            </a: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]</a:t>
            </a:r>
          </a:p>
          <a:p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n = </a:t>
            </a:r>
            <a:r>
              <a:rPr lang="en-US" altLang="ko-KR" sz="1592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len</a:t>
            </a: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(letters)    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size of list, n=6</a:t>
            </a:r>
            <a:endParaRPr lang="ko-KR" altLang="en-US" sz="1592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2763203" y="5298610"/>
          <a:ext cx="3910218" cy="36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</a:tblGrid>
              <a:tr h="369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P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y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t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h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o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n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/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63203" y="4953255"/>
          <a:ext cx="3910218" cy="334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</a:tblGrid>
              <a:tr h="3336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763203" y="4596316"/>
          <a:ext cx="3910218" cy="334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</a:tblGrid>
              <a:tr h="3336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-6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-5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-4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-3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-2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-1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6673422" y="4943412"/>
            <a:ext cx="2142009" cy="306294"/>
            <a:chOff x="459024" y="3744937"/>
            <a:chExt cx="2152379" cy="307777"/>
          </a:xfrm>
        </p:grpSpPr>
        <p:sp>
          <p:nvSpPr>
            <p:cNvPr id="13" name="TextBox 12"/>
            <p:cNvSpPr txBox="1"/>
            <p:nvPr/>
          </p:nvSpPr>
          <p:spPr>
            <a:xfrm>
              <a:off x="770491" y="3744937"/>
              <a:ext cx="184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93" dirty="0">
                  <a:solidFill>
                    <a:srgbClr val="0070C0"/>
                  </a:solidFill>
                  <a:latin typeface="+mj-ea"/>
                  <a:ea typeface="+mj-ea"/>
                </a:rPr>
                <a:t>Positive indexing</a:t>
              </a:r>
              <a:endParaRPr lang="ko-KR" altLang="en-US" sz="1393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rot="10800000">
              <a:off x="459024" y="3914112"/>
              <a:ext cx="288301" cy="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6673422" y="4623401"/>
            <a:ext cx="2142009" cy="306294"/>
            <a:chOff x="459024" y="3744937"/>
            <a:chExt cx="2152379" cy="307777"/>
          </a:xfrm>
        </p:grpSpPr>
        <p:sp>
          <p:nvSpPr>
            <p:cNvPr id="16" name="TextBox 15"/>
            <p:cNvSpPr txBox="1"/>
            <p:nvPr/>
          </p:nvSpPr>
          <p:spPr>
            <a:xfrm>
              <a:off x="770491" y="3744937"/>
              <a:ext cx="184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93" dirty="0">
                  <a:solidFill>
                    <a:srgbClr val="0070C0"/>
                  </a:solidFill>
                  <a:latin typeface="+mj-ea"/>
                  <a:ea typeface="+mj-ea"/>
                </a:rPr>
                <a:t>Negative indexing</a:t>
              </a:r>
              <a:endParaRPr lang="ko-KR" altLang="en-US" sz="1393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 rot="10800000">
              <a:off x="459024" y="3903480"/>
              <a:ext cx="288301" cy="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107214" y="5732446"/>
            <a:ext cx="1189772" cy="520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93" dirty="0">
                <a:solidFill>
                  <a:schemeClr val="accent2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letters[4] or letters[-2] </a:t>
            </a:r>
          </a:p>
        </p:txBody>
      </p:sp>
      <p:pic>
        <p:nvPicPr>
          <p:cNvPr id="21" name="그래픽 26">
            <a:extLst>
              <a:ext uri="{FF2B5EF4-FFF2-40B4-BE49-F238E27FC236}">
                <a16:creationId xmlns:a16="http://schemas.microsoft.com/office/drawing/2014/main" id="{D89E6E0F-9E47-3846-BECA-D2F8434483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20" t="57752" r="66564" b="21957"/>
          <a:stretch/>
        </p:blipFill>
        <p:spPr>
          <a:xfrm>
            <a:off x="5477422" y="5450585"/>
            <a:ext cx="789622" cy="82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53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인덱싱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범위를 벗어나면 </a:t>
            </a:r>
            <a:r>
              <a:rPr lang="en-US" altLang="ko-KR" dirty="0" err="1"/>
              <a:t>IndexError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</a:p>
          <a:p>
            <a:r>
              <a:rPr lang="ko-KR" altLang="en-US" dirty="0"/>
              <a:t> 정수가 아닌 인덱스를 사용하면 </a:t>
            </a:r>
            <a:r>
              <a:rPr lang="en-US" altLang="ko-KR" dirty="0" err="1"/>
              <a:t>TypeError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833539" y="3234241"/>
            <a:ext cx="1209281" cy="675504"/>
            <a:chOff x="770491" y="3744937"/>
            <a:chExt cx="1215135" cy="678774"/>
          </a:xfrm>
        </p:grpSpPr>
        <p:sp>
          <p:nvSpPr>
            <p:cNvPr id="6" name="TextBox 5"/>
            <p:cNvSpPr txBox="1"/>
            <p:nvPr/>
          </p:nvSpPr>
          <p:spPr>
            <a:xfrm>
              <a:off x="770491" y="3744937"/>
              <a:ext cx="1215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9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letters</a:t>
              </a:r>
              <a:endParaRPr lang="ko-KR" altLang="en-US" sz="179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7" name="직선 화살표 연결선 6"/>
            <p:cNvCxnSpPr/>
            <p:nvPr/>
          </p:nvCxnSpPr>
          <p:spPr>
            <a:xfrm>
              <a:off x="1596624" y="3967277"/>
              <a:ext cx="288301" cy="1"/>
            </a:xfrm>
            <a:prstGeom prst="straightConnector1">
              <a:avLst/>
            </a:prstGeom>
            <a:ln w="254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70491" y="4054379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91" dirty="0">
                  <a:latin typeface="+mj-ea"/>
                  <a:ea typeface="+mj-ea"/>
                  <a:cs typeface="Consolas" panose="020B0609020204030204" pitchFamily="49" charset="0"/>
                </a:rPr>
                <a:t>n=6</a:t>
              </a:r>
              <a:endParaRPr lang="ko-KR" altLang="en-US" sz="1791" dirty="0">
                <a:latin typeface="+mj-ea"/>
                <a:ea typeface="+mj-ea"/>
                <a:cs typeface="Consolas" panose="020B0609020204030204" pitchFamily="49" charset="0"/>
              </a:endParaRP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4111522" y="3284646"/>
          <a:ext cx="3910218" cy="36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</a:tblGrid>
              <a:tr h="369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"P"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"y"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"t"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"h"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"o"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"n"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marL="90999" marR="90999" marT="45500" marB="45500"/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4111522" y="2833472"/>
          <a:ext cx="3910218" cy="334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</a:tblGrid>
              <a:tr h="3336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4090358" y="2487117"/>
          <a:ext cx="3910218" cy="334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</a:tblGrid>
              <a:tr h="3336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-6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-5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-4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-3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-2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-1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0999" marR="90999" marT="45500" marB="45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153258" y="4195247"/>
            <a:ext cx="7826746" cy="2021451"/>
          </a:xfrm>
          <a:prstGeom prst="rect">
            <a:avLst/>
          </a:prstGeom>
          <a:solidFill>
            <a:srgbClr val="E6F0F6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791" b="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letters[6]  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en-US" altLang="ko-KR" sz="1791" dirty="0" err="1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IndexError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(out of range)</a:t>
            </a:r>
          </a:p>
          <a:p>
            <a:r>
              <a:rPr lang="en-US" altLang="ko-KR" sz="1791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...</a:t>
            </a:r>
          </a:p>
          <a:p>
            <a:r>
              <a:rPr lang="en-US" altLang="ko-KR" sz="1791" dirty="0" err="1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IndexError</a:t>
            </a:r>
            <a:r>
              <a:rPr lang="en-US" altLang="ko-KR" sz="1791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 list index out of range</a:t>
            </a:r>
          </a:p>
          <a:p>
            <a:r>
              <a:rPr lang="en-US" altLang="ko-KR" sz="1791" b="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letters[4.0]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TypeError</a:t>
            </a:r>
          </a:p>
          <a:p>
            <a:r>
              <a:rPr lang="en-US" altLang="ko-KR" sz="1791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...</a:t>
            </a:r>
          </a:p>
          <a:p>
            <a:r>
              <a:rPr lang="en-US" altLang="ko-KR" sz="1791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TypeError: list indices must be integers or slices, not float </a:t>
            </a:r>
          </a:p>
        </p:txBody>
      </p:sp>
    </p:spTree>
    <p:extLst>
      <p:ext uri="{BB962C8B-B14F-4D97-AF65-F5344CB8AC3E}">
        <p14:creationId xmlns:p14="http://schemas.microsoft.com/office/powerpoint/2010/main" val="1541743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복잡한 리스트 인덱싱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81650" y="1476303"/>
            <a:ext cx="5617300" cy="367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791" dirty="0">
                <a:latin typeface="Consolas" panose="020B0609020204030204" pitchFamily="49" charset="0"/>
              </a:rPr>
              <a:t>A = [2020, [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ko-KR" altLang="en-US" sz="1791" dirty="0">
                <a:latin typeface="Consolas" panose="020B0609020204030204" pitchFamily="49" charset="0"/>
                <a:cs typeface="Consolas" panose="020B0609020204030204" pitchFamily="49" charset="0"/>
              </a:rPr>
              <a:t>목요일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', 'Python'], '5-6</a:t>
            </a:r>
            <a:r>
              <a:rPr lang="ko-KR" altLang="en-US" sz="1791" dirty="0">
                <a:latin typeface="Consolas" panose="020B0609020204030204" pitchFamily="49" charset="0"/>
                <a:cs typeface="Consolas" panose="020B0609020204030204" pitchFamily="49" charset="0"/>
              </a:rPr>
              <a:t>교시</a:t>
            </a:r>
            <a:r>
              <a:rPr lang="en-US" altLang="ko-KR" sz="1791" dirty="0">
                <a:latin typeface="Consolas" panose="020B0609020204030204" pitchFamily="49" charset="0"/>
                <a:cs typeface="Consolas" panose="020B0609020204030204" pitchFamily="49" charset="0"/>
              </a:rPr>
              <a:t>'] </a:t>
            </a:r>
            <a:endParaRPr lang="ko-KR" altLang="en-US" sz="1791" dirty="0">
              <a:latin typeface="Consolas" panose="020B0609020204030204" pitchFamily="49" charset="0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2762399" y="2088584"/>
            <a:ext cx="5518532" cy="1153079"/>
            <a:chOff x="2994847" y="2348795"/>
            <a:chExt cx="5545247" cy="1158661"/>
          </a:xfrm>
        </p:grpSpPr>
        <p:grpSp>
          <p:nvGrpSpPr>
            <p:cNvPr id="5" name="그룹 4"/>
            <p:cNvGrpSpPr/>
            <p:nvPr/>
          </p:nvGrpSpPr>
          <p:grpSpPr>
            <a:xfrm>
              <a:off x="2994847" y="2348795"/>
              <a:ext cx="5545247" cy="770587"/>
              <a:chOff x="1757802" y="556435"/>
              <a:chExt cx="5545247" cy="770587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757802" y="926912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91" b="1" dirty="0">
                    <a:latin typeface="Consolas" panose="020B0609020204030204" pitchFamily="49" charset="0"/>
                    <a:ea typeface="+mj-ea"/>
                    <a:cs typeface="Courier New" panose="02070309020205020404" pitchFamily="49" charset="0"/>
                  </a:rPr>
                  <a:t>A</a:t>
                </a: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2493754" y="894974"/>
                <a:ext cx="787126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791" dirty="0">
                    <a:solidFill>
                      <a:schemeClr val="tx1"/>
                    </a:solidFill>
                    <a:latin typeface="+mj-ea"/>
                    <a:ea typeface="+mj-ea"/>
                  </a:rPr>
                  <a:t>2020</a:t>
                </a:r>
                <a:endParaRPr lang="ko-KR" altLang="en-US" sz="179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280879" y="894974"/>
                <a:ext cx="2722378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791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[</a:t>
                </a:r>
                <a:r>
                  <a:rPr lang="en-US" altLang="ko-KR" sz="179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'</a:t>
                </a:r>
                <a:r>
                  <a:rPr lang="ko-KR" altLang="en-US" sz="179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목요일</a:t>
                </a:r>
                <a:r>
                  <a:rPr lang="en-US" altLang="ko-KR" sz="179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', 'Python']</a:t>
                </a:r>
                <a:endParaRPr lang="ko-KR" altLang="en-US" sz="179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2668923" y="557393"/>
                <a:ext cx="1465217" cy="307509"/>
                <a:chOff x="3783752" y="1100113"/>
                <a:chExt cx="1465217" cy="307509"/>
              </a:xfrm>
            </p:grpSpPr>
            <p:sp>
              <p:nvSpPr>
                <p:cNvPr id="24" name="TextBox 23"/>
                <p:cNvSpPr txBox="1"/>
                <p:nvPr/>
              </p:nvSpPr>
              <p:spPr>
                <a:xfrm>
                  <a:off x="3783752" y="1102987"/>
                  <a:ext cx="417102" cy="3046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ts val="1791"/>
                    </a:lnSpc>
                  </a:pPr>
                  <a:r>
                    <a:rPr lang="en-US" altLang="ko-KR" sz="1393" b="1" dirty="0">
                      <a:solidFill>
                        <a:srgbClr val="21439B"/>
                      </a:solidFill>
                      <a:latin typeface="+mj-ea"/>
                      <a:ea typeface="+mj-ea"/>
                      <a:cs typeface="Courier New" panose="02070309020205020404" pitchFamily="49" charset="0"/>
                    </a:rPr>
                    <a:t>[0]</a:t>
                  </a: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4599432" y="1100113"/>
                  <a:ext cx="649537" cy="3046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ts val="1791"/>
                    </a:lnSpc>
                  </a:pPr>
                  <a:r>
                    <a:rPr lang="en-US" altLang="ko-KR" sz="1393" b="1" dirty="0">
                      <a:solidFill>
                        <a:srgbClr val="21439B"/>
                      </a:solidFill>
                      <a:latin typeface="+mj-ea"/>
                      <a:ea typeface="+mj-ea"/>
                      <a:cs typeface="Courier New" panose="02070309020205020404" pitchFamily="49" charset="0"/>
                    </a:rPr>
                    <a:t>[1][0]</a:t>
                  </a:r>
                </a:p>
              </p:txBody>
            </p:sp>
          </p:grpSp>
          <p:sp>
            <p:nvSpPr>
              <p:cNvPr id="17" name="직사각형 16"/>
              <p:cNvSpPr/>
              <p:nvPr/>
            </p:nvSpPr>
            <p:spPr>
              <a:xfrm>
                <a:off x="6003257" y="894974"/>
                <a:ext cx="1299792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79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'5-6</a:t>
                </a:r>
                <a:r>
                  <a:rPr lang="ko-KR" altLang="en-US" sz="179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교시</a:t>
                </a:r>
                <a:r>
                  <a:rPr lang="en-US" altLang="ko-KR" sz="179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'</a:t>
                </a:r>
                <a:endParaRPr lang="ko-KR" altLang="en-US" sz="179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4789322" y="556435"/>
                <a:ext cx="1932602" cy="307509"/>
                <a:chOff x="3746172" y="1099155"/>
                <a:chExt cx="1932602" cy="307509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3746172" y="1102029"/>
                  <a:ext cx="649537" cy="3046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ts val="1791"/>
                    </a:lnSpc>
                  </a:pPr>
                  <a:r>
                    <a:rPr lang="en-US" altLang="ko-KR" sz="1393" b="1" dirty="0">
                      <a:solidFill>
                        <a:srgbClr val="21439B"/>
                      </a:solidFill>
                      <a:latin typeface="+mj-ea"/>
                      <a:ea typeface="+mj-ea"/>
                      <a:cs typeface="Courier New" panose="02070309020205020404" pitchFamily="49" charset="0"/>
                    </a:rPr>
                    <a:t>[1][1]</a:t>
                  </a: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5261672" y="1099155"/>
                  <a:ext cx="417102" cy="3046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ts val="1791"/>
                    </a:lnSpc>
                  </a:pPr>
                  <a:r>
                    <a:rPr lang="en-US" altLang="ko-KR" sz="1393" b="1" dirty="0">
                      <a:solidFill>
                        <a:srgbClr val="21439B"/>
                      </a:solidFill>
                      <a:latin typeface="+mj-ea"/>
                      <a:ea typeface="+mj-ea"/>
                      <a:cs typeface="Courier New" panose="02070309020205020404" pitchFamily="49" charset="0"/>
                    </a:rPr>
                    <a:t>[2]</a:t>
                  </a:r>
                </a:p>
              </p:txBody>
            </p:sp>
          </p:grpSp>
        </p:grpSp>
        <p:cxnSp>
          <p:nvCxnSpPr>
            <p:cNvPr id="30" name="직선 화살표 연결선 29"/>
            <p:cNvCxnSpPr>
              <a:stCxn id="6" idx="3"/>
              <a:endCxn id="7" idx="1"/>
            </p:cNvCxnSpPr>
            <p:nvPr/>
          </p:nvCxnSpPr>
          <p:spPr>
            <a:xfrm flipV="1">
              <a:off x="3306151" y="2903358"/>
              <a:ext cx="424648" cy="580"/>
            </a:xfrm>
            <a:prstGeom prst="straightConnector1">
              <a:avLst/>
            </a:prstGeom>
            <a:ln>
              <a:solidFill>
                <a:srgbClr val="21439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639120" y="3202821"/>
              <a:ext cx="1008609" cy="304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791"/>
                </a:lnSpc>
              </a:pPr>
              <a:r>
                <a:rPr lang="en-US" altLang="ko-KR" sz="1393" b="1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A[1][1][0]</a:t>
              </a:r>
            </a:p>
          </p:txBody>
        </p:sp>
        <p:sp>
          <p:nvSpPr>
            <p:cNvPr id="32" name="타원 31"/>
            <p:cNvSpPr/>
            <p:nvPr/>
          </p:nvSpPr>
          <p:spPr>
            <a:xfrm>
              <a:off x="6015720" y="2790825"/>
              <a:ext cx="255408" cy="255408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1"/>
            </a:p>
          </p:txBody>
        </p:sp>
        <p:cxnSp>
          <p:nvCxnSpPr>
            <p:cNvPr id="34" name="직선 화살표 연결선 33"/>
            <p:cNvCxnSpPr>
              <a:endCxn id="32" idx="4"/>
            </p:cNvCxnSpPr>
            <p:nvPr/>
          </p:nvCxnSpPr>
          <p:spPr>
            <a:xfrm flipV="1">
              <a:off x="6015720" y="3046233"/>
              <a:ext cx="127704" cy="156588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직사각형 35"/>
          <p:cNvSpPr/>
          <p:nvPr/>
        </p:nvSpPr>
        <p:spPr>
          <a:xfrm>
            <a:off x="1456245" y="3603140"/>
            <a:ext cx="4173407" cy="1698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A[0]		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2020</a:t>
            </a:r>
            <a:endParaRPr lang="ko-KR" altLang="en-US" sz="1393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A[1]		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ko-KR" altLang="en-US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목요일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'Python']</a:t>
            </a:r>
            <a:r>
              <a:rPr lang="ko-KR" altLang="en-US" sz="1393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endParaRPr lang="ko-KR" altLang="en-US" sz="1592" dirty="0">
              <a:solidFill>
                <a:srgbClr val="C0000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A[1][0]		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'</a:t>
            </a:r>
            <a:r>
              <a:rPr lang="ko-KR" altLang="en-US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목요일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  <a:p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A[1][1]		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'Python'</a:t>
            </a:r>
          </a:p>
          <a:p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A[1][1][0]	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'P' (</a:t>
            </a:r>
            <a:r>
              <a:rPr lang="ko-KR" altLang="en-US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문자열 인덱싱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A[2]		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'5-6</a:t>
            </a:r>
            <a:r>
              <a:rPr lang="ko-KR" altLang="en-US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교시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ko-KR" altLang="en-US" sz="1592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altLang="ko-KR" sz="1592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331043" y="3603140"/>
            <a:ext cx="4335814" cy="1698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B = A[1]		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ko-KR" altLang="en-US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목요일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'Python']</a:t>
            </a:r>
            <a:r>
              <a:rPr lang="ko-KR" altLang="en-US" sz="1393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endParaRPr lang="ko-KR" altLang="en-US" sz="1592" dirty="0">
              <a:solidFill>
                <a:srgbClr val="C0000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B[0]		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'</a:t>
            </a:r>
            <a:r>
              <a:rPr lang="ko-KR" altLang="en-US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목요일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  <a:p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B[1]		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'Python'</a:t>
            </a:r>
          </a:p>
          <a:p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B[1][0]		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'P' (</a:t>
            </a:r>
            <a:r>
              <a:rPr lang="ko-KR" altLang="en-US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문자열 인덱싱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B[1]		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'Python'</a:t>
            </a:r>
          </a:p>
          <a:p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C[0]		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'P' (</a:t>
            </a:r>
            <a:r>
              <a:rPr lang="ko-KR" altLang="en-US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문자열 인덱싱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6219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인덱싱을 이용한 리스트 원소 수정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2033925" y="1333351"/>
            <a:ext cx="5149504" cy="766875"/>
            <a:chOff x="1637540" y="556435"/>
            <a:chExt cx="5174433" cy="770587"/>
          </a:xfrm>
        </p:grpSpPr>
        <p:sp>
          <p:nvSpPr>
            <p:cNvPr id="5" name="TextBox 4"/>
            <p:cNvSpPr txBox="1"/>
            <p:nvPr/>
          </p:nvSpPr>
          <p:spPr>
            <a:xfrm>
              <a:off x="1637540" y="957690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91" b="1" dirty="0">
                  <a:latin typeface="+mj-ea"/>
                  <a:ea typeface="+mj-ea"/>
                  <a:cs typeface="Courier New" panose="02070309020205020404" pitchFamily="49" charset="0"/>
                </a:rPr>
                <a:t>gold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493754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1" dirty="0">
                  <a:solidFill>
                    <a:schemeClr val="tx1"/>
                  </a:solidFill>
                  <a:latin typeface="+mj-ea"/>
                  <a:ea typeface="+mj-ea"/>
                </a:rPr>
                <a:t>0</a:t>
              </a:r>
              <a:endParaRPr lang="ko-KR" altLang="en-US" sz="179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925802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1" dirty="0">
                  <a:solidFill>
                    <a:schemeClr val="tx1"/>
                  </a:solidFill>
                  <a:latin typeface="+mj-ea"/>
                  <a:ea typeface="+mj-ea"/>
                </a:rPr>
                <a:t>4</a:t>
              </a:r>
              <a:endParaRPr lang="ko-KR" altLang="en-US" sz="179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357850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1" dirty="0">
                  <a:solidFill>
                    <a:schemeClr val="tx1"/>
                  </a:solidFill>
                  <a:latin typeface="+mj-ea"/>
                  <a:ea typeface="+mj-ea"/>
                </a:rPr>
                <a:t>5</a:t>
              </a:r>
              <a:endParaRPr lang="ko-KR" altLang="en-US" sz="179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789898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1" dirty="0">
                  <a:solidFill>
                    <a:schemeClr val="tx1"/>
                  </a:solidFill>
                  <a:latin typeface="+mj-ea"/>
                  <a:ea typeface="+mj-ea"/>
                </a:rPr>
                <a:t>0</a:t>
              </a:r>
              <a:endParaRPr lang="ko-KR" altLang="en-US" sz="179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221946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1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79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2553951" y="556435"/>
              <a:ext cx="2009994" cy="338539"/>
              <a:chOff x="3668780" y="1099155"/>
              <a:chExt cx="2009994" cy="338539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668780" y="1102987"/>
                <a:ext cx="322524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791"/>
                  </a:lnSpc>
                </a:pPr>
                <a:r>
                  <a:rPr lang="en-US" altLang="ko-KR" sz="1791" b="1" dirty="0">
                    <a:solidFill>
                      <a:schemeClr val="accent2">
                        <a:lumMod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073185" y="1102029"/>
                <a:ext cx="322524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791"/>
                  </a:lnSpc>
                </a:pPr>
                <a:r>
                  <a:rPr lang="en-US" altLang="ko-KR" sz="1791" b="1" dirty="0">
                    <a:solidFill>
                      <a:schemeClr val="accent2">
                        <a:lumMod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496640" y="1101071"/>
                <a:ext cx="322524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791"/>
                  </a:lnSpc>
                </a:pPr>
                <a:r>
                  <a:rPr lang="en-US" altLang="ko-KR" sz="1791" b="1" dirty="0">
                    <a:solidFill>
                      <a:schemeClr val="accent2">
                        <a:lumMod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2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926445" y="1100113"/>
                <a:ext cx="322524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791"/>
                  </a:lnSpc>
                </a:pPr>
                <a:r>
                  <a:rPr lang="en-US" altLang="ko-KR" sz="1791" b="1" dirty="0">
                    <a:solidFill>
                      <a:schemeClr val="accent2">
                        <a:lumMod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356250" y="1099155"/>
                <a:ext cx="322524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791"/>
                  </a:lnSpc>
                </a:pPr>
                <a:r>
                  <a:rPr lang="en-US" altLang="ko-KR" sz="1791" b="1" dirty="0">
                    <a:solidFill>
                      <a:schemeClr val="accent2">
                        <a:lumMod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4</a:t>
                </a:r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4651733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1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79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083781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1" dirty="0">
                  <a:solidFill>
                    <a:schemeClr val="tx1"/>
                  </a:solidFill>
                  <a:latin typeface="+mj-ea"/>
                  <a:ea typeface="+mj-ea"/>
                </a:rPr>
                <a:t>5</a:t>
              </a:r>
              <a:endParaRPr lang="ko-KR" altLang="en-US" sz="179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515829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1" dirty="0">
                  <a:solidFill>
                    <a:schemeClr val="tx1"/>
                  </a:solidFill>
                  <a:latin typeface="+mj-ea"/>
                  <a:ea typeface="+mj-ea"/>
                </a:rPr>
                <a:t>4</a:t>
              </a:r>
              <a:endParaRPr lang="ko-KR" altLang="en-US" sz="179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947877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1" dirty="0">
                  <a:solidFill>
                    <a:schemeClr val="tx1"/>
                  </a:solidFill>
                  <a:latin typeface="+mj-ea"/>
                  <a:ea typeface="+mj-ea"/>
                </a:rPr>
                <a:t>4</a:t>
              </a:r>
              <a:endParaRPr lang="ko-KR" altLang="en-US" sz="179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379925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1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79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4711929" y="556435"/>
              <a:ext cx="2009995" cy="338539"/>
              <a:chOff x="3668779" y="1099155"/>
              <a:chExt cx="2009995" cy="338539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3668779" y="1102987"/>
                <a:ext cx="322525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791"/>
                  </a:lnSpc>
                </a:pPr>
                <a:r>
                  <a:rPr lang="en-US" altLang="ko-KR" sz="1791" b="1" dirty="0">
                    <a:solidFill>
                      <a:schemeClr val="accent2">
                        <a:lumMod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5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073184" y="1102029"/>
                <a:ext cx="322525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791"/>
                  </a:lnSpc>
                </a:pPr>
                <a:r>
                  <a:rPr lang="en-US" altLang="ko-KR" sz="1791" b="1" dirty="0">
                    <a:solidFill>
                      <a:schemeClr val="accent2">
                        <a:lumMod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6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496639" y="1101071"/>
                <a:ext cx="322525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791"/>
                  </a:lnSpc>
                </a:pPr>
                <a:r>
                  <a:rPr lang="en-US" altLang="ko-KR" sz="1791" b="1" dirty="0">
                    <a:solidFill>
                      <a:schemeClr val="accent2">
                        <a:lumMod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926444" y="1100113"/>
                <a:ext cx="322525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791"/>
                  </a:lnSpc>
                </a:pPr>
                <a:r>
                  <a:rPr lang="en-US" altLang="ko-KR" sz="1791" b="1" dirty="0">
                    <a:solidFill>
                      <a:schemeClr val="accent2">
                        <a:lumMod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8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356249" y="1099155"/>
                <a:ext cx="322525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791"/>
                  </a:lnSpc>
                </a:pPr>
                <a:r>
                  <a:rPr lang="en-US" altLang="ko-KR" sz="1791" b="1" dirty="0">
                    <a:solidFill>
                      <a:schemeClr val="accent2">
                        <a:lumMod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9</a:t>
                </a:r>
              </a:p>
            </p:txBody>
          </p:sp>
        </p:grpSp>
      </p:grpSp>
      <p:sp>
        <p:nvSpPr>
          <p:cNvPr id="29" name="직사각형 28"/>
          <p:cNvSpPr/>
          <p:nvPr/>
        </p:nvSpPr>
        <p:spPr>
          <a:xfrm>
            <a:off x="2312129" y="2356703"/>
            <a:ext cx="6007823" cy="15533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gold = [0, 4, 5, 0, 1, 1, 5, 4, 4, 1]</a:t>
            </a:r>
          </a:p>
          <a:p>
            <a:endParaRPr lang="en-US" altLang="ko-KR" sz="1592" dirty="0">
              <a:solidFill>
                <a:schemeClr val="tx1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592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ko-KR" altLang="en-US" sz="1592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원소를 수정하기</a:t>
            </a:r>
          </a:p>
          <a:p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gold[1] = 6      </a:t>
            </a:r>
            <a:r>
              <a:rPr lang="en-US" altLang="ko-KR" sz="1592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a[1]</a:t>
            </a:r>
            <a:r>
              <a:rPr lang="ko-KR" altLang="en-US" sz="1592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의 값을 </a:t>
            </a:r>
            <a:r>
              <a:rPr lang="en-US" altLang="ko-KR" sz="1592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6</a:t>
            </a:r>
            <a:r>
              <a:rPr lang="ko-KR" altLang="en-US" sz="1592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으로 수정</a:t>
            </a:r>
            <a:r>
              <a:rPr lang="ko-KR" altLang="en-US" sz="1592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</a:p>
          <a:p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print(gold)      </a:t>
            </a:r>
            <a:r>
              <a:rPr lang="en-US" altLang="ko-KR" sz="1592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</a:t>
            </a: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ko-KR" sz="1592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[0, </a:t>
            </a:r>
            <a:r>
              <a:rPr lang="en-US" altLang="ko-KR" sz="1592" b="1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6</a:t>
            </a:r>
            <a:r>
              <a:rPr lang="en-US" altLang="ko-KR" sz="1592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, 5, 0, 1, 1, 5, 4, 4, 1]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2152717" y="4283899"/>
            <a:ext cx="4969725" cy="429967"/>
            <a:chOff x="1818189" y="894974"/>
            <a:chExt cx="4993784" cy="432048"/>
          </a:xfrm>
        </p:grpSpPr>
        <p:sp>
          <p:nvSpPr>
            <p:cNvPr id="32" name="TextBox 31"/>
            <p:cNvSpPr txBox="1"/>
            <p:nvPr/>
          </p:nvSpPr>
          <p:spPr>
            <a:xfrm>
              <a:off x="1818189" y="894974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91" b="1" dirty="0">
                  <a:latin typeface="+mj-ea"/>
                  <a:ea typeface="+mj-ea"/>
                  <a:cs typeface="Courier New" panose="02070309020205020404" pitchFamily="49" charset="0"/>
                </a:rPr>
                <a:t>gold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493754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1" dirty="0">
                  <a:solidFill>
                    <a:schemeClr val="tx1"/>
                  </a:solidFill>
                  <a:latin typeface="+mj-ea"/>
                  <a:ea typeface="+mj-ea"/>
                </a:rPr>
                <a:t>0</a:t>
              </a:r>
              <a:endParaRPr lang="ko-KR" altLang="en-US" sz="179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925802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1" dirty="0">
                  <a:solidFill>
                    <a:schemeClr val="tx1"/>
                  </a:solidFill>
                  <a:latin typeface="+mj-ea"/>
                  <a:ea typeface="+mj-ea"/>
                </a:rPr>
                <a:t>4</a:t>
              </a:r>
              <a:endParaRPr lang="ko-KR" altLang="en-US" sz="179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357850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1" dirty="0">
                  <a:solidFill>
                    <a:schemeClr val="tx1"/>
                  </a:solidFill>
                  <a:latin typeface="+mj-ea"/>
                  <a:ea typeface="+mj-ea"/>
                </a:rPr>
                <a:t>5</a:t>
              </a:r>
              <a:endParaRPr lang="ko-KR" altLang="en-US" sz="179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789898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1" dirty="0">
                  <a:solidFill>
                    <a:schemeClr val="tx1"/>
                  </a:solidFill>
                  <a:latin typeface="+mj-ea"/>
                  <a:ea typeface="+mj-ea"/>
                </a:rPr>
                <a:t>0</a:t>
              </a:r>
              <a:endParaRPr lang="ko-KR" altLang="en-US" sz="179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221946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1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79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651733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1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79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083781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1" dirty="0">
                  <a:solidFill>
                    <a:schemeClr val="tx1"/>
                  </a:solidFill>
                  <a:latin typeface="+mj-ea"/>
                  <a:ea typeface="+mj-ea"/>
                </a:rPr>
                <a:t>5</a:t>
              </a:r>
              <a:endParaRPr lang="ko-KR" altLang="en-US" sz="179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515829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1" dirty="0">
                  <a:solidFill>
                    <a:schemeClr val="tx1"/>
                  </a:solidFill>
                  <a:latin typeface="+mj-ea"/>
                  <a:ea typeface="+mj-ea"/>
                </a:rPr>
                <a:t>4</a:t>
              </a:r>
              <a:endParaRPr lang="ko-KR" altLang="en-US" sz="179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947877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1" dirty="0">
                  <a:solidFill>
                    <a:schemeClr val="tx1"/>
                  </a:solidFill>
                  <a:latin typeface="+mj-ea"/>
                  <a:ea typeface="+mj-ea"/>
                </a:rPr>
                <a:t>4</a:t>
              </a:r>
              <a:endParaRPr lang="ko-KR" altLang="en-US" sz="179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379925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1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79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3273692" y="4647790"/>
            <a:ext cx="360853" cy="45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88" b="1" dirty="0">
                <a:solidFill>
                  <a:srgbClr val="C00000"/>
                </a:solidFill>
                <a:latin typeface="+mj-ea"/>
                <a:ea typeface="+mj-ea"/>
              </a:rPr>
              <a:t>6</a:t>
            </a:r>
            <a:endParaRPr lang="ko-KR" altLang="en-US" sz="2388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2831177" y="5463019"/>
            <a:ext cx="4969725" cy="429967"/>
            <a:chOff x="1818189" y="894974"/>
            <a:chExt cx="4993784" cy="432048"/>
          </a:xfrm>
        </p:grpSpPr>
        <p:sp>
          <p:nvSpPr>
            <p:cNvPr id="58" name="TextBox 57"/>
            <p:cNvSpPr txBox="1"/>
            <p:nvPr/>
          </p:nvSpPr>
          <p:spPr>
            <a:xfrm>
              <a:off x="1818189" y="894974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91" b="1" dirty="0">
                  <a:latin typeface="+mj-ea"/>
                  <a:ea typeface="+mj-ea"/>
                  <a:cs typeface="Courier New" panose="02070309020205020404" pitchFamily="49" charset="0"/>
                </a:rPr>
                <a:t>gold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493754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1" dirty="0">
                  <a:solidFill>
                    <a:schemeClr val="tx1"/>
                  </a:solidFill>
                  <a:latin typeface="+mj-ea"/>
                  <a:ea typeface="+mj-ea"/>
                </a:rPr>
                <a:t>0</a:t>
              </a:r>
              <a:endParaRPr lang="ko-KR" altLang="en-US" sz="179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925802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1" b="1" dirty="0">
                  <a:solidFill>
                    <a:srgbClr val="C00000"/>
                  </a:solidFill>
                  <a:latin typeface="+mj-ea"/>
                  <a:ea typeface="+mj-ea"/>
                </a:rPr>
                <a:t>6</a:t>
              </a:r>
              <a:endParaRPr lang="ko-KR" altLang="en-US" sz="1791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3357850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1" dirty="0">
                  <a:solidFill>
                    <a:schemeClr val="tx1"/>
                  </a:solidFill>
                  <a:latin typeface="+mj-ea"/>
                  <a:ea typeface="+mj-ea"/>
                </a:rPr>
                <a:t>5</a:t>
              </a:r>
              <a:endParaRPr lang="ko-KR" altLang="en-US" sz="179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3789898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1" dirty="0">
                  <a:solidFill>
                    <a:schemeClr val="tx1"/>
                  </a:solidFill>
                  <a:latin typeface="+mj-ea"/>
                  <a:ea typeface="+mj-ea"/>
                </a:rPr>
                <a:t>0</a:t>
              </a:r>
              <a:endParaRPr lang="ko-KR" altLang="en-US" sz="179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221946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1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79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651733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1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79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5083781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1" dirty="0">
                  <a:solidFill>
                    <a:schemeClr val="tx1"/>
                  </a:solidFill>
                  <a:latin typeface="+mj-ea"/>
                  <a:ea typeface="+mj-ea"/>
                </a:rPr>
                <a:t>5</a:t>
              </a:r>
              <a:endParaRPr lang="ko-KR" altLang="en-US" sz="179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5515829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1" dirty="0">
                  <a:solidFill>
                    <a:schemeClr val="tx1"/>
                  </a:solidFill>
                  <a:latin typeface="+mj-ea"/>
                  <a:ea typeface="+mj-ea"/>
                </a:rPr>
                <a:t>4</a:t>
              </a:r>
              <a:endParaRPr lang="ko-KR" altLang="en-US" sz="179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5947877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1" dirty="0">
                  <a:solidFill>
                    <a:schemeClr val="tx1"/>
                  </a:solidFill>
                  <a:latin typeface="+mj-ea"/>
                  <a:ea typeface="+mj-ea"/>
                </a:rPr>
                <a:t>4</a:t>
              </a:r>
              <a:endParaRPr lang="ko-KR" altLang="en-US" sz="179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379925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1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79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9" name="오른쪽 화살표 68"/>
          <p:cNvSpPr/>
          <p:nvPr/>
        </p:nvSpPr>
        <p:spPr>
          <a:xfrm rot="2700000">
            <a:off x="3584490" y="5002040"/>
            <a:ext cx="468241" cy="305820"/>
          </a:xfrm>
          <a:prstGeom prst="rightArrow">
            <a:avLst/>
          </a:prstGeom>
          <a:solidFill>
            <a:srgbClr val="224090"/>
          </a:solidFill>
          <a:ln>
            <a:solidFill>
              <a:srgbClr val="224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70" name="TextBox 69"/>
          <p:cNvSpPr txBox="1"/>
          <p:nvPr/>
        </p:nvSpPr>
        <p:spPr>
          <a:xfrm>
            <a:off x="3334652" y="4269624"/>
            <a:ext cx="352876" cy="45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88" dirty="0">
                <a:solidFill>
                  <a:srgbClr val="C00000"/>
                </a:solidFill>
              </a:rPr>
              <a:t>X</a:t>
            </a:r>
            <a:endParaRPr lang="ko-KR" altLang="en-US" sz="2388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49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397AC-32B0-DE40-A108-5B4CEDD46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22" y="2700687"/>
            <a:ext cx="10660616" cy="1232384"/>
          </a:xfrm>
        </p:spPr>
        <p:txBody>
          <a:bodyPr>
            <a:noAutofit/>
          </a:bodyPr>
          <a:lstStyle/>
          <a:p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Part II - 4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</a:rPr>
              <a:t>장</a:t>
            </a:r>
            <a:b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US" altLang="ko-KR" sz="1200" b="0" dirty="0">
                <a:solidFill>
                  <a:schemeClr val="bg1">
                    <a:lumMod val="50000"/>
                  </a:schemeClr>
                </a:solidFill>
              </a:rPr>
            </a:br>
            <a:r>
              <a:rPr kumimoji="1" lang="ko-KR" altLang="en-US" sz="4400" dirty="0"/>
              <a:t>데이터 구조 </a:t>
            </a:r>
            <a:r>
              <a:rPr kumimoji="1" lang="en-US" altLang="ko-KR" sz="4400" dirty="0"/>
              <a:t>(</a:t>
            </a:r>
            <a:r>
              <a:rPr kumimoji="1" lang="ko-KR" altLang="en-US" sz="4400" dirty="0"/>
              <a:t>리스트</a:t>
            </a:r>
            <a:r>
              <a:rPr kumimoji="1" lang="en-US" altLang="ko-KR" sz="4400" dirty="0"/>
              <a:t>, </a:t>
            </a:r>
            <a:r>
              <a:rPr kumimoji="1" lang="ko-KR" altLang="en-US" sz="4400" dirty="0" err="1"/>
              <a:t>튜플</a:t>
            </a:r>
            <a:r>
              <a:rPr kumimoji="1" lang="en-US" altLang="ko-KR" sz="4400" dirty="0"/>
              <a:t>, </a:t>
            </a:r>
            <a:r>
              <a:rPr kumimoji="1" lang="ko-KR" altLang="en-US" sz="4400" dirty="0"/>
              <a:t>셋</a:t>
            </a:r>
            <a:r>
              <a:rPr kumimoji="1" lang="en-US" altLang="ko-KR" sz="4400" dirty="0"/>
              <a:t>, </a:t>
            </a:r>
            <a:r>
              <a:rPr kumimoji="1" lang="ko-KR" altLang="en-US" sz="4400" dirty="0" err="1"/>
              <a:t>딕셔너리</a:t>
            </a:r>
            <a:r>
              <a:rPr kumimoji="1" lang="en-US" altLang="ko-KR" sz="4400" dirty="0"/>
              <a:t>)</a:t>
            </a:r>
            <a:endParaRPr kumimoji="1" lang="ko-Kore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93724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/>
              <a:t>문자열과 동일하게 적용할 수 있다</a:t>
            </a:r>
            <a:r>
              <a:rPr lang="en-US" altLang="ko-KR" sz="20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리스트의 일부 원소들을 추출하는 방법</a:t>
            </a:r>
            <a:r>
              <a:rPr lang="en-US" altLang="ko-KR" sz="2000" dirty="0"/>
              <a:t>. </a:t>
            </a:r>
          </a:p>
          <a:p>
            <a:pPr lvl="1"/>
            <a:r>
              <a:rPr lang="ko-KR" altLang="en-US" sz="1800" dirty="0"/>
              <a:t>새로운 리스트를 만들거나 관심있는 원소들 만을 참조할 수 있음</a:t>
            </a:r>
            <a:endParaRPr lang="en-US" altLang="ko-KR" sz="1800" dirty="0"/>
          </a:p>
          <a:p>
            <a:pPr lvl="1"/>
            <a:r>
              <a:rPr lang="ko-KR" altLang="en-US" sz="1800" dirty="0"/>
              <a:t>리스트 </a:t>
            </a:r>
            <a:r>
              <a:rPr lang="ko-KR" altLang="en-US" sz="1800" dirty="0" err="1"/>
              <a:t>슬라이싱의</a:t>
            </a:r>
            <a:r>
              <a:rPr lang="ko-KR" altLang="en-US" sz="1800" dirty="0"/>
              <a:t> 결과는 리스트</a:t>
            </a:r>
            <a:endParaRPr lang="en-US" altLang="ko-KR" sz="1800" dirty="0"/>
          </a:p>
          <a:p>
            <a:pPr lvl="1">
              <a:lnSpc>
                <a:spcPct val="120000"/>
              </a:lnSpc>
            </a:pPr>
            <a:r>
              <a:rPr lang="en-US" altLang="ko-KR" sz="1800" dirty="0"/>
              <a:t>Syntax (L</a:t>
            </a:r>
            <a:r>
              <a:rPr lang="ko-KR" altLang="en-US" sz="1800" dirty="0"/>
              <a:t>을 </a:t>
            </a:r>
            <a:r>
              <a:rPr lang="en-US" altLang="ko-KR" sz="1800" dirty="0"/>
              <a:t>n</a:t>
            </a:r>
            <a:r>
              <a:rPr lang="ko-KR" altLang="en-US" sz="1800" dirty="0"/>
              <a:t>개의 </a:t>
            </a:r>
            <a:r>
              <a:rPr lang="en-US" altLang="ko-KR" sz="1800" dirty="0"/>
              <a:t>item</a:t>
            </a:r>
            <a:r>
              <a:rPr lang="ko-KR" altLang="en-US" sz="1800" dirty="0"/>
              <a:t>을 갖는 </a:t>
            </a:r>
            <a:r>
              <a:rPr lang="en-US" altLang="ko-KR" sz="1800" dirty="0"/>
              <a:t>list</a:t>
            </a:r>
            <a:r>
              <a:rPr lang="ko-KR" altLang="en-US" sz="1800" dirty="0"/>
              <a:t>라고 가정</a:t>
            </a:r>
            <a:r>
              <a:rPr lang="en-US" altLang="ko-KR" sz="1800" dirty="0"/>
              <a:t>.)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516702"/>
            <a:ext cx="6924065" cy="42109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787"/>
              </a:lnSpc>
            </a:pPr>
            <a:r>
              <a:rPr lang="en-US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L[</a:t>
            </a:r>
            <a:r>
              <a:rPr lang="en-US" altLang="ko-KR" sz="1990" dirty="0" err="1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s:e:s</a:t>
            </a:r>
            <a:r>
              <a:rPr lang="en-US" altLang="ko-KR" sz="1990" dirty="0"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]   </a:t>
            </a:r>
            <a:r>
              <a:rPr lang="en-US" altLang="ko-KR" sz="1990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# s = start, e = end, s = step</a:t>
            </a:r>
            <a:r>
              <a:rPr lang="ko-KR" altLang="en-US" sz="1990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을 의미</a:t>
            </a:r>
            <a:r>
              <a:rPr lang="en-US" altLang="ko-KR" sz="1990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rPr>
              <a:t>.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83329" y="3740906"/>
            <a:ext cx="5730554" cy="2223502"/>
            <a:chOff x="4402029" y="3486524"/>
            <a:chExt cx="5758296" cy="2234266"/>
          </a:xfrm>
        </p:grpSpPr>
        <p:sp>
          <p:nvSpPr>
            <p:cNvPr id="16" name="TextBox 15"/>
            <p:cNvSpPr txBox="1"/>
            <p:nvPr/>
          </p:nvSpPr>
          <p:spPr>
            <a:xfrm>
              <a:off x="4489648" y="3900515"/>
              <a:ext cx="5670677" cy="1820275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>
                <a:defRPr>
                  <a:latin typeface="Century Schoolbook" panose="02040604050505020304" pitchFamily="18" charset="0"/>
                  <a:ea typeface="굴림" panose="020B0600000101010101" pitchFamily="50" charset="-127"/>
                  <a:cs typeface="Consolas" panose="020B0609020204030204" pitchFamily="49" charset="0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ko-KR" sz="1791" dirty="0">
                  <a:latin typeface="Consolas" panose="020B0609020204030204" pitchFamily="49" charset="0"/>
                  <a:cs typeface="Arial" panose="020B0604020202020204" pitchFamily="34" charset="0"/>
                </a:rPr>
                <a:t>&gt;&gt;&gt; letters = ['P', 'y', 't', 'h', 'o', 'n']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791" dirty="0">
                  <a:latin typeface="Consolas" panose="020B0609020204030204" pitchFamily="49" charset="0"/>
                  <a:cs typeface="Arial" panose="020B0604020202020204" pitchFamily="34" charset="0"/>
                </a:rPr>
                <a:t>&gt;&gt;&gt; letters[1:4]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791" dirty="0">
                  <a:latin typeface="Consolas" panose="020B0609020204030204" pitchFamily="49" charset="0"/>
                  <a:cs typeface="Arial" panose="020B0604020202020204" pitchFamily="34" charset="0"/>
                </a:rPr>
                <a:t>['y', 't', 'h']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791" dirty="0">
                  <a:latin typeface="Consolas" panose="020B0609020204030204" pitchFamily="49" charset="0"/>
                  <a:cs typeface="Arial" panose="020B0604020202020204" pitchFamily="34" charset="0"/>
                </a:rPr>
                <a:t>&gt;&gt;&gt; letters[-5:-2]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791" dirty="0">
                  <a:latin typeface="Consolas" panose="020B0609020204030204" pitchFamily="49" charset="0"/>
                  <a:cs typeface="Arial" panose="020B0604020202020204" pitchFamily="34" charset="0"/>
                </a:rPr>
                <a:t>['y', 't', 'h']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02029" y="3486524"/>
              <a:ext cx="1293605" cy="366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592" b="1" dirty="0"/>
                <a:t>(</a:t>
              </a:r>
              <a:r>
                <a:rPr lang="ko-KR" altLang="en-US" sz="1592" b="1" dirty="0"/>
                <a:t>예</a:t>
              </a:r>
              <a:r>
                <a:rPr lang="en-US" altLang="ko-KR" sz="1592" b="1" dirty="0"/>
                <a:t>)</a:t>
              </a:r>
              <a:endParaRPr lang="ko-KR" altLang="en-US" sz="1592" b="1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059FA50-DD7D-4455-8B22-270A7A99C4D3}"/>
              </a:ext>
            </a:extLst>
          </p:cNvPr>
          <p:cNvGrpSpPr/>
          <p:nvPr/>
        </p:nvGrpSpPr>
        <p:grpSpPr>
          <a:xfrm>
            <a:off x="6514273" y="4593426"/>
            <a:ext cx="5240990" cy="1029602"/>
            <a:chOff x="727194" y="3728586"/>
            <a:chExt cx="7378276" cy="125211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592659-0D0C-414F-BDB1-A72804DFD931}"/>
                </a:ext>
              </a:extLst>
            </p:cNvPr>
            <p:cNvSpPr txBox="1"/>
            <p:nvPr/>
          </p:nvSpPr>
          <p:spPr>
            <a:xfrm>
              <a:off x="2682949" y="4294360"/>
              <a:ext cx="5422521" cy="636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cs typeface="Courier New" panose="02070309020205020404" pitchFamily="49" charset="0"/>
                </a:rPr>
                <a:t> 0          1            2           3          4         5</a:t>
              </a:r>
            </a:p>
            <a:p>
              <a:r>
                <a:rPr lang="en-US" altLang="ko-KR" sz="1400" b="1" dirty="0">
                  <a:cs typeface="Courier New" panose="02070309020205020404" pitchFamily="49" charset="0"/>
                </a:rPr>
                <a:t>-6         -5          -4          -3          -2       -1</a:t>
              </a:r>
              <a:endParaRPr lang="ko-KR" altLang="en-US" sz="1400" b="1" dirty="0">
                <a:cs typeface="Courier New" panose="02070309020205020404" pitchFamily="49" charset="0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95E1B9A-D91E-4B97-865A-0F93987FCC78}"/>
                </a:ext>
              </a:extLst>
            </p:cNvPr>
            <p:cNvGrpSpPr/>
            <p:nvPr/>
          </p:nvGrpSpPr>
          <p:grpSpPr>
            <a:xfrm>
              <a:off x="727194" y="3728586"/>
              <a:ext cx="1457283" cy="1252114"/>
              <a:chOff x="727194" y="3728586"/>
              <a:chExt cx="1457283" cy="1252114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E7A7B8-AA78-4C54-81A1-8464B9D49210}"/>
                  </a:ext>
                </a:extLst>
              </p:cNvPr>
              <p:cNvSpPr txBox="1"/>
              <p:nvPr/>
            </p:nvSpPr>
            <p:spPr>
              <a:xfrm>
                <a:off x="727194" y="3728586"/>
                <a:ext cx="1397422" cy="484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990" dirty="0">
                    <a:solidFill>
                      <a:schemeClr val="accent2">
                        <a:lumMod val="50000"/>
                      </a:schemeClr>
                    </a:solidFill>
                  </a:rPr>
                  <a:t>letters</a:t>
                </a:r>
                <a:endParaRPr lang="ko-KR" altLang="en-US" sz="199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0715794F-B31B-4B7E-A9BA-2FCA90404641}"/>
                  </a:ext>
                </a:extLst>
              </p:cNvPr>
              <p:cNvCxnSpPr/>
              <p:nvPr/>
            </p:nvCxnSpPr>
            <p:spPr>
              <a:xfrm>
                <a:off x="1896177" y="3970704"/>
                <a:ext cx="288300" cy="1"/>
              </a:xfrm>
              <a:prstGeom prst="straightConnector1">
                <a:avLst/>
              </a:prstGeom>
              <a:ln w="25400">
                <a:solidFill>
                  <a:schemeClr val="accent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B5EBCA-AE1E-4F23-9BC1-E62F22921F31}"/>
                  </a:ext>
                </a:extLst>
              </p:cNvPr>
              <p:cNvSpPr txBox="1"/>
              <p:nvPr/>
            </p:nvSpPr>
            <p:spPr>
              <a:xfrm>
                <a:off x="1100103" y="4496464"/>
                <a:ext cx="851622" cy="4842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99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n=6</a:t>
                </a:r>
                <a:endParaRPr lang="ko-KR" altLang="en-US" sz="199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5FADC9A-5FB6-44E8-921E-62198AA4BA5E}"/>
              </a:ext>
            </a:extLst>
          </p:cNvPr>
          <p:cNvGraphicFramePr>
            <a:graphicFrameLocks noGrp="1"/>
          </p:cNvGraphicFramePr>
          <p:nvPr/>
        </p:nvGraphicFramePr>
        <p:xfrm>
          <a:off x="7763481" y="4622553"/>
          <a:ext cx="3910218" cy="36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</a:tblGrid>
              <a:tr h="369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"P"</a:t>
                      </a:r>
                      <a:endParaRPr lang="ko-KR" altLang="en-US" sz="1800" dirty="0"/>
                    </a:p>
                  </a:txBody>
                  <a:tcPr marL="90999" marR="90999" marT="45500" marB="45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"y"</a:t>
                      </a:r>
                      <a:endParaRPr lang="ko-KR" altLang="en-US" sz="1800" dirty="0"/>
                    </a:p>
                  </a:txBody>
                  <a:tcPr marL="90999" marR="90999" marT="45500" marB="4550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"t"</a:t>
                      </a:r>
                      <a:endParaRPr lang="ko-KR" altLang="en-US" sz="1800" dirty="0"/>
                    </a:p>
                  </a:txBody>
                  <a:tcPr marL="90999" marR="90999" marT="45500" marB="4550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"h"</a:t>
                      </a:r>
                      <a:endParaRPr lang="ko-KR" altLang="en-US" sz="1800" dirty="0"/>
                    </a:p>
                  </a:txBody>
                  <a:tcPr marL="90999" marR="90999" marT="45500" marB="4550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"o"</a:t>
                      </a:r>
                      <a:endParaRPr lang="ko-KR" altLang="en-US" sz="1800" dirty="0"/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"n"</a:t>
                      </a:r>
                      <a:endParaRPr lang="ko-KR" altLang="en-US" sz="1800" dirty="0"/>
                    </a:p>
                  </a:txBody>
                  <a:tcPr marL="90999" marR="90999" marT="45500" marB="45500"/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90BAC7A-417E-49D3-8D4F-CAEBC8DEF015}"/>
              </a:ext>
            </a:extLst>
          </p:cNvPr>
          <p:cNvSpPr/>
          <p:nvPr/>
        </p:nvSpPr>
        <p:spPr>
          <a:xfrm>
            <a:off x="8337260" y="4462547"/>
            <a:ext cx="2149345" cy="1239325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</p:spTree>
    <p:extLst>
      <p:ext uri="{BB962C8B-B14F-4D97-AF65-F5344CB8AC3E}">
        <p14:creationId xmlns:p14="http://schemas.microsoft.com/office/powerpoint/2010/main" val="302421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Slicing Rule (start, end </a:t>
            </a:r>
            <a:r>
              <a:rPr lang="en-US" altLang="ko-KR" sz="2000" dirty="0">
                <a:sym typeface="Symbol" panose="05050102010706020507" pitchFamily="18" charset="2"/>
              </a:rPr>
              <a:t> </a:t>
            </a:r>
            <a:r>
              <a:rPr lang="en-US" altLang="ko-KR" sz="2000" dirty="0"/>
              <a:t>0 </a:t>
            </a:r>
            <a:r>
              <a:rPr lang="ko-KR" altLang="en-US" sz="2000" dirty="0"/>
              <a:t>인 경우로 설명</a:t>
            </a:r>
            <a:r>
              <a:rPr lang="en-US" altLang="ko-KR" sz="2000" dirty="0"/>
              <a:t>)</a:t>
            </a:r>
            <a:br>
              <a:rPr lang="en-US" altLang="ko-KR" sz="2000" dirty="0"/>
            </a:br>
            <a:r>
              <a:rPr lang="en-US" altLang="ko-KR" sz="1600" b="1" dirty="0">
                <a:solidFill>
                  <a:srgbClr val="C00000"/>
                </a:solidFill>
              </a:rPr>
              <a:t>L[ start : end : step ]</a:t>
            </a:r>
            <a:endParaRPr lang="en-US" altLang="ko-KR" sz="1600" dirty="0"/>
          </a:p>
          <a:p>
            <a:pPr lvl="1"/>
            <a:r>
              <a:rPr lang="en-US" altLang="ko-KR" sz="1800" dirty="0"/>
              <a:t>step &gt; 0 (start &lt; end </a:t>
            </a:r>
            <a:r>
              <a:rPr lang="ko-KR" altLang="en-US" sz="1800" dirty="0"/>
              <a:t>이어야 함</a:t>
            </a:r>
            <a:r>
              <a:rPr lang="en-US" altLang="ko-KR" sz="1800" dirty="0"/>
              <a:t>. </a:t>
            </a:r>
            <a:r>
              <a:rPr lang="ko-KR" altLang="en-US" sz="1800" dirty="0"/>
              <a:t>아니면 빈 리스트 생성</a:t>
            </a:r>
            <a:r>
              <a:rPr lang="en-US" altLang="ko-KR" sz="1800" dirty="0"/>
              <a:t>)</a:t>
            </a:r>
          </a:p>
          <a:p>
            <a:pPr lvl="4"/>
            <a:endParaRPr lang="en-US" altLang="ko-KR" sz="1800" dirty="0"/>
          </a:p>
          <a:p>
            <a:pPr lvl="5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en-US" altLang="ko-KR" sz="1800" dirty="0"/>
              <a:t>step &lt; 0 (start &gt; end </a:t>
            </a:r>
            <a:r>
              <a:rPr lang="ko-KR" altLang="en-US" sz="1800" dirty="0"/>
              <a:t>이어야 함</a:t>
            </a:r>
            <a:r>
              <a:rPr lang="en-US" altLang="ko-KR" sz="1800" dirty="0"/>
              <a:t>. </a:t>
            </a:r>
            <a:r>
              <a:rPr lang="ko-KR" altLang="en-US" sz="1800" dirty="0"/>
              <a:t>아니면 빈 리스트 생성</a:t>
            </a:r>
            <a:r>
              <a:rPr lang="en-US" altLang="ko-KR" sz="1800" dirty="0"/>
              <a:t>)</a:t>
            </a:r>
          </a:p>
          <a:p>
            <a:pPr lvl="1"/>
            <a:endParaRPr lang="en-US" altLang="ko-KR" sz="1800" dirty="0"/>
          </a:p>
          <a:p>
            <a:pPr lvl="4"/>
            <a:endParaRPr lang="en-US" altLang="ko-KR" sz="1800" dirty="0"/>
          </a:p>
          <a:p>
            <a:pPr lvl="4"/>
            <a:endParaRPr lang="en-US" altLang="ko-KR" sz="1800" dirty="0"/>
          </a:p>
          <a:p>
            <a:pPr lvl="1"/>
            <a:r>
              <a:rPr lang="en-US" altLang="ko-KR" sz="1800" dirty="0"/>
              <a:t>step = 0 </a:t>
            </a:r>
            <a:r>
              <a:rPr lang="ko-KR" altLang="en-US" sz="1800" dirty="0"/>
              <a:t>인 경우에는 오류 발생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1300295" y="2580268"/>
            <a:ext cx="7862679" cy="9299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1254" indent="-341254">
              <a:spcAft>
                <a:spcPts val="398"/>
              </a:spcAft>
              <a:buFontTx/>
              <a:buChar char="-"/>
            </a:pPr>
            <a:r>
              <a:rPr lang="ko-KR" altLang="en-US" sz="1592" dirty="0">
                <a:latin typeface="+mn-ea"/>
              </a:rPr>
              <a:t>인덱스를 </a:t>
            </a:r>
            <a:r>
              <a:rPr lang="en-US" altLang="ko-KR" sz="1592" dirty="0">
                <a:latin typeface="+mn-ea"/>
              </a:rPr>
              <a:t>start</a:t>
            </a:r>
            <a:r>
              <a:rPr lang="ko-KR" altLang="en-US" sz="1592" dirty="0">
                <a:latin typeface="+mn-ea"/>
              </a:rPr>
              <a:t>부터 </a:t>
            </a:r>
            <a:r>
              <a:rPr lang="en-US" altLang="ko-KR" sz="1592" dirty="0">
                <a:latin typeface="+mn-ea"/>
                <a:cs typeface="Courier New" panose="02070309020205020404" pitchFamily="49" charset="0"/>
              </a:rPr>
              <a:t>end</a:t>
            </a:r>
            <a:r>
              <a:rPr lang="en-US" altLang="ko-KR" sz="1592" dirty="0">
                <a:latin typeface="+mn-ea"/>
                <a:sym typeface="Symbol" panose="05050102010706020507" pitchFamily="18" charset="2"/>
              </a:rPr>
              <a:t></a:t>
            </a:r>
            <a:r>
              <a:rPr lang="en-US" altLang="ko-KR" sz="1592" dirty="0">
                <a:latin typeface="+mn-ea"/>
              </a:rPr>
              <a:t>1</a:t>
            </a:r>
            <a:r>
              <a:rPr lang="ko-KR" altLang="en-US" sz="1592" dirty="0">
                <a:latin typeface="+mn-ea"/>
              </a:rPr>
              <a:t>까지 </a:t>
            </a:r>
            <a:r>
              <a:rPr lang="en-US" altLang="ko-KR" sz="1592" dirty="0">
                <a:latin typeface="+mn-ea"/>
                <a:cs typeface="Courier New" panose="02070309020205020404" pitchFamily="49" charset="0"/>
              </a:rPr>
              <a:t>step</a:t>
            </a:r>
            <a:r>
              <a:rPr lang="ko-KR" altLang="en-US" sz="1592" dirty="0">
                <a:latin typeface="+mn-ea"/>
              </a:rPr>
              <a:t>씩 증가하며 리스트를 참조 </a:t>
            </a:r>
            <a:endParaRPr lang="en-US" altLang="ko-KR" sz="1592" dirty="0">
              <a:latin typeface="+mn-ea"/>
            </a:endParaRPr>
          </a:p>
          <a:p>
            <a:pPr marL="341254" indent="-341254">
              <a:spcAft>
                <a:spcPts val="398"/>
              </a:spcAft>
              <a:buFontTx/>
              <a:buChar char="-"/>
            </a:pPr>
            <a:r>
              <a:rPr lang="en-US" altLang="ko-KR" sz="1592" dirty="0">
                <a:latin typeface="+mn-ea"/>
              </a:rPr>
              <a:t>start</a:t>
            </a:r>
            <a:r>
              <a:rPr lang="ko-KR" altLang="en-US" sz="1592" dirty="0">
                <a:latin typeface="+mn-ea"/>
              </a:rPr>
              <a:t>를 생략하면 </a:t>
            </a:r>
            <a:r>
              <a:rPr lang="en-US" altLang="ko-KR" sz="1592" dirty="0">
                <a:latin typeface="+mn-ea"/>
              </a:rPr>
              <a:t>0</a:t>
            </a:r>
            <a:r>
              <a:rPr lang="ko-KR" altLang="en-US" sz="1592" dirty="0">
                <a:latin typeface="+mn-ea"/>
              </a:rPr>
              <a:t>부터</a:t>
            </a:r>
            <a:r>
              <a:rPr lang="en-US" altLang="ko-KR" sz="1592" dirty="0">
                <a:latin typeface="+mn-ea"/>
              </a:rPr>
              <a:t>, end</a:t>
            </a:r>
            <a:r>
              <a:rPr lang="ko-KR" altLang="en-US" sz="1592" dirty="0">
                <a:latin typeface="+mn-ea"/>
              </a:rPr>
              <a:t>를 생략하면 끝까지</a:t>
            </a:r>
            <a:r>
              <a:rPr lang="en-US" altLang="ko-KR" sz="1592" dirty="0">
                <a:latin typeface="+mn-ea"/>
              </a:rPr>
              <a:t>, step</a:t>
            </a:r>
            <a:r>
              <a:rPr lang="ko-KR" altLang="en-US" sz="1592" dirty="0">
                <a:latin typeface="+mn-ea"/>
              </a:rPr>
              <a:t>를 생략하면 </a:t>
            </a:r>
            <a:r>
              <a:rPr lang="en-US" altLang="ko-KR" sz="1592" dirty="0">
                <a:latin typeface="+mn-ea"/>
              </a:rPr>
              <a:t>+1</a:t>
            </a:r>
            <a:r>
              <a:rPr lang="ko-KR" altLang="en-US" sz="1592" dirty="0">
                <a:latin typeface="+mn-ea"/>
              </a:rPr>
              <a:t>씩</a:t>
            </a:r>
            <a:endParaRPr lang="en-US" altLang="ko-KR" sz="1592" dirty="0">
              <a:latin typeface="+mn-ea"/>
            </a:endParaRPr>
          </a:p>
          <a:p>
            <a:pPr>
              <a:spcAft>
                <a:spcPts val="398"/>
              </a:spcAft>
            </a:pPr>
            <a:r>
              <a:rPr lang="en-US" altLang="ko-KR" sz="1592" dirty="0">
                <a:latin typeface="+mn-ea"/>
              </a:rPr>
              <a:t>	L[ : end : step]		L[start : : step]		L[start : end]</a:t>
            </a:r>
            <a:endParaRPr lang="ko-KR" altLang="en-US" sz="1592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0297" y="4312804"/>
            <a:ext cx="7862677" cy="9086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1254" indent="-341254">
              <a:spcAft>
                <a:spcPts val="398"/>
              </a:spcAft>
              <a:buFontTx/>
              <a:buChar char="-"/>
            </a:pPr>
            <a:r>
              <a:rPr lang="ko-KR" altLang="en-US" sz="1592" dirty="0">
                <a:latin typeface="+mn-ea"/>
              </a:rPr>
              <a:t>인덱스를 </a:t>
            </a:r>
            <a:r>
              <a:rPr lang="en-US" altLang="ko-KR" sz="1592" dirty="0">
                <a:latin typeface="+mn-ea"/>
              </a:rPr>
              <a:t>start</a:t>
            </a:r>
            <a:r>
              <a:rPr lang="ko-KR" altLang="en-US" sz="1592" dirty="0">
                <a:latin typeface="+mn-ea"/>
              </a:rPr>
              <a:t>부터 </a:t>
            </a:r>
            <a:r>
              <a:rPr lang="en-US" altLang="ko-KR" sz="1592" dirty="0">
                <a:latin typeface="+mn-ea"/>
                <a:cs typeface="Courier New" panose="02070309020205020404" pitchFamily="49" charset="0"/>
              </a:rPr>
              <a:t>end</a:t>
            </a:r>
            <a:r>
              <a:rPr lang="en-US" altLang="ko-KR" sz="1592" dirty="0">
                <a:latin typeface="+mn-ea"/>
                <a:sym typeface="Symbol" panose="05050102010706020507" pitchFamily="18" charset="2"/>
              </a:rPr>
              <a:t>+</a:t>
            </a:r>
            <a:r>
              <a:rPr lang="en-US" altLang="ko-KR" sz="1592" dirty="0">
                <a:latin typeface="+mn-ea"/>
              </a:rPr>
              <a:t>1</a:t>
            </a:r>
            <a:r>
              <a:rPr lang="ko-KR" altLang="en-US" sz="1592" dirty="0">
                <a:latin typeface="+mn-ea"/>
              </a:rPr>
              <a:t>까지 </a:t>
            </a:r>
            <a:r>
              <a:rPr lang="en-US" altLang="ko-KR" sz="1592" dirty="0">
                <a:latin typeface="+mn-ea"/>
                <a:cs typeface="Courier New" panose="02070309020205020404" pitchFamily="49" charset="0"/>
              </a:rPr>
              <a:t>|step|</a:t>
            </a:r>
            <a:r>
              <a:rPr lang="ko-KR" altLang="en-US" sz="1592" dirty="0">
                <a:latin typeface="+mn-ea"/>
              </a:rPr>
              <a:t>씩 감소하며 리스트를 참조</a:t>
            </a:r>
            <a:endParaRPr lang="en-US" altLang="ko-KR" sz="1592" dirty="0">
              <a:latin typeface="+mn-ea"/>
            </a:endParaRPr>
          </a:p>
          <a:p>
            <a:pPr marL="341254" indent="-341254">
              <a:buFontTx/>
              <a:buChar char="-"/>
            </a:pPr>
            <a:r>
              <a:rPr lang="en-US" altLang="ko-KR" sz="1592" dirty="0">
                <a:latin typeface="+mn-ea"/>
              </a:rPr>
              <a:t>start</a:t>
            </a:r>
            <a:r>
              <a:rPr lang="ko-KR" altLang="en-US" sz="1592" dirty="0">
                <a:latin typeface="+mn-ea"/>
              </a:rPr>
              <a:t>를 생략하면 끝에서부터</a:t>
            </a:r>
            <a:r>
              <a:rPr lang="en-US" altLang="ko-KR" sz="1592" dirty="0">
                <a:latin typeface="+mn-ea"/>
              </a:rPr>
              <a:t>, end</a:t>
            </a:r>
            <a:r>
              <a:rPr lang="ko-KR" altLang="en-US" sz="1592" dirty="0">
                <a:latin typeface="+mn-ea"/>
              </a:rPr>
              <a:t>를 생략하면 첫 번째 원소까지</a:t>
            </a:r>
            <a:endParaRPr lang="en-US" altLang="ko-KR" sz="1592" dirty="0">
              <a:latin typeface="+mn-ea"/>
            </a:endParaRPr>
          </a:p>
          <a:p>
            <a:r>
              <a:rPr lang="en-US" altLang="ko-KR" sz="1592" dirty="0">
                <a:latin typeface="+mn-ea"/>
              </a:rPr>
              <a:t>	L[ : end : step]		L[start : : step]</a:t>
            </a:r>
            <a:endParaRPr lang="ko-KR" altLang="en-US" sz="1592" dirty="0">
              <a:latin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051618" y="5668178"/>
          <a:ext cx="3587912" cy="88187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50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8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8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28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step </a:t>
                      </a:r>
                      <a:r>
                        <a:rPr lang="en-US" sz="2000" u="none" strike="noStrike" dirty="0">
                          <a:effectLst/>
                        </a:rPr>
                        <a:t>&gt; </a:t>
                      </a:r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step </a:t>
                      </a:r>
                      <a:r>
                        <a:rPr lang="en-US" sz="2000" u="none" strike="noStrike" dirty="0">
                          <a:effectLst/>
                        </a:rPr>
                        <a:t>&lt; </a:t>
                      </a:r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4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start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n-1(-1)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4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end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dirty="0"/>
                        <a:t>–</a:t>
                      </a:r>
                      <a:r>
                        <a:rPr lang="en-US" altLang="ko-KR" sz="18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n-1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930727" y="5325537"/>
            <a:ext cx="3977353" cy="335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92" b="1" dirty="0">
                <a:solidFill>
                  <a:srgbClr val="C00000"/>
                </a:solidFill>
              </a:rPr>
              <a:t>start </a:t>
            </a:r>
            <a:r>
              <a:rPr lang="ko-KR" altLang="en-US" sz="1592" b="1" dirty="0">
                <a:solidFill>
                  <a:srgbClr val="C00000"/>
                </a:solidFill>
              </a:rPr>
              <a:t>또는 </a:t>
            </a:r>
            <a:r>
              <a:rPr lang="en-US" altLang="ko-KR" sz="1592" b="1" dirty="0">
                <a:solidFill>
                  <a:srgbClr val="C00000"/>
                </a:solidFill>
              </a:rPr>
              <a:t>end </a:t>
            </a:r>
            <a:r>
              <a:rPr lang="ko-KR" altLang="en-US" sz="1592" b="1" dirty="0">
                <a:solidFill>
                  <a:srgbClr val="C00000"/>
                </a:solidFill>
              </a:rPr>
              <a:t>값이 주어지지 않았을 경우</a:t>
            </a:r>
          </a:p>
        </p:txBody>
      </p:sp>
    </p:spTree>
    <p:extLst>
      <p:ext uri="{BB962C8B-B14F-4D97-AF65-F5344CB8AC3E}">
        <p14:creationId xmlns:p14="http://schemas.microsoft.com/office/powerpoint/2010/main" val="1273029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pt-BR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onsolas" panose="020B0609020204030204" pitchFamily="49" charset="0"/>
              </a:rPr>
              <a:t>A = [0, 1, 2, 3, 4, 5, 6, 7, 8]   </a:t>
            </a:r>
            <a:r>
              <a:rPr lang="en-US" altLang="ko-KR" dirty="0">
                <a:solidFill>
                  <a:srgbClr val="00B050"/>
                </a:solidFill>
              </a:rPr>
              <a:t># </a:t>
            </a:r>
            <a:r>
              <a:rPr lang="ko-KR" altLang="en-US" dirty="0">
                <a:solidFill>
                  <a:srgbClr val="00B050"/>
                </a:solidFill>
              </a:rPr>
              <a:t>원소 값이 </a:t>
            </a:r>
            <a:r>
              <a:rPr lang="en-US" altLang="ko-KR" dirty="0">
                <a:solidFill>
                  <a:srgbClr val="00B050"/>
                </a:solidFill>
              </a:rPr>
              <a:t>index</a:t>
            </a:r>
            <a:r>
              <a:rPr lang="ko-KR" altLang="en-US" dirty="0">
                <a:solidFill>
                  <a:srgbClr val="00B050"/>
                </a:solidFill>
              </a:rPr>
              <a:t>와 동일</a:t>
            </a:r>
            <a:endParaRPr lang="pt-BR" altLang="ko-KR" dirty="0">
              <a:latin typeface="나눔바른고딕" panose="020B0603020101020101" pitchFamily="50" charset="-127"/>
              <a:ea typeface="나눔바른고딕" panose="020B0603020101020101" pitchFamily="50" charset="-127"/>
              <a:cs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9278" y="2950002"/>
            <a:ext cx="10900654" cy="3141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pt-BR" altLang="ko-KR" sz="1791" dirty="0">
                <a:latin typeface="Consolas" panose="020B0609020204030204" pitchFamily="49" charset="0"/>
                <a:ea typeface="나눔바른고딕" panose="020B0603020101020101" pitchFamily="50" charset="-127"/>
                <a:cs typeface="Arial" panose="020B0604020202020204" pitchFamily="34" charset="0"/>
              </a:rPr>
              <a:t>A[:]	   # [0,1,2,3,4,5,6,7,8]  begin=0, end=9, step=1 	  A[0:9:1]</a:t>
            </a:r>
          </a:p>
          <a:p>
            <a:pPr>
              <a:lnSpc>
                <a:spcPct val="140000"/>
              </a:lnSpc>
            </a:pPr>
            <a:r>
              <a:rPr lang="pt-BR" altLang="ko-KR" sz="1791" dirty="0">
                <a:latin typeface="Consolas" panose="020B0609020204030204" pitchFamily="49" charset="0"/>
                <a:ea typeface="나눔바른고딕" panose="020B0603020101020101" pitchFamily="50" charset="-127"/>
                <a:cs typeface="Arial" panose="020B0604020202020204" pitchFamily="34" charset="0"/>
              </a:rPr>
              <a:t>A[:5] 	   # [0,1,2,3,4]  begin=0, end=5, step=1  		  A[0:5:1]</a:t>
            </a:r>
          </a:p>
          <a:p>
            <a:pPr algn="l">
              <a:lnSpc>
                <a:spcPct val="140000"/>
              </a:lnSpc>
            </a:pPr>
            <a:r>
              <a:rPr lang="pt-BR" altLang="ko-KR" sz="1791" dirty="0">
                <a:latin typeface="Consolas" panose="020B0609020204030204" pitchFamily="49" charset="0"/>
                <a:ea typeface="나눔바른고딕" panose="020B0603020101020101" pitchFamily="50" charset="-127"/>
                <a:cs typeface="Arial" panose="020B0604020202020204" pitchFamily="34" charset="0"/>
              </a:rPr>
              <a:t>A[0:5]	   # [0,1,2,3,4]					  A[0:5:1]</a:t>
            </a:r>
          </a:p>
          <a:p>
            <a:pPr>
              <a:lnSpc>
                <a:spcPct val="140000"/>
              </a:lnSpc>
            </a:pPr>
            <a:r>
              <a:rPr lang="pt-BR" altLang="ko-KR" sz="1791" dirty="0">
                <a:latin typeface="Consolas" panose="020B0609020204030204" pitchFamily="49" charset="0"/>
                <a:ea typeface="나눔바른고딕" panose="020B0603020101020101" pitchFamily="50" charset="-127"/>
                <a:cs typeface="Arial" panose="020B0604020202020204" pitchFamily="34" charset="0"/>
              </a:rPr>
              <a:t>A[2:5] 	   # [2,3,4]  begin=2, end=5, step=1 		  A[2:5:1]</a:t>
            </a:r>
          </a:p>
          <a:p>
            <a:pPr>
              <a:lnSpc>
                <a:spcPct val="140000"/>
              </a:lnSpc>
            </a:pPr>
            <a:r>
              <a:rPr lang="pt-BR" altLang="ko-KR" sz="1791" dirty="0">
                <a:latin typeface="Consolas" panose="020B0609020204030204" pitchFamily="49" charset="0"/>
                <a:ea typeface="나눔바른고딕" panose="020B0603020101020101" pitchFamily="50" charset="-127"/>
                <a:cs typeface="Arial" panose="020B0604020202020204" pitchFamily="34" charset="0"/>
              </a:rPr>
              <a:t>A[2:-1]	   # [2,3,4,5,6,7]  begin=2, end=8, step=1 	     	  A[2:-1:1] or A[2:8:1]</a:t>
            </a:r>
          </a:p>
          <a:p>
            <a:pPr>
              <a:lnSpc>
                <a:spcPct val="140000"/>
              </a:lnSpc>
            </a:pPr>
            <a:r>
              <a:rPr lang="pt-BR" altLang="ko-KR" sz="1791" dirty="0">
                <a:latin typeface="Consolas" panose="020B0609020204030204" pitchFamily="49" charset="0"/>
                <a:ea typeface="나눔바른고딕" panose="020B0603020101020101" pitchFamily="50" charset="-127"/>
                <a:cs typeface="Arial" panose="020B0604020202020204" pitchFamily="34" charset="0"/>
              </a:rPr>
              <a:t>A[:-1] 	   # [0,1,2,3,4,5,6,7]  begin=0, end=8, step=1	  A[0:-1:1] or A[0:8:1]</a:t>
            </a:r>
          </a:p>
          <a:p>
            <a:pPr>
              <a:lnSpc>
                <a:spcPct val="140000"/>
              </a:lnSpc>
            </a:pPr>
            <a:r>
              <a:rPr lang="pt-BR" altLang="ko-KR" sz="1791" dirty="0">
                <a:latin typeface="Consolas" panose="020B0609020204030204" pitchFamily="49" charset="0"/>
                <a:ea typeface="나눔바른고딕" panose="020B0603020101020101" pitchFamily="50" charset="-127"/>
                <a:cs typeface="Arial" panose="020B0604020202020204" pitchFamily="34" charset="0"/>
              </a:rPr>
              <a:t>A[-3:-1]  # [6,7]  begin= 6, end= 8, step= 1 		  A[-3:-1:1] or A[6:8:1]</a:t>
            </a:r>
          </a:p>
          <a:p>
            <a:pPr>
              <a:lnSpc>
                <a:spcPct val="140000"/>
              </a:lnSpc>
            </a:pPr>
            <a:r>
              <a:rPr lang="pt-BR" altLang="ko-KR" sz="1791" dirty="0">
                <a:latin typeface="Consolas" panose="020B0609020204030204" pitchFamily="49" charset="0"/>
                <a:ea typeface="나눔바른고딕" panose="020B0603020101020101" pitchFamily="50" charset="-127"/>
                <a:cs typeface="Arial" panose="020B0604020202020204" pitchFamily="34" charset="0"/>
              </a:rPr>
              <a:t>A[::-1]   # [8,7,6,5,4,3,2,1]  begin=-1, end=-10, step=-1	  A[-1:-10:-1]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275730" y="2154605"/>
          <a:ext cx="5065533" cy="39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2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8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8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8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8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8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837">
                  <a:extLst>
                    <a:ext uri="{9D8B030D-6E8A-4147-A177-3AD203B41FA5}">
                      <a16:colId xmlns:a16="http://schemas.microsoft.com/office/drawing/2014/main" val="392746543"/>
                    </a:ext>
                  </a:extLst>
                </a:gridCol>
              </a:tblGrid>
              <a:tr h="394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sz="20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20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20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20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sz="20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sz="20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ko-KR" altLang="en-US" sz="20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sz="20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0999" marR="90999" marT="45500" marB="455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endParaRPr lang="ko-KR" altLang="en-US" sz="20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0999" marR="90999" marT="45500" marB="45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75730" y="1814071"/>
            <a:ext cx="6038925" cy="33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94" b="1" dirty="0">
                <a:solidFill>
                  <a:srgbClr val="7E040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92" b="1" dirty="0">
                <a:solidFill>
                  <a:srgbClr val="7E040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0       1      2       3      4      5       6      7      8</a:t>
            </a:r>
            <a:endParaRPr lang="ko-KR" altLang="en-US" sz="1592" b="1" dirty="0">
              <a:solidFill>
                <a:srgbClr val="7E040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75731" y="2539647"/>
            <a:ext cx="5702129" cy="33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92" b="1" dirty="0">
                <a:solidFill>
                  <a:srgbClr val="7E040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-9     -8      -7     -6     -5      -4     -3     -2     -1</a:t>
            </a:r>
            <a:endParaRPr lang="ko-KR" altLang="en-US" sz="1592" b="1" dirty="0">
              <a:solidFill>
                <a:srgbClr val="7E040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5851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슬라이싱을</a:t>
            </a:r>
            <a:r>
              <a:rPr lang="ko-KR" altLang="en-US" dirty="0"/>
              <a:t> 이용한 원소 제거</a:t>
            </a:r>
            <a:r>
              <a:rPr lang="en-US" altLang="ko-KR" dirty="0"/>
              <a:t>/</a:t>
            </a:r>
            <a:r>
              <a:rPr lang="ko-KR" altLang="en-US" dirty="0"/>
              <a:t>교체</a:t>
            </a:r>
            <a:r>
              <a:rPr lang="en-US" altLang="ko-KR" dirty="0"/>
              <a:t>/</a:t>
            </a:r>
            <a:r>
              <a:rPr lang="ko-KR" altLang="en-US" dirty="0"/>
              <a:t>추가</a:t>
            </a:r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리스트에서 하나의 원소를 수정하기</a:t>
            </a:r>
            <a:endParaRPr lang="en-US" altLang="ko-KR" dirty="0"/>
          </a:p>
          <a:p>
            <a:pPr lvl="1"/>
            <a:r>
              <a:rPr lang="ko-KR" altLang="en-US" dirty="0"/>
              <a:t>인덱스 사용</a:t>
            </a:r>
            <a:r>
              <a:rPr lang="en-US" altLang="ko-KR" dirty="0"/>
              <a:t>  </a:t>
            </a:r>
          </a:p>
          <a:p>
            <a:r>
              <a:rPr lang="ko-KR" altLang="en-US" dirty="0"/>
              <a:t>연속된 범위 값 수정하기</a:t>
            </a:r>
            <a:endParaRPr lang="en-US" altLang="ko-KR" dirty="0"/>
          </a:p>
          <a:p>
            <a:pPr lvl="1"/>
            <a:r>
              <a:rPr lang="ko-KR" altLang="en-US" dirty="0" err="1"/>
              <a:t>슬라이싱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3350876" y="1875939"/>
            <a:ext cx="3369048" cy="803383"/>
            <a:chOff x="1196625" y="1358770"/>
            <a:chExt cx="3456384" cy="809100"/>
          </a:xfrm>
        </p:grpSpPr>
        <p:sp>
          <p:nvSpPr>
            <p:cNvPr id="6" name="직사각형 5"/>
            <p:cNvSpPr/>
            <p:nvPr/>
          </p:nvSpPr>
          <p:spPr>
            <a:xfrm>
              <a:off x="2492769" y="1358770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90" dirty="0">
                  <a:solidFill>
                    <a:schemeClr val="tx1"/>
                  </a:solidFill>
                </a:rPr>
                <a:t>0</a:t>
              </a:r>
              <a:endParaRPr lang="ko-KR" altLang="en-US" sz="199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24817" y="1358770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90" dirty="0">
                  <a:solidFill>
                    <a:schemeClr val="tx1"/>
                  </a:solidFill>
                </a:rPr>
                <a:t>1</a:t>
              </a:r>
              <a:endParaRPr lang="ko-KR" altLang="en-US" sz="199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356865" y="1358770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90" dirty="0">
                  <a:solidFill>
                    <a:schemeClr val="tx1"/>
                  </a:solidFill>
                </a:rPr>
                <a:t>2</a:t>
              </a:r>
              <a:endParaRPr lang="ko-KR" altLang="en-US" sz="199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788913" y="1358770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90" dirty="0">
                  <a:solidFill>
                    <a:schemeClr val="tx1"/>
                  </a:solidFill>
                </a:rPr>
                <a:t>3</a:t>
              </a:r>
              <a:endParaRPr lang="ko-KR" altLang="en-US" sz="199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220961" y="1358770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90" dirty="0">
                  <a:solidFill>
                    <a:schemeClr val="tx1"/>
                  </a:solidFill>
                </a:rPr>
                <a:t>4</a:t>
              </a:r>
              <a:endParaRPr lang="ko-KR" altLang="en-US" sz="1990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2618198" y="1828573"/>
              <a:ext cx="2016762" cy="339297"/>
              <a:chOff x="3662012" y="1099155"/>
              <a:chExt cx="2016762" cy="339297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3662012" y="1102987"/>
                <a:ext cx="329292" cy="335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791"/>
                  </a:lnSpc>
                </a:pPr>
                <a:r>
                  <a:rPr lang="en-US" altLang="ko-KR" sz="1791" b="1" dirty="0">
                    <a:solidFill>
                      <a:schemeClr val="accent2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066417" y="1102029"/>
                <a:ext cx="329292" cy="335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791"/>
                  </a:lnSpc>
                </a:pPr>
                <a:r>
                  <a:rPr lang="en-US" altLang="ko-KR" sz="1791" b="1" dirty="0">
                    <a:solidFill>
                      <a:schemeClr val="accent2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489872" y="1101071"/>
                <a:ext cx="329292" cy="335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791"/>
                  </a:lnSpc>
                </a:pPr>
                <a:r>
                  <a:rPr lang="en-US" altLang="ko-KR" sz="1791" b="1" dirty="0">
                    <a:solidFill>
                      <a:schemeClr val="accent2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919677" y="1100113"/>
                <a:ext cx="329292" cy="335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791"/>
                  </a:lnSpc>
                </a:pPr>
                <a:r>
                  <a:rPr lang="en-US" altLang="ko-KR" sz="1791" b="1" dirty="0">
                    <a:solidFill>
                      <a:schemeClr val="accent2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349482" y="1099155"/>
                <a:ext cx="329292" cy="335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791"/>
                  </a:lnSpc>
                </a:pPr>
                <a:r>
                  <a:rPr lang="en-US" altLang="ko-KR" sz="1791" b="1" dirty="0">
                    <a:solidFill>
                      <a:schemeClr val="accent2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4</a:t>
                </a: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196625" y="1370964"/>
              <a:ext cx="1033043" cy="370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91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List a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257975" y="3573016"/>
            <a:ext cx="8570990" cy="2714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791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a[1] = [5,6]		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# a[1]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의 값을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list[5,6]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로 </a:t>
            </a:r>
            <a:r>
              <a:rPr lang="ko-KR" altLang="en-US" sz="1791" b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수정</a:t>
            </a:r>
            <a:r>
              <a:rPr lang="ko-KR" altLang="en-US" sz="1791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(slicing 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아님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791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print(a)       	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# [0,</a:t>
            </a:r>
            <a:r>
              <a:rPr lang="en-US" altLang="ko-KR" sz="1791" dirty="0">
                <a:solidFill>
                  <a:srgbClr val="3366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1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,2,3,4] =&gt; [0, </a:t>
            </a:r>
            <a:r>
              <a:rPr lang="en-US" altLang="ko-KR" sz="1791" b="1" dirty="0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[5, 6]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, 2, 3, 4]</a:t>
            </a:r>
          </a:p>
          <a:p>
            <a:pPr>
              <a:lnSpc>
                <a:spcPct val="120000"/>
              </a:lnSpc>
            </a:pP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			# 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하나의 원소를 수정하기</a:t>
            </a:r>
            <a:endParaRPr lang="en-US" altLang="ko-KR" sz="1791" dirty="0">
              <a:solidFill>
                <a:srgbClr val="00B050"/>
              </a:solidFill>
              <a:latin typeface="Consolas" panose="020B0609020204030204" pitchFamily="49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791" dirty="0">
                <a:latin typeface="Consolas" panose="020B0609020204030204" pitchFamily="49" charset="0"/>
                <a:cs typeface="Arial" panose="020B0604020202020204" pitchFamily="34" charset="0"/>
              </a:rPr>
              <a:t>a[1] = 1    		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a[1]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의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값을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로 </a:t>
            </a:r>
            <a:r>
              <a:rPr lang="ko-KR" altLang="en-US" sz="1791" b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수정</a:t>
            </a:r>
            <a:r>
              <a:rPr lang="ko-KR" altLang="en-US" sz="1791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(slicing 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아님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). </a:t>
            </a:r>
          </a:p>
          <a:p>
            <a:pPr>
              <a:lnSpc>
                <a:spcPct val="120000"/>
              </a:lnSpc>
            </a:pPr>
            <a:r>
              <a:rPr lang="en-US" altLang="ko-KR" sz="1791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print(a)      		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[0,</a:t>
            </a:r>
            <a:r>
              <a:rPr lang="en-US" altLang="ko-KR" sz="1791" dirty="0">
                <a:solidFill>
                  <a:srgbClr val="3366FF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[5,6]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,2,3,4] =&gt; [0,</a:t>
            </a:r>
            <a:r>
              <a:rPr lang="en-US" altLang="ko-KR" sz="1791" b="1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,2,3,4]</a:t>
            </a:r>
          </a:p>
          <a:p>
            <a:pPr>
              <a:lnSpc>
                <a:spcPct val="120000"/>
              </a:lnSpc>
            </a:pP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	# 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비교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ko-KR" altLang="en-US" sz="1791" dirty="0" err="1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슬라이싱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791" dirty="0">
                <a:latin typeface="Consolas" panose="020B0609020204030204" pitchFamily="49" charset="0"/>
                <a:cs typeface="Arial" panose="020B0604020202020204" pitchFamily="34" charset="0"/>
              </a:rPr>
              <a:t>a[1:2] = [5,6]		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a[1]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의 값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 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대신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5,6 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로 대체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ko-KR" sz="1791" dirty="0"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print(a)    		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# [0,</a:t>
            </a:r>
            <a:r>
              <a:rPr lang="en-US" altLang="ko-KR" sz="1791" dirty="0">
                <a:solidFill>
                  <a:srgbClr val="3366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1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,2,3,4] =&gt; [0,</a:t>
            </a:r>
            <a:r>
              <a:rPr lang="en-US" altLang="ko-KR" sz="1791" b="1" dirty="0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5</a:t>
            </a:r>
            <a:r>
              <a:rPr lang="en-US" altLang="ko-KR" sz="1791" b="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,</a:t>
            </a:r>
            <a:r>
              <a:rPr lang="en-US" altLang="ko-KR" sz="1791" b="1" dirty="0">
                <a:solidFill>
                  <a:srgbClr val="FF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6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, 2, 3, 4]</a:t>
            </a:r>
          </a:p>
        </p:txBody>
      </p:sp>
    </p:spTree>
    <p:extLst>
      <p:ext uri="{BB962C8B-B14F-4D97-AF65-F5344CB8AC3E}">
        <p14:creationId xmlns:p14="http://schemas.microsoft.com/office/powerpoint/2010/main" val="3484627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슬라이싱을</a:t>
            </a:r>
            <a:r>
              <a:rPr lang="ko-KR" altLang="en-US" dirty="0"/>
              <a:t> 이용한 원소 제거</a:t>
            </a:r>
            <a:r>
              <a:rPr lang="en-US" altLang="ko-KR" dirty="0"/>
              <a:t>/</a:t>
            </a:r>
            <a:r>
              <a:rPr lang="ko-KR" altLang="en-US" dirty="0"/>
              <a:t>교체</a:t>
            </a:r>
            <a:r>
              <a:rPr lang="en-US" altLang="ko-KR" dirty="0"/>
              <a:t>/</a:t>
            </a:r>
            <a:r>
              <a:rPr lang="ko-KR" altLang="en-US" dirty="0"/>
              <a:t>추가</a:t>
            </a:r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원소의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237715" y="1313301"/>
            <a:ext cx="3439732" cy="804448"/>
            <a:chOff x="1196625" y="1358770"/>
            <a:chExt cx="3456384" cy="808342"/>
          </a:xfrm>
        </p:grpSpPr>
        <p:sp>
          <p:nvSpPr>
            <p:cNvPr id="6" name="직사각형 5"/>
            <p:cNvSpPr/>
            <p:nvPr/>
          </p:nvSpPr>
          <p:spPr>
            <a:xfrm>
              <a:off x="2492769" y="1358770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90" dirty="0">
                  <a:solidFill>
                    <a:schemeClr val="tx1"/>
                  </a:solidFill>
                </a:rPr>
                <a:t>0</a:t>
              </a:r>
              <a:endParaRPr lang="ko-KR" altLang="en-US" sz="199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24817" y="1358770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90" dirty="0">
                  <a:solidFill>
                    <a:schemeClr val="tx1"/>
                  </a:solidFill>
                </a:rPr>
                <a:t>1</a:t>
              </a:r>
              <a:endParaRPr lang="ko-KR" altLang="en-US" sz="199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356865" y="1358770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90" dirty="0">
                  <a:solidFill>
                    <a:schemeClr val="tx1"/>
                  </a:solidFill>
                </a:rPr>
                <a:t>2</a:t>
              </a:r>
              <a:endParaRPr lang="ko-KR" altLang="en-US" sz="199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788913" y="1358770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90" dirty="0">
                  <a:solidFill>
                    <a:schemeClr val="tx1"/>
                  </a:solidFill>
                </a:rPr>
                <a:t>3</a:t>
              </a:r>
              <a:endParaRPr lang="ko-KR" altLang="en-US" sz="199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220961" y="1358770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90" dirty="0">
                  <a:solidFill>
                    <a:schemeClr val="tx1"/>
                  </a:solidFill>
                </a:rPr>
                <a:t>4</a:t>
              </a:r>
              <a:endParaRPr lang="ko-KR" altLang="en-US" sz="1990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2624966" y="1828573"/>
              <a:ext cx="2009994" cy="338539"/>
              <a:chOff x="3668780" y="1099155"/>
              <a:chExt cx="2009994" cy="338539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3668780" y="1102987"/>
                <a:ext cx="322524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791"/>
                  </a:lnSpc>
                </a:pPr>
                <a:r>
                  <a:rPr lang="en-US" altLang="ko-KR" sz="1791" b="1" dirty="0">
                    <a:solidFill>
                      <a:schemeClr val="accent2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073185" y="1102029"/>
                <a:ext cx="322524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791"/>
                  </a:lnSpc>
                </a:pPr>
                <a:r>
                  <a:rPr lang="en-US" altLang="ko-KR" sz="1791" b="1" dirty="0">
                    <a:solidFill>
                      <a:schemeClr val="accent2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496640" y="1101071"/>
                <a:ext cx="322524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791"/>
                  </a:lnSpc>
                </a:pPr>
                <a:r>
                  <a:rPr lang="en-US" altLang="ko-KR" sz="1791" b="1" dirty="0">
                    <a:solidFill>
                      <a:schemeClr val="accent2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926445" y="1100113"/>
                <a:ext cx="322524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791"/>
                  </a:lnSpc>
                </a:pPr>
                <a:r>
                  <a:rPr lang="en-US" altLang="ko-KR" sz="1791" b="1" dirty="0">
                    <a:solidFill>
                      <a:schemeClr val="accent2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356250" y="1099155"/>
                <a:ext cx="322524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791"/>
                  </a:lnSpc>
                </a:pPr>
                <a:r>
                  <a:rPr lang="en-US" altLang="ko-KR" sz="1791" b="1" dirty="0">
                    <a:solidFill>
                      <a:schemeClr val="accent2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4</a:t>
                </a: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196625" y="1370964"/>
              <a:ext cx="1107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List a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58211" y="2205673"/>
            <a:ext cx="11107054" cy="3964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1791" dirty="0">
                <a:latin typeface="Consolas" panose="020B0609020204030204" pitchFamily="49" charset="0"/>
                <a:cs typeface="Arial" panose="020B0604020202020204" pitchFamily="34" charset="0"/>
              </a:rPr>
              <a:t>a[1:1] = ['</a:t>
            </a:r>
            <a:r>
              <a:rPr lang="en-US" altLang="ko-KR" sz="1791" dirty="0" err="1">
                <a:latin typeface="Consolas" panose="020B0609020204030204" pitchFamily="49" charset="0"/>
                <a:cs typeface="Arial" panose="020B0604020202020204" pitchFamily="34" charset="0"/>
              </a:rPr>
              <a:t>a','b</a:t>
            </a:r>
            <a:r>
              <a:rPr lang="en-US" altLang="ko-KR" sz="1791" dirty="0">
                <a:latin typeface="Consolas" panose="020B0609020204030204" pitchFamily="49" charset="0"/>
                <a:cs typeface="Arial" panose="020B0604020202020204" pitchFamily="34" charset="0"/>
              </a:rPr>
              <a:t>']     	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index 1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에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'</a:t>
            </a:r>
            <a:r>
              <a:rPr lang="en-US" altLang="ko-KR" sz="1791" dirty="0" err="1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a','b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'</a:t>
            </a:r>
            <a:r>
              <a:rPr lang="ko-KR" altLang="en-US" sz="179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추가 </a:t>
            </a:r>
            <a:r>
              <a:rPr lang="en-US" altLang="ko-KR" sz="179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ko-KR" altLang="en-US" sz="179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끼워 넣기</a:t>
            </a:r>
            <a:r>
              <a:rPr lang="en-US" altLang="ko-KR" sz="179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endParaRPr lang="ko-KR" altLang="en-US" sz="1791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  <a:spcAft>
                <a:spcPts val="398"/>
              </a:spcAft>
            </a:pPr>
            <a:r>
              <a:rPr lang="en-US" altLang="ko-KR" sz="1791" dirty="0">
                <a:latin typeface="Consolas" panose="020B0609020204030204" pitchFamily="49" charset="0"/>
                <a:cs typeface="Arial" panose="020B0604020202020204" pitchFamily="34" charset="0"/>
              </a:rPr>
              <a:t>print(a)              	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[0</a:t>
            </a:r>
            <a:r>
              <a:rPr lang="en-US" altLang="ko-KR" sz="1791" dirty="0">
                <a:solidFill>
                  <a:srgbClr val="3366FF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1,2,3,4] =&gt; [0,</a:t>
            </a:r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'a'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'b'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,1,2,3,4]</a:t>
            </a:r>
          </a:p>
          <a:p>
            <a:pPr>
              <a:lnSpc>
                <a:spcPct val="140000"/>
              </a:lnSpc>
            </a:pPr>
            <a:r>
              <a:rPr lang="en-US" altLang="ko-KR" sz="1791" dirty="0">
                <a:latin typeface="Consolas" panose="020B0609020204030204" pitchFamily="49" charset="0"/>
                <a:cs typeface="Arial" panose="020B0604020202020204" pitchFamily="34" charset="0"/>
              </a:rPr>
              <a:t>a[1:1] = [['A','B']] 		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index 1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에 리스트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['A','B'] </a:t>
            </a:r>
            <a:r>
              <a:rPr lang="ko-KR" altLang="en-US" sz="179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추가</a:t>
            </a:r>
          </a:p>
          <a:p>
            <a:pPr>
              <a:lnSpc>
                <a:spcPct val="140000"/>
              </a:lnSpc>
            </a:pPr>
            <a:r>
              <a:rPr lang="en-US" altLang="ko-KR" sz="1791" dirty="0">
                <a:latin typeface="Consolas" panose="020B0609020204030204" pitchFamily="49" charset="0"/>
                <a:cs typeface="Arial" panose="020B0604020202020204" pitchFamily="34" charset="0"/>
              </a:rPr>
              <a:t>print(a) 			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[0</a:t>
            </a:r>
            <a:r>
              <a:rPr lang="en-US" altLang="ko-KR" sz="1791" dirty="0">
                <a:solidFill>
                  <a:srgbClr val="3366FF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'a','b',1,2,3,4] =&gt; [0,</a:t>
            </a:r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['A','B']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,'a','b',1,2,3,4]</a:t>
            </a:r>
          </a:p>
          <a:p>
            <a:pPr>
              <a:lnSpc>
                <a:spcPct val="140000"/>
              </a:lnSpc>
            </a:pPr>
            <a:r>
              <a:rPr lang="en-US" altLang="ko-KR" sz="1791" b="1" dirty="0">
                <a:latin typeface="Consolas" panose="020B0609020204030204" pitchFamily="49" charset="0"/>
                <a:ea typeface="굴림" panose="020B0600000101010101" pitchFamily="50" charset="-127"/>
                <a:cs typeface="Courier New" panose="02070309020205020404" pitchFamily="49" charset="0"/>
              </a:rPr>
              <a:t>a[5:5]= [5]  			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a[5]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에 </a:t>
            </a:r>
            <a:r>
              <a:rPr lang="ko-KR" altLang="en-US" sz="1791" b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추가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         			# [0, ['A','B'], 'a', 'b', 1</a:t>
            </a:r>
            <a:r>
              <a:rPr lang="en-US" altLang="ko-KR" sz="1791" dirty="0">
                <a:solidFill>
                  <a:srgbClr val="3366FF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2, 3, 4]</a:t>
            </a:r>
          </a:p>
          <a:p>
            <a:pPr>
              <a:lnSpc>
                <a:spcPct val="140000"/>
              </a:lnSpc>
            </a:pP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		#    =&gt; [0, ['A','B'], 'a', 'b', 1, </a:t>
            </a:r>
            <a:r>
              <a:rPr lang="en-US" altLang="ko-KR" sz="1791" b="1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2, 3, 4]</a:t>
            </a:r>
          </a:p>
          <a:p>
            <a:pPr>
              <a:lnSpc>
                <a:spcPct val="140000"/>
              </a:lnSpc>
            </a:pPr>
            <a:r>
              <a:rPr lang="en-US" altLang="ko-KR" sz="1791" b="1" dirty="0">
                <a:latin typeface="Consolas" panose="020B0609020204030204" pitchFamily="49" charset="0"/>
                <a:cs typeface="Courier New" panose="02070309020205020404" pitchFamily="49" charset="0"/>
              </a:rPr>
              <a:t>a[</a:t>
            </a:r>
            <a:r>
              <a:rPr lang="en-US" altLang="ko-KR" sz="1791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len</a:t>
            </a:r>
            <a:r>
              <a:rPr lang="en-US" altLang="ko-KR" sz="1791" b="1" dirty="0">
                <a:latin typeface="Consolas" panose="020B0609020204030204" pitchFamily="49" charset="0"/>
                <a:cs typeface="Courier New" panose="02070309020205020404" pitchFamily="49" charset="0"/>
              </a:rPr>
              <a:t>(a):</a:t>
            </a:r>
            <a:r>
              <a:rPr lang="en-US" altLang="ko-KR" sz="1791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len</a:t>
            </a:r>
            <a:r>
              <a:rPr lang="en-US" altLang="ko-KR" sz="1791" b="1" dirty="0">
                <a:latin typeface="Consolas" panose="020B0609020204030204" pitchFamily="49" charset="0"/>
                <a:cs typeface="Courier New" panose="02070309020205020404" pitchFamily="49" charset="0"/>
              </a:rPr>
              <a:t>(a)]= [10]	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리스트 끝에 새 원소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a[9]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를 </a:t>
            </a:r>
            <a:r>
              <a:rPr lang="ko-KR" altLang="en-US" sz="1791" b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추가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             		# [0, ['A','B'], 'a', 'b', 1, 5, 2, 3, 4</a:t>
            </a:r>
            <a:r>
              <a:rPr lang="en-US" altLang="ko-KR" sz="1791" dirty="0">
                <a:solidFill>
                  <a:srgbClr val="3366FF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                		# 	=&gt; [0, ['A','B'], 'a', 'b', 1, 5, 2, 3, 4,</a:t>
            </a:r>
            <a:r>
              <a:rPr lang="en-US" altLang="ko-KR" sz="1791" b="1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20794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슬라이싱을</a:t>
            </a:r>
            <a:r>
              <a:rPr lang="ko-KR" altLang="en-US" dirty="0"/>
              <a:t> 이용한 리스트 복사</a:t>
            </a:r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리스트를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복사하기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68659" y="1780265"/>
            <a:ext cx="5827077" cy="4320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791" dirty="0">
                <a:latin typeface="Consolas" panose="020B0609020204030204" pitchFamily="49" charset="0"/>
                <a:cs typeface="Arial" panose="020B0604020202020204" pitchFamily="34" charset="0"/>
              </a:rPr>
              <a:t>&gt;&gt;&gt; a = [0,1,2,3,4]</a:t>
            </a:r>
            <a:endParaRPr lang="en-US" altLang="ko-KR" sz="1791" dirty="0">
              <a:solidFill>
                <a:srgbClr val="00B05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리스트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를 복사하여 새로운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리스트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를 생성</a:t>
            </a:r>
            <a:endParaRPr lang="en-US" altLang="ko-KR" sz="1791" dirty="0">
              <a:solidFill>
                <a:srgbClr val="00B05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ko-KR" sz="1791" dirty="0">
                <a:latin typeface="Consolas" panose="020B0609020204030204" pitchFamily="49" charset="0"/>
                <a:cs typeface="Arial" panose="020B0604020202020204" pitchFamily="34" charset="0"/>
              </a:rPr>
              <a:t>&gt;&gt;&gt; b= a[:]    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 b = [0,1,2,3,4]</a:t>
            </a:r>
          </a:p>
          <a:p>
            <a:pPr>
              <a:lnSpc>
                <a:spcPct val="110000"/>
              </a:lnSpc>
            </a:pPr>
            <a:r>
              <a:rPr lang="en-US" altLang="ko-KR" sz="1791" dirty="0">
                <a:latin typeface="Consolas" panose="020B0609020204030204" pitchFamily="49" charset="0"/>
                <a:cs typeface="Arial" panose="020B0604020202020204" pitchFamily="34" charset="0"/>
              </a:rPr>
              <a:t>&gt;&gt;&gt; print(b)  </a:t>
            </a:r>
          </a:p>
          <a:p>
            <a:pPr>
              <a:lnSpc>
                <a:spcPct val="110000"/>
              </a:lnSpc>
            </a:pPr>
            <a:r>
              <a:rPr lang="en-US" altLang="ko-KR" sz="1791" dirty="0">
                <a:latin typeface="Consolas" panose="020B0609020204030204" pitchFamily="49" charset="0"/>
                <a:cs typeface="Arial" panose="020B0604020202020204" pitchFamily="34" charset="0"/>
              </a:rPr>
              <a:t>[0,1,2,3,4]</a:t>
            </a:r>
          </a:p>
          <a:p>
            <a:pPr>
              <a:lnSpc>
                <a:spcPct val="110000"/>
              </a:lnSpc>
            </a:pP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비교해 보세요</a:t>
            </a:r>
            <a:endParaRPr lang="en-US" altLang="ko-KR" sz="1791" dirty="0">
              <a:solidFill>
                <a:srgbClr val="00B05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ko-KR" sz="1791" dirty="0">
                <a:latin typeface="Consolas" panose="020B0609020204030204" pitchFamily="49" charset="0"/>
                <a:cs typeface="Arial" panose="020B0604020202020204" pitchFamily="34" charset="0"/>
              </a:rPr>
              <a:t>&gt;&gt;&gt; c = a        </a:t>
            </a:r>
            <a:r>
              <a:rPr lang="en-US" altLang="ko-KR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 c = [0,1,2,3,4] a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와 공유</a:t>
            </a:r>
            <a:endParaRPr lang="en-US" altLang="ko-KR" sz="1791" dirty="0">
              <a:solidFill>
                <a:srgbClr val="00B05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ko-KR" sz="1791" dirty="0">
                <a:latin typeface="Consolas" panose="020B0609020204030204" pitchFamily="49" charset="0"/>
                <a:cs typeface="Arial" panose="020B0604020202020204" pitchFamily="34" charset="0"/>
              </a:rPr>
              <a:t>a[0] = 10</a:t>
            </a:r>
          </a:p>
          <a:p>
            <a:pPr>
              <a:lnSpc>
                <a:spcPct val="110000"/>
              </a:lnSpc>
            </a:pPr>
            <a:r>
              <a:rPr lang="en-US" altLang="ko-KR" sz="1791" dirty="0">
                <a:latin typeface="Consolas" panose="020B0609020204030204" pitchFamily="49" charset="0"/>
                <a:cs typeface="Arial" panose="020B0604020202020204" pitchFamily="34" charset="0"/>
              </a:rPr>
              <a:t>&gt;&gt;&gt; print(a)</a:t>
            </a:r>
          </a:p>
          <a:p>
            <a:pPr>
              <a:lnSpc>
                <a:spcPct val="110000"/>
              </a:lnSpc>
            </a:pPr>
            <a:r>
              <a:rPr lang="en-US" altLang="ko-KR" sz="1791" dirty="0">
                <a:latin typeface="Consolas" panose="020B0609020204030204" pitchFamily="49" charset="0"/>
                <a:cs typeface="Arial" panose="020B0604020202020204" pitchFamily="34" charset="0"/>
              </a:rPr>
              <a:t>[</a:t>
            </a:r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r>
              <a:rPr lang="en-US" altLang="ko-KR" sz="1791" dirty="0">
                <a:latin typeface="Consolas" panose="020B0609020204030204" pitchFamily="49" charset="0"/>
                <a:cs typeface="Arial" panose="020B0604020202020204" pitchFamily="34" charset="0"/>
              </a:rPr>
              <a:t>,1,2,3,4]</a:t>
            </a:r>
          </a:p>
          <a:p>
            <a:pPr>
              <a:lnSpc>
                <a:spcPct val="110000"/>
              </a:lnSpc>
            </a:pPr>
            <a:r>
              <a:rPr lang="en-US" altLang="ko-KR" sz="1791" dirty="0">
                <a:latin typeface="Consolas" panose="020B0609020204030204" pitchFamily="49" charset="0"/>
                <a:cs typeface="Arial" panose="020B0604020202020204" pitchFamily="34" charset="0"/>
              </a:rPr>
              <a:t>&gt;&gt;&gt; print(b)</a:t>
            </a:r>
          </a:p>
          <a:p>
            <a:pPr>
              <a:lnSpc>
                <a:spcPct val="110000"/>
              </a:lnSpc>
            </a:pPr>
            <a:r>
              <a:rPr lang="en-US" altLang="ko-KR" sz="1791" dirty="0">
                <a:latin typeface="Consolas" panose="020B0609020204030204" pitchFamily="49" charset="0"/>
                <a:cs typeface="Arial" panose="020B0604020202020204" pitchFamily="34" charset="0"/>
              </a:rPr>
              <a:t>[</a:t>
            </a:r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r>
              <a:rPr lang="en-US" altLang="ko-KR" sz="1791" dirty="0">
                <a:latin typeface="Consolas" panose="020B0609020204030204" pitchFamily="49" charset="0"/>
                <a:cs typeface="Arial" panose="020B0604020202020204" pitchFamily="34" charset="0"/>
              </a:rPr>
              <a:t>,1,2,3,4]</a:t>
            </a:r>
          </a:p>
          <a:p>
            <a:pPr>
              <a:lnSpc>
                <a:spcPct val="110000"/>
              </a:lnSpc>
            </a:pPr>
            <a:r>
              <a:rPr lang="en-US" altLang="ko-KR" sz="1791" dirty="0">
                <a:latin typeface="Consolas" panose="020B0609020204030204" pitchFamily="49" charset="0"/>
                <a:cs typeface="Arial" panose="020B0604020202020204" pitchFamily="34" charset="0"/>
              </a:rPr>
              <a:t>&gt;&gt;&gt; print(c)</a:t>
            </a:r>
          </a:p>
          <a:p>
            <a:pPr>
              <a:lnSpc>
                <a:spcPct val="110000"/>
              </a:lnSpc>
            </a:pPr>
            <a:r>
              <a:rPr lang="en-US" altLang="ko-KR" sz="1791" dirty="0">
                <a:latin typeface="Consolas" panose="020B0609020204030204" pitchFamily="49" charset="0"/>
                <a:cs typeface="Arial" panose="020B0604020202020204" pitchFamily="34" charset="0"/>
              </a:rPr>
              <a:t>[</a:t>
            </a:r>
            <a:r>
              <a:rPr lang="en-US" altLang="ko-KR" sz="1791" dirty="0">
                <a:solidFill>
                  <a:srgbClr val="FF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r>
              <a:rPr lang="en-US" altLang="ko-KR" sz="1791" dirty="0">
                <a:latin typeface="Consolas" panose="020B0609020204030204" pitchFamily="49" charset="0"/>
                <a:cs typeface="Arial" panose="020B0604020202020204" pitchFamily="34" charset="0"/>
              </a:rPr>
              <a:t>,1,2,3,4]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462441" y="2067360"/>
            <a:ext cx="3602162" cy="804448"/>
            <a:chOff x="146657" y="4317553"/>
            <a:chExt cx="3619600" cy="808342"/>
          </a:xfrm>
        </p:grpSpPr>
        <p:grpSp>
          <p:nvGrpSpPr>
            <p:cNvPr id="5" name="그룹 4"/>
            <p:cNvGrpSpPr/>
            <p:nvPr/>
          </p:nvGrpSpPr>
          <p:grpSpPr>
            <a:xfrm>
              <a:off x="146657" y="4317553"/>
              <a:ext cx="3619600" cy="808342"/>
              <a:chOff x="1033409" y="1358770"/>
              <a:chExt cx="3619600" cy="808342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2492769" y="1358770"/>
                <a:ext cx="432048" cy="432048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791" dirty="0">
                    <a:solidFill>
                      <a:srgbClr val="FF0000"/>
                    </a:solidFill>
                  </a:rPr>
                  <a:t>10</a:t>
                </a:r>
                <a:endParaRPr lang="ko-KR" altLang="en-US" sz="199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2924817" y="1358770"/>
                <a:ext cx="432048" cy="432048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990" dirty="0">
                    <a:solidFill>
                      <a:schemeClr val="tx1"/>
                    </a:solidFill>
                  </a:rPr>
                  <a:t>1</a:t>
                </a:r>
                <a:endParaRPr lang="ko-KR" altLang="en-US" sz="199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3356865" y="1358770"/>
                <a:ext cx="432048" cy="432048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990" dirty="0">
                    <a:solidFill>
                      <a:schemeClr val="tx1"/>
                    </a:solidFill>
                  </a:rPr>
                  <a:t>2</a:t>
                </a:r>
                <a:endParaRPr lang="ko-KR" altLang="en-US" sz="199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788913" y="1358770"/>
                <a:ext cx="432048" cy="432048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990" dirty="0">
                    <a:solidFill>
                      <a:schemeClr val="tx1"/>
                    </a:solidFill>
                  </a:rPr>
                  <a:t>3</a:t>
                </a:r>
                <a:endParaRPr lang="ko-KR" altLang="en-US" sz="199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220961" y="1358770"/>
                <a:ext cx="432048" cy="432048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990" dirty="0">
                    <a:solidFill>
                      <a:schemeClr val="tx1"/>
                    </a:solidFill>
                  </a:rPr>
                  <a:t>4</a:t>
                </a:r>
                <a:endParaRPr lang="ko-KR" altLang="en-US" sz="199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그룹 14"/>
              <p:cNvGrpSpPr/>
              <p:nvPr/>
            </p:nvGrpSpPr>
            <p:grpSpPr>
              <a:xfrm>
                <a:off x="2624966" y="1828573"/>
                <a:ext cx="2009994" cy="338539"/>
                <a:chOff x="3668780" y="1099155"/>
                <a:chExt cx="2009994" cy="338539"/>
              </a:xfrm>
            </p:grpSpPr>
            <p:sp>
              <p:nvSpPr>
                <p:cNvPr id="17" name="TextBox 16"/>
                <p:cNvSpPr txBox="1"/>
                <p:nvPr/>
              </p:nvSpPr>
              <p:spPr>
                <a:xfrm>
                  <a:off x="3668780" y="1102987"/>
                  <a:ext cx="322524" cy="3347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ts val="1791"/>
                    </a:lnSpc>
                  </a:pPr>
                  <a:r>
                    <a:rPr lang="en-US" altLang="ko-KR" sz="1791" b="1" dirty="0">
                      <a:solidFill>
                        <a:schemeClr val="accent2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0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4073185" y="1102029"/>
                  <a:ext cx="322524" cy="3347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ts val="1791"/>
                    </a:lnSpc>
                  </a:pPr>
                  <a:r>
                    <a:rPr lang="en-US" altLang="ko-KR" sz="1791" b="1" dirty="0">
                      <a:solidFill>
                        <a:schemeClr val="accent2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1</a:t>
                  </a: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4496640" y="1101071"/>
                  <a:ext cx="322524" cy="3347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ts val="1791"/>
                    </a:lnSpc>
                  </a:pPr>
                  <a:r>
                    <a:rPr lang="en-US" altLang="ko-KR" sz="1791" b="1" dirty="0">
                      <a:solidFill>
                        <a:schemeClr val="accent2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2</a:t>
                  </a: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4926445" y="1100113"/>
                  <a:ext cx="322524" cy="3347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ts val="1791"/>
                    </a:lnSpc>
                  </a:pPr>
                  <a:r>
                    <a:rPr lang="en-US" altLang="ko-KR" sz="1791" b="1" dirty="0">
                      <a:solidFill>
                        <a:schemeClr val="accent2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3</a:t>
                  </a: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5356250" y="1099155"/>
                  <a:ext cx="322524" cy="3347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ts val="1791"/>
                    </a:lnSpc>
                  </a:pPr>
                  <a:r>
                    <a:rPr lang="en-US" altLang="ko-KR" sz="1791" b="1" dirty="0">
                      <a:solidFill>
                        <a:schemeClr val="accent2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4</a:t>
                  </a:r>
                </a:p>
              </p:txBody>
            </p:sp>
          </p:grpSp>
          <p:sp>
            <p:nvSpPr>
              <p:cNvPr id="16" name="TextBox 15"/>
              <p:cNvSpPr txBox="1"/>
              <p:nvPr/>
            </p:nvSpPr>
            <p:spPr>
              <a:xfrm>
                <a:off x="1033409" y="1374739"/>
                <a:ext cx="12433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990" dirty="0">
                    <a:latin typeface="Arial" panose="020B0604020202020204" pitchFamily="34" charset="0"/>
                    <a:cs typeface="Arial" panose="020B0604020202020204" pitchFamily="34" charset="0"/>
                  </a:rPr>
                  <a:t>List a  </a:t>
                </a:r>
              </a:p>
            </p:txBody>
          </p:sp>
        </p:grpSp>
        <p:cxnSp>
          <p:nvCxnSpPr>
            <p:cNvPr id="30" name="직선 화살표 연결선 29"/>
            <p:cNvCxnSpPr/>
            <p:nvPr/>
          </p:nvCxnSpPr>
          <p:spPr bwMode="auto">
            <a:xfrm>
              <a:off x="971600" y="4533577"/>
              <a:ext cx="576064" cy="0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6" name="그룹 35"/>
          <p:cNvGrpSpPr/>
          <p:nvPr/>
        </p:nvGrpSpPr>
        <p:grpSpPr>
          <a:xfrm>
            <a:off x="7793339" y="3033983"/>
            <a:ext cx="3271264" cy="429967"/>
            <a:chOff x="1928259" y="5444497"/>
            <a:chExt cx="3287100" cy="432048"/>
          </a:xfrm>
        </p:grpSpPr>
        <p:sp>
          <p:nvSpPr>
            <p:cNvPr id="24" name="직사각형 23"/>
            <p:cNvSpPr/>
            <p:nvPr/>
          </p:nvSpPr>
          <p:spPr>
            <a:xfrm>
              <a:off x="3055119" y="5444497"/>
              <a:ext cx="432048" cy="43204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90" dirty="0">
                  <a:solidFill>
                    <a:schemeClr val="tx1"/>
                  </a:solidFill>
                </a:rPr>
                <a:t>0</a:t>
              </a:r>
              <a:endParaRPr lang="ko-KR" altLang="en-US" sz="1990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487167" y="5444497"/>
              <a:ext cx="432048" cy="43204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90" dirty="0">
                  <a:solidFill>
                    <a:schemeClr val="tx1"/>
                  </a:solidFill>
                </a:rPr>
                <a:t>1</a:t>
              </a:r>
              <a:endParaRPr lang="ko-KR" altLang="en-US" sz="199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19215" y="5444497"/>
              <a:ext cx="432048" cy="43204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90" dirty="0">
                  <a:solidFill>
                    <a:schemeClr val="tx1"/>
                  </a:solidFill>
                </a:rPr>
                <a:t>2</a:t>
              </a:r>
              <a:endParaRPr lang="ko-KR" altLang="en-US" sz="199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351263" y="5444497"/>
              <a:ext cx="432048" cy="43204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90" dirty="0">
                  <a:solidFill>
                    <a:schemeClr val="tx1"/>
                  </a:solidFill>
                </a:rPr>
                <a:t>3</a:t>
              </a:r>
              <a:endParaRPr lang="ko-KR" altLang="en-US" sz="199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783311" y="5444497"/>
              <a:ext cx="432048" cy="43204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90" dirty="0">
                  <a:solidFill>
                    <a:schemeClr val="tx1"/>
                  </a:solidFill>
                </a:rPr>
                <a:t>4</a:t>
              </a:r>
              <a:endParaRPr lang="ko-KR" altLang="en-US" sz="199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28259" y="5476435"/>
              <a:ext cx="492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ko-KR" sz="199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32" name="직선 화살표 연결선 31"/>
            <p:cNvCxnSpPr>
              <a:stCxn id="31" idx="3"/>
            </p:cNvCxnSpPr>
            <p:nvPr/>
          </p:nvCxnSpPr>
          <p:spPr bwMode="auto">
            <a:xfrm>
              <a:off x="2420702" y="5676490"/>
              <a:ext cx="576064" cy="5156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1" name="TextBox 10"/>
          <p:cNvSpPr txBox="1"/>
          <p:nvPr/>
        </p:nvSpPr>
        <p:spPr>
          <a:xfrm>
            <a:off x="8856698" y="3506247"/>
            <a:ext cx="2577011" cy="398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90" b="1" dirty="0">
                <a:solidFill>
                  <a:srgbClr val="00B050"/>
                </a:solidFill>
              </a:rPr>
              <a:t>리스트 </a:t>
            </a:r>
            <a:r>
              <a:rPr lang="en-US" altLang="ko-KR" sz="1990" b="1" dirty="0">
                <a:solidFill>
                  <a:srgbClr val="00B050"/>
                </a:solidFill>
              </a:rPr>
              <a:t>a</a:t>
            </a:r>
            <a:r>
              <a:rPr lang="ko-KR" altLang="en-US" sz="1990" b="1" dirty="0">
                <a:solidFill>
                  <a:srgbClr val="00B050"/>
                </a:solidFill>
              </a:rPr>
              <a:t>의 복사본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883693" y="2612068"/>
            <a:ext cx="300682" cy="367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9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ko-KR" altLang="en-US" sz="1791" dirty="0"/>
          </a:p>
        </p:txBody>
      </p:sp>
      <p:cxnSp>
        <p:nvCxnSpPr>
          <p:cNvPr id="14" name="직선 화살표 연결선 13"/>
          <p:cNvCxnSpPr>
            <a:stCxn id="12" idx="3"/>
          </p:cNvCxnSpPr>
          <p:nvPr/>
        </p:nvCxnSpPr>
        <p:spPr>
          <a:xfrm flipV="1">
            <a:off x="8184375" y="2381671"/>
            <a:ext cx="672323" cy="41417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896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79822" y="2700687"/>
            <a:ext cx="10660616" cy="1232384"/>
          </a:xfrm>
        </p:spPr>
        <p:txBody>
          <a:bodyPr/>
          <a:lstStyle/>
          <a:p>
            <a:r>
              <a:rPr lang="ko-KR" altLang="en-US" dirty="0"/>
              <a:t>리스트 연산</a:t>
            </a:r>
          </a:p>
        </p:txBody>
      </p:sp>
    </p:spTree>
    <p:extLst>
      <p:ext uri="{BB962C8B-B14F-4D97-AF65-F5344CB8AC3E}">
        <p14:creationId xmlns:p14="http://schemas.microsoft.com/office/powerpoint/2010/main" val="1131694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연산 </a:t>
            </a:r>
            <a:r>
              <a:rPr lang="en-US" altLang="ko-KR" dirty="0"/>
              <a:t>: +, </a:t>
            </a:r>
            <a:r>
              <a:rPr lang="en-US" altLang="ko-KR" dirty="0">
                <a:latin typeface="Consolas" panose="020B0609020204030204" pitchFamily="49" charset="0"/>
              </a:rPr>
              <a:t>*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Concatenation operator </a:t>
            </a:r>
            <a:r>
              <a:rPr lang="en-US" altLang="ko-KR" b="1" dirty="0">
                <a:solidFill>
                  <a:srgbClr val="C00000"/>
                </a:solidFill>
              </a:rPr>
              <a:t>+</a:t>
            </a:r>
            <a:r>
              <a:rPr lang="en-US" altLang="ko-KR" dirty="0"/>
              <a:t> : </a:t>
            </a:r>
            <a:r>
              <a:rPr lang="ko-KR" altLang="en-US" dirty="0"/>
              <a:t>리스트의 연결 연산</a:t>
            </a:r>
            <a:endParaRPr lang="en-US" altLang="ko-KR" dirty="0"/>
          </a:p>
          <a:p>
            <a:pPr lvl="1"/>
            <a:r>
              <a:rPr lang="ko-KR" altLang="en-US" dirty="0"/>
              <a:t>리스트들을 연결하여 새로운 리스트로 만듦</a:t>
            </a:r>
            <a:endParaRPr lang="en-US" altLang="ko-KR" dirty="0"/>
          </a:p>
          <a:p>
            <a:r>
              <a:rPr lang="en-US" altLang="ko-KR" dirty="0"/>
              <a:t>Repetition Operator </a:t>
            </a:r>
            <a:r>
              <a:rPr lang="en-US" altLang="ko-KR" b="1" dirty="0">
                <a:solidFill>
                  <a:srgbClr val="C000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dirty="0"/>
              <a:t> :</a:t>
            </a:r>
            <a:r>
              <a:rPr lang="ko-KR" altLang="en-US" dirty="0"/>
              <a:t>리스트의 반복 연산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list * n : list</a:t>
            </a:r>
            <a:r>
              <a:rPr lang="ko-KR" altLang="en-US" dirty="0"/>
              <a:t>의 </a:t>
            </a:r>
            <a:r>
              <a:rPr lang="en-US" altLang="ko-KR" dirty="0"/>
              <a:t>item</a:t>
            </a:r>
            <a:r>
              <a:rPr lang="ko-KR" altLang="en-US" dirty="0"/>
              <a:t>을 </a:t>
            </a:r>
            <a:r>
              <a:rPr lang="en-US" altLang="ko-KR" dirty="0"/>
              <a:t>n </a:t>
            </a:r>
            <a:r>
              <a:rPr lang="ko-KR" altLang="en-US" dirty="0"/>
              <a:t>번 반복하여 새로운 </a:t>
            </a:r>
            <a:r>
              <a:rPr lang="en-US" altLang="ko-KR" dirty="0"/>
              <a:t>list</a:t>
            </a:r>
            <a:r>
              <a:rPr lang="ko-KR" altLang="en-US" dirty="0"/>
              <a:t>를 만듦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14103" y="3645024"/>
            <a:ext cx="9361040" cy="1835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L1 = [1, 3, 5]</a:t>
            </a:r>
          </a:p>
          <a:p>
            <a:pPr>
              <a:lnSpc>
                <a:spcPct val="120000"/>
              </a:lnSpc>
            </a:pP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L2 = [2, 4, 6]</a:t>
            </a:r>
          </a:p>
          <a:p>
            <a:pPr>
              <a:lnSpc>
                <a:spcPct val="120000"/>
              </a:lnSpc>
            </a:pP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L3 = L1 + L2		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[1,3,5,2,4,6]		</a:t>
            </a:r>
            <a:r>
              <a:rPr lang="ko-KR" altLang="en-US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리스트 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L1</a:t>
            </a:r>
            <a:r>
              <a:rPr lang="ko-KR" altLang="en-US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과 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L2</a:t>
            </a:r>
            <a:r>
              <a:rPr lang="ko-KR" altLang="en-US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를 연결한 리스트 반환</a:t>
            </a:r>
            <a:endParaRPr lang="en-US" altLang="ko-KR" sz="1393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L4 = L1 * 3		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[1,3,5,1,3,5,1,3,5] 	</a:t>
            </a:r>
            <a:r>
              <a:rPr lang="ko-KR" altLang="en-US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리스트 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L1</a:t>
            </a:r>
            <a:r>
              <a:rPr lang="ko-KR" altLang="en-US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을 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r>
              <a:rPr lang="ko-KR" altLang="en-US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회 반복한 리스트 반환</a:t>
            </a:r>
            <a:endParaRPr lang="en-US" altLang="ko-KR" sz="1393" b="1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print(L1, L2)		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[1,3,5][2,4,6]		</a:t>
            </a:r>
            <a:r>
              <a:rPr lang="ko-KR" altLang="en-US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리스트 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L1</a:t>
            </a:r>
            <a:r>
              <a:rPr lang="ko-KR" altLang="en-US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과 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L2</a:t>
            </a:r>
            <a:r>
              <a:rPr lang="ko-KR" altLang="en-US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는 변하지 않음</a:t>
            </a:r>
            <a:endParaRPr lang="en-US" altLang="ko-KR" sz="1393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L5 = L1 * L2		</a:t>
            </a:r>
            <a:r>
              <a:rPr lang="en-US" altLang="ko-KR" sz="1393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error</a:t>
            </a:r>
          </a:p>
        </p:txBody>
      </p:sp>
    </p:spTree>
    <p:extLst>
      <p:ext uri="{BB962C8B-B14F-4D97-AF65-F5344CB8AC3E}">
        <p14:creationId xmlns:p14="http://schemas.microsoft.com/office/powerpoint/2010/main" val="2620388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연산 </a:t>
            </a:r>
            <a:r>
              <a:rPr lang="en-US" altLang="ko-KR" dirty="0"/>
              <a:t>: in, not in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Membership operator in, not in</a:t>
            </a:r>
          </a:p>
          <a:p>
            <a:pPr lvl="1"/>
            <a:r>
              <a:rPr lang="en-US" altLang="ko-KR" dirty="0"/>
              <a:t>item </a:t>
            </a:r>
            <a:r>
              <a:rPr lang="en-US" altLang="ko-KR" b="1" dirty="0">
                <a:solidFill>
                  <a:srgbClr val="C00000"/>
                </a:solidFill>
              </a:rPr>
              <a:t>in</a:t>
            </a:r>
            <a:r>
              <a:rPr lang="en-US" altLang="ko-KR" dirty="0"/>
              <a:t> list </a:t>
            </a:r>
          </a:p>
          <a:p>
            <a:pPr lvl="2"/>
            <a:r>
              <a:rPr lang="en-US" altLang="ko-KR" dirty="0"/>
              <a:t>item</a:t>
            </a:r>
            <a:r>
              <a:rPr lang="ko-KR" altLang="en-US" dirty="0"/>
              <a:t>이 </a:t>
            </a:r>
            <a:r>
              <a:rPr lang="en-US" altLang="ko-KR" dirty="0"/>
              <a:t>list</a:t>
            </a:r>
            <a:r>
              <a:rPr lang="ko-KR" altLang="en-US" dirty="0"/>
              <a:t>에 있으면 </a:t>
            </a:r>
            <a:r>
              <a:rPr lang="en-US" altLang="ko-KR" dirty="0"/>
              <a:t>True, </a:t>
            </a:r>
            <a:r>
              <a:rPr lang="ko-KR" altLang="en-US" dirty="0"/>
              <a:t>없으면 </a:t>
            </a:r>
            <a:r>
              <a:rPr lang="en-US" altLang="ko-KR" dirty="0"/>
              <a:t>False</a:t>
            </a:r>
          </a:p>
          <a:p>
            <a:pPr lvl="1"/>
            <a:r>
              <a:rPr lang="en-US" altLang="ko-KR" dirty="0"/>
              <a:t>item </a:t>
            </a:r>
            <a:r>
              <a:rPr lang="en-US" altLang="ko-KR" b="1" dirty="0">
                <a:solidFill>
                  <a:srgbClr val="C00000"/>
                </a:solidFill>
              </a:rPr>
              <a:t>not in</a:t>
            </a:r>
            <a:r>
              <a:rPr lang="en-US" altLang="ko-KR" dirty="0"/>
              <a:t> list </a:t>
            </a:r>
          </a:p>
          <a:p>
            <a:pPr lvl="2"/>
            <a:r>
              <a:rPr lang="en-US" altLang="ko-KR" dirty="0"/>
              <a:t>item</a:t>
            </a:r>
            <a:r>
              <a:rPr lang="ko-KR" altLang="en-US" dirty="0"/>
              <a:t>이 </a:t>
            </a:r>
            <a:r>
              <a:rPr lang="en-US" altLang="ko-KR" dirty="0"/>
              <a:t>list</a:t>
            </a:r>
            <a:r>
              <a:rPr lang="ko-KR" altLang="en-US" dirty="0"/>
              <a:t>에 없으면 </a:t>
            </a:r>
            <a:r>
              <a:rPr lang="en-US" altLang="ko-KR" dirty="0"/>
              <a:t>True, </a:t>
            </a:r>
            <a:r>
              <a:rPr lang="ko-KR" altLang="en-US" dirty="0"/>
              <a:t>있으면 </a:t>
            </a:r>
            <a:r>
              <a:rPr lang="en-US" altLang="ko-KR" dirty="0"/>
              <a:t>False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74143" y="3933056"/>
            <a:ext cx="5044409" cy="1835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A = [1, 3, 5, 7, 9]</a:t>
            </a:r>
            <a:endParaRPr lang="en-US" altLang="ko-KR" sz="1592" dirty="0">
              <a:solidFill>
                <a:srgbClr val="00B05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ko-KR" sz="1592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3 in A			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True</a:t>
            </a:r>
            <a:endParaRPr lang="en-US" altLang="ko-KR" sz="1592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6 in A			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False</a:t>
            </a:r>
            <a:endParaRPr lang="en-US" altLang="ko-KR" sz="1592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2 not in A		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True</a:t>
            </a:r>
            <a:endParaRPr lang="en-US" altLang="ko-KR" sz="1592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5 not in A		</a:t>
            </a:r>
            <a:r>
              <a:rPr lang="en-US" altLang="ko-KR" sz="1393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False</a:t>
            </a:r>
            <a:endParaRPr lang="en-US" altLang="ko-KR" sz="1592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012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79822" y="2700687"/>
            <a:ext cx="10660616" cy="1232384"/>
          </a:xfrm>
        </p:spPr>
        <p:txBody>
          <a:bodyPr/>
          <a:lstStyle/>
          <a:p>
            <a:r>
              <a:rPr lang="ko-KR" altLang="en-US" dirty="0"/>
              <a:t>리스트 </a:t>
            </a:r>
            <a:r>
              <a:rPr lang="ko-KR" altLang="en-US" dirty="0" err="1"/>
              <a:t>메소드와</a:t>
            </a:r>
            <a:r>
              <a:rPr lang="ko-KR" altLang="en-US" dirty="0"/>
              <a:t> </a:t>
            </a:r>
            <a:r>
              <a:rPr lang="ko-KR" altLang="en-US" dirty="0" err="1"/>
              <a:t>내장함수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924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FC70E8-EE53-349D-402E-C90BC7803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22" y="2700687"/>
            <a:ext cx="10660616" cy="1232384"/>
          </a:xfrm>
        </p:spPr>
        <p:txBody>
          <a:bodyPr/>
          <a:lstStyle/>
          <a:p>
            <a:r>
              <a:rPr lang="ko-KR" altLang="en-US" dirty="0"/>
              <a:t>리스트 데이터형</a:t>
            </a:r>
          </a:p>
        </p:txBody>
      </p:sp>
    </p:spTree>
    <p:extLst>
      <p:ext uri="{BB962C8B-B14F-4D97-AF65-F5344CB8AC3E}">
        <p14:creationId xmlns:p14="http://schemas.microsoft.com/office/powerpoint/2010/main" val="3337315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(Method)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(method)</a:t>
            </a:r>
          </a:p>
          <a:p>
            <a:pPr lvl="1"/>
            <a:r>
              <a:rPr lang="ko-KR" altLang="en-US" dirty="0"/>
              <a:t>데이터 객체에 대해 어떤 일을 처리할 수 있도록 하는 코드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리스트에서 사용할 수 있는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C00000"/>
                </a:solidFill>
              </a:rPr>
              <a:t>리스트</a:t>
            </a:r>
            <a:r>
              <a:rPr lang="en-US" altLang="ko-KR" b="1" dirty="0">
                <a:solidFill>
                  <a:srgbClr val="C00000"/>
                </a:solidFill>
              </a:rPr>
              <a:t>.</a:t>
            </a:r>
            <a:r>
              <a:rPr lang="ko-KR" altLang="en-US" b="1" dirty="0" err="1">
                <a:solidFill>
                  <a:srgbClr val="C00000"/>
                </a:solidFill>
              </a:rPr>
              <a:t>메소드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dirty="0"/>
              <a:t>의 형태로 사용 </a:t>
            </a:r>
            <a:r>
              <a:rPr lang="en-US" altLang="ko-KR" dirty="0"/>
              <a:t>(</a:t>
            </a:r>
            <a:r>
              <a:rPr lang="ko-KR" altLang="en-US" dirty="0"/>
              <a:t>리스트</a:t>
            </a:r>
            <a:r>
              <a:rPr lang="ko-KR" altLang="en-US" dirty="0">
                <a:solidFill>
                  <a:srgbClr val="C00000"/>
                </a:solidFill>
              </a:rPr>
              <a:t>의</a:t>
            </a:r>
            <a:r>
              <a:rPr lang="ko-KR" altLang="en-US" dirty="0"/>
              <a:t> </a:t>
            </a:r>
            <a:r>
              <a:rPr lang="ko-KR" altLang="en-US" dirty="0" err="1"/>
              <a:t>메소드로</a:t>
            </a:r>
            <a:r>
              <a:rPr lang="ko-KR" altLang="en-US" dirty="0"/>
              <a:t> 해석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리스트 </a:t>
            </a:r>
            <a:r>
              <a:rPr lang="ko-KR" altLang="en-US" dirty="0" err="1"/>
              <a:t>메소드</a:t>
            </a:r>
            <a:r>
              <a:rPr lang="ko-KR" altLang="en-US" dirty="0"/>
              <a:t> 목록</a:t>
            </a:r>
            <a:endParaRPr lang="en-US" altLang="ko-KR" dirty="0"/>
          </a:p>
          <a:p>
            <a:pPr lvl="2"/>
            <a:r>
              <a:rPr lang="en-US" altLang="ko-KR" dirty="0" err="1"/>
              <a:t>dir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객체가 가지고 있는 변수나 함수를 보여줌</a:t>
            </a:r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58119" y="4581128"/>
            <a:ext cx="8470533" cy="1745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79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791" dirty="0" err="1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dir</a:t>
            </a:r>
            <a:r>
              <a:rPr lang="en-US" altLang="ko-KR" sz="1791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(list)</a:t>
            </a:r>
          </a:p>
          <a:p>
            <a:pPr algn="l">
              <a:lnSpc>
                <a:spcPct val="150000"/>
              </a:lnSpc>
            </a:pPr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['__add__', '__class__', …… '__</a:t>
            </a:r>
            <a:r>
              <a:rPr lang="en-US" altLang="ko-KR" sz="1791" dirty="0" err="1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subclasshook</a:t>
            </a:r>
            <a:r>
              <a:rPr lang="en-US" altLang="ko-KR" sz="1791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__', 'append', 'clear', 'copy', 'count', 'extend', 'index', 'insert', 'pop', 'remove', 'reverse', 'sort']</a:t>
            </a:r>
            <a:endParaRPr lang="ko-KR" altLang="en-US" sz="1791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0761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</a:t>
            </a:r>
            <a:r>
              <a:rPr lang="ko-KR" altLang="en-US" dirty="0" err="1"/>
              <a:t>메소드</a:t>
            </a:r>
            <a:r>
              <a:rPr lang="ko-KR" altLang="en-US" dirty="0"/>
              <a:t> 목록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대부분은 </a:t>
            </a:r>
            <a:r>
              <a:rPr lang="ko-KR" altLang="en-US" dirty="0" err="1"/>
              <a:t>슬라이싱을</a:t>
            </a:r>
            <a:r>
              <a:rPr lang="ko-KR" altLang="en-US" dirty="0"/>
              <a:t> 사용하여 직접 코딩이 가능함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305066" y="1810253"/>
          <a:ext cx="8649997" cy="476201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97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2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8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method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Description (x:</a:t>
                      </a:r>
                      <a:r>
                        <a:rPr lang="ko-KR" alt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 리스트</a:t>
                      </a:r>
                      <a:r>
                        <a:rPr lang="en-US" altLang="ko-KR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, a: </a:t>
                      </a:r>
                      <a:r>
                        <a:rPr lang="ko-KR" alt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임의의 </a:t>
                      </a:r>
                      <a:r>
                        <a:rPr lang="en-US" altLang="ko-KR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object)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6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x.append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(a)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데이터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를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리스트 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의 끝에 추가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6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x.extend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(L)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리스트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L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의 모든 원소를 리스트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의 마지막에 추가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6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x.insert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</a:t>
                      </a:r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i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, a)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를 리스트 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x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의 인덱스</a:t>
                      </a:r>
                      <a:r>
                        <a:rPr lang="en-US" altLang="ko-KR" sz="1400" b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b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i</a:t>
                      </a:r>
                      <a:r>
                        <a:rPr lang="ko-KR" altLang="en-US" sz="1400" b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에 추가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x.remove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(a)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리스트 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x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에서 원소 값이 데이터 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인 첫 원소 제거 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반환 값 없음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x.pop( 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리스트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의 마지막 원소 제거 및 반환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1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j-ea"/>
                        </a:rPr>
                        <a:t>x.pop(</a:t>
                      </a:r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j-ea"/>
                        </a:rPr>
                        <a:t>i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j-ea"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리스트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의 인덱스 </a:t>
                      </a:r>
                      <a:r>
                        <a:rPr lang="en-US" altLang="ko-KR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의 요소를 제거하고 그 값을 반환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36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x.clear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 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리스트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의 모든 원소를 삭제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빈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리스트가 됨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36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x.index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(a)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리스트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에서 원소 값이 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인 첫 번째 원소의 인덱스를 반환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36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x.count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(a)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리스트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에서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값과 같은 원소의 개수를 반환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03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x.sort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 )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의 원소들을 오름차순으로 정렬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  <a:p>
                      <a:pPr marL="72000" indent="0" algn="l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내림차순으로 정렬하려면 </a:t>
                      </a:r>
                      <a:r>
                        <a:rPr lang="en-US" altLang="ko-KR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x.sort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(reverse=True)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사용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36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x.reverse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 )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의 원소들을 역으로 재 배치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정렬과 다름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36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x.copy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 )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sz="1400" b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 shallow copy of the list (y = x[:]</a:t>
                      </a:r>
                      <a:r>
                        <a:rPr lang="ko-KR" altLang="en-US" sz="1400" b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와 동일</a:t>
                      </a:r>
                      <a:r>
                        <a:rPr lang="en-US" altLang="ko-KR" sz="1400" b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097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데이터 추가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791" dirty="0"/>
              <a:t>append(a) : </a:t>
            </a:r>
            <a:r>
              <a:rPr lang="ko-KR" altLang="en-US" sz="1791" dirty="0"/>
              <a:t>데이터 </a:t>
            </a:r>
            <a:r>
              <a:rPr lang="en-US" altLang="ko-KR" sz="1791" dirty="0"/>
              <a:t>a</a:t>
            </a:r>
            <a:r>
              <a:rPr lang="ko-KR" altLang="en-US" sz="1791" dirty="0"/>
              <a:t>를 리스트 끝에 추가</a:t>
            </a:r>
            <a:endParaRPr lang="en-US" altLang="ko-KR" sz="1791" dirty="0"/>
          </a:p>
          <a:p>
            <a:r>
              <a:rPr lang="en-US" altLang="ko-KR" sz="1791" dirty="0"/>
              <a:t>insert(</a:t>
            </a:r>
            <a:r>
              <a:rPr lang="en-US" altLang="ko-KR" sz="1791" dirty="0" err="1"/>
              <a:t>i</a:t>
            </a:r>
            <a:r>
              <a:rPr lang="en-US" altLang="ko-KR" sz="1791" dirty="0"/>
              <a:t>, a) : </a:t>
            </a:r>
            <a:r>
              <a:rPr lang="ko-KR" altLang="en-US" sz="1791" dirty="0"/>
              <a:t>인덱스 </a:t>
            </a:r>
            <a:r>
              <a:rPr lang="en-US" altLang="ko-KR" sz="1791" dirty="0" err="1"/>
              <a:t>i</a:t>
            </a:r>
            <a:r>
              <a:rPr lang="ko-KR" altLang="en-US" sz="1791" dirty="0"/>
              <a:t>에 데이터 </a:t>
            </a:r>
            <a:r>
              <a:rPr lang="en-US" altLang="ko-KR" sz="1791" dirty="0"/>
              <a:t>a</a:t>
            </a:r>
            <a:r>
              <a:rPr lang="ko-KR" altLang="en-US" sz="1791" dirty="0"/>
              <a:t>를 추가</a:t>
            </a:r>
            <a:endParaRPr lang="en-US" altLang="ko-KR" sz="1791" dirty="0"/>
          </a:p>
          <a:p>
            <a:r>
              <a:rPr lang="en-US" altLang="ko-KR" sz="1791" dirty="0"/>
              <a:t>extend(L) : </a:t>
            </a:r>
            <a:r>
              <a:rPr lang="ko-KR" altLang="en-US" sz="1791" dirty="0"/>
              <a:t>리스트 </a:t>
            </a:r>
            <a:r>
              <a:rPr lang="en-US" altLang="ko-KR" sz="1791" dirty="0"/>
              <a:t>L</a:t>
            </a:r>
            <a:r>
              <a:rPr lang="ko-KR" altLang="en-US" sz="1791" dirty="0"/>
              <a:t>의 모든 요소를 끝에 추가 </a:t>
            </a:r>
            <a:r>
              <a:rPr lang="en-US" altLang="ko-KR" sz="1791" dirty="0"/>
              <a:t>(</a:t>
            </a:r>
            <a:r>
              <a:rPr lang="ko-KR" altLang="en-US" sz="1791" dirty="0"/>
              <a:t>리스트 확장 </a:t>
            </a:r>
            <a:r>
              <a:rPr lang="en-US" altLang="ko-KR" sz="1791" dirty="0">
                <a:sym typeface="Wingdings" panose="05000000000000000000" pitchFamily="2" charset="2"/>
              </a:rPr>
              <a:t></a:t>
            </a:r>
            <a:r>
              <a:rPr lang="en-US" altLang="ko-KR" sz="1791" dirty="0"/>
              <a:t> </a:t>
            </a:r>
            <a:r>
              <a:rPr lang="ko-KR" altLang="en-US" sz="1791" dirty="0"/>
              <a:t>리스트 연결 연산과 동일</a:t>
            </a:r>
            <a:r>
              <a:rPr lang="en-US" altLang="ko-KR" sz="1791" dirty="0"/>
              <a:t>)</a:t>
            </a:r>
            <a:endParaRPr lang="ko-KR" altLang="en-US" sz="1791" dirty="0"/>
          </a:p>
        </p:txBody>
      </p:sp>
      <p:sp>
        <p:nvSpPr>
          <p:cNvPr id="4" name="TextBox 3"/>
          <p:cNvSpPr txBox="1"/>
          <p:nvPr/>
        </p:nvSpPr>
        <p:spPr>
          <a:xfrm>
            <a:off x="1190997" y="2862263"/>
            <a:ext cx="10358936" cy="3326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pt-BR" altLang="ko-KR" sz="1592" dirty="0"/>
              <a:t>&gt;&gt;&gt; x = [1, 2, 3, 4]; L = [</a:t>
            </a:r>
            <a:r>
              <a:rPr lang="en-US" altLang="ko-KR" sz="1592" dirty="0">
                <a:cs typeface="Consolas" panose="020B0609020204030204" pitchFamily="49" charset="0"/>
              </a:rPr>
              <a:t>'a', 'b']</a:t>
            </a:r>
            <a:endParaRPr lang="pt-BR" altLang="ko-KR" sz="1592" dirty="0"/>
          </a:p>
          <a:p>
            <a:r>
              <a:rPr lang="pt-BR" altLang="ko-KR" sz="1592" dirty="0"/>
              <a:t>&gt;&gt;&gt; x.</a:t>
            </a:r>
            <a:r>
              <a:rPr lang="pt-BR" altLang="ko-KR" sz="1592" dirty="0">
                <a:solidFill>
                  <a:schemeClr val="accent2">
                    <a:lumMod val="75000"/>
                  </a:schemeClr>
                </a:solidFill>
              </a:rPr>
              <a:t>append(5)		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# 5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를 끝에 추가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. x[</a:t>
            </a:r>
            <a:r>
              <a:rPr lang="en-US" altLang="ko-KR" sz="1592" dirty="0" err="1">
                <a:solidFill>
                  <a:schemeClr val="accent6">
                    <a:lumMod val="75000"/>
                  </a:schemeClr>
                </a:solidFill>
              </a:rPr>
              <a:t>len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(x):</a:t>
            </a:r>
            <a:r>
              <a:rPr lang="en-US" altLang="ko-KR" sz="1592" dirty="0" err="1">
                <a:solidFill>
                  <a:schemeClr val="accent6">
                    <a:lumMod val="75000"/>
                  </a:schemeClr>
                </a:solidFill>
              </a:rPr>
              <a:t>len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(x)] = [5]</a:t>
            </a:r>
            <a:endParaRPr lang="pt-BR" altLang="ko-KR" sz="1592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altLang="ko-KR" sz="1592" dirty="0"/>
              <a:t>&gt;&gt;&gt; print(x)</a:t>
            </a:r>
          </a:p>
          <a:p>
            <a:r>
              <a:rPr lang="pt-BR" altLang="ko-KR" sz="1592" dirty="0">
                <a:solidFill>
                  <a:srgbClr val="0070C0"/>
                </a:solidFill>
              </a:rPr>
              <a:t>[1, 2, 3, 4, </a:t>
            </a:r>
            <a:r>
              <a:rPr lang="pt-BR" altLang="ko-KR" sz="1592" dirty="0">
                <a:solidFill>
                  <a:srgbClr val="C00000"/>
                </a:solidFill>
              </a:rPr>
              <a:t>5</a:t>
            </a:r>
            <a:r>
              <a:rPr lang="pt-BR" altLang="ko-KR" sz="1592" dirty="0">
                <a:solidFill>
                  <a:srgbClr val="0070C0"/>
                </a:solidFill>
              </a:rPr>
              <a:t>]</a:t>
            </a:r>
          </a:p>
          <a:p>
            <a:r>
              <a:rPr lang="pt-BR" altLang="ko-KR" sz="1592" dirty="0"/>
              <a:t>&gt;&gt;&gt; x.</a:t>
            </a:r>
            <a:r>
              <a:rPr lang="pt-BR" altLang="ko-KR" sz="1592" dirty="0">
                <a:solidFill>
                  <a:schemeClr val="accent2">
                    <a:lumMod val="75000"/>
                  </a:schemeClr>
                </a:solidFill>
              </a:rPr>
              <a:t>insert(2, 10)</a:t>
            </a:r>
            <a:r>
              <a:rPr lang="pt-BR" altLang="ko-KR" sz="1592" dirty="0"/>
              <a:t> 	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# 10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을 인덱스 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에 추가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. x[2:2]= [10]</a:t>
            </a:r>
            <a:endParaRPr lang="pt-BR" altLang="ko-KR" sz="1592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altLang="ko-KR" sz="1592" dirty="0"/>
              <a:t>&gt;&gt;&gt; print(x)</a:t>
            </a:r>
          </a:p>
          <a:p>
            <a:r>
              <a:rPr lang="pt-BR" altLang="ko-KR" sz="1592" dirty="0">
                <a:solidFill>
                  <a:schemeClr val="accent5">
                    <a:lumMod val="75000"/>
                  </a:schemeClr>
                </a:solidFill>
              </a:rPr>
              <a:t>[1, 2, </a:t>
            </a:r>
            <a:r>
              <a:rPr lang="pt-BR" altLang="ko-KR" sz="1592" dirty="0">
                <a:solidFill>
                  <a:srgbClr val="C00000"/>
                </a:solidFill>
              </a:rPr>
              <a:t>10</a:t>
            </a:r>
            <a:r>
              <a:rPr lang="pt-BR" altLang="ko-KR" sz="1592" dirty="0">
                <a:solidFill>
                  <a:schemeClr val="accent5">
                    <a:lumMod val="75000"/>
                  </a:schemeClr>
                </a:solidFill>
              </a:rPr>
              <a:t>, 3, 4, 5]</a:t>
            </a:r>
          </a:p>
          <a:p>
            <a:r>
              <a:rPr lang="pt-BR" altLang="ko-KR" sz="1592" dirty="0"/>
              <a:t>&gt;&gt;&gt; x.</a:t>
            </a:r>
            <a:r>
              <a:rPr lang="pt-BR" altLang="ko-KR" sz="1592" dirty="0">
                <a:solidFill>
                  <a:schemeClr val="accent2">
                    <a:lumMod val="75000"/>
                  </a:schemeClr>
                </a:solidFill>
              </a:rPr>
              <a:t>extend(L)</a:t>
            </a:r>
            <a:r>
              <a:rPr lang="pt-BR" altLang="ko-KR" sz="1592" dirty="0"/>
              <a:t>		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# L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의 요소 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'a', 'b'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를 끝에 추가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. x[</a:t>
            </a:r>
            <a:r>
              <a:rPr lang="en-US" altLang="ko-KR" sz="1592" dirty="0" err="1">
                <a:solidFill>
                  <a:schemeClr val="accent6">
                    <a:lumMod val="75000"/>
                  </a:schemeClr>
                </a:solidFill>
              </a:rPr>
              <a:t>len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(x):</a:t>
            </a:r>
            <a:r>
              <a:rPr lang="en-US" altLang="ko-KR" sz="1592" dirty="0" err="1">
                <a:solidFill>
                  <a:schemeClr val="accent6">
                    <a:lumMod val="75000"/>
                  </a:schemeClr>
                </a:solidFill>
              </a:rPr>
              <a:t>len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(x)] = L or x += L </a:t>
            </a:r>
            <a:endParaRPr lang="pt-BR" altLang="ko-KR" sz="1592" dirty="0"/>
          </a:p>
          <a:p>
            <a:r>
              <a:rPr lang="pt-BR" altLang="ko-KR" sz="1592" dirty="0"/>
              <a:t>&gt;&gt;&gt; print(x)</a:t>
            </a:r>
          </a:p>
          <a:p>
            <a:r>
              <a:rPr lang="pt-BR" altLang="ko-KR" sz="1592" dirty="0">
                <a:solidFill>
                  <a:schemeClr val="accent5">
                    <a:lumMod val="75000"/>
                  </a:schemeClr>
                </a:solidFill>
              </a:rPr>
              <a:t>[1, 2</a:t>
            </a:r>
            <a:r>
              <a:rPr lang="pt-BR" altLang="ko-KR" sz="1592" dirty="0">
                <a:solidFill>
                  <a:srgbClr val="0070C0"/>
                </a:solidFill>
              </a:rPr>
              <a:t>, 10, 3, 4, </a:t>
            </a:r>
            <a:r>
              <a:rPr lang="pt-BR" altLang="ko-KR" sz="1592" dirty="0">
                <a:solidFill>
                  <a:schemeClr val="accent5">
                    <a:lumMod val="75000"/>
                  </a:schemeClr>
                </a:solidFill>
              </a:rPr>
              <a:t>5, </a:t>
            </a:r>
            <a:r>
              <a:rPr lang="en-US" altLang="ko-KR" sz="1592" dirty="0">
                <a:solidFill>
                  <a:srgbClr val="C00000"/>
                </a:solidFill>
                <a:cs typeface="Consolas" panose="020B0609020204030204" pitchFamily="49" charset="0"/>
              </a:rPr>
              <a:t>'a', 'b'</a:t>
            </a:r>
            <a:r>
              <a:rPr lang="pt-BR" altLang="ko-KR" sz="1592" dirty="0">
                <a:solidFill>
                  <a:schemeClr val="accent5">
                    <a:lumMod val="75000"/>
                  </a:schemeClr>
                </a:solidFill>
              </a:rPr>
              <a:t>]</a:t>
            </a:r>
          </a:p>
          <a:p>
            <a:r>
              <a:rPr lang="pt-BR" altLang="ko-KR" sz="1592" dirty="0"/>
              <a:t>&gt;&gt;&gt; x.</a:t>
            </a:r>
            <a:r>
              <a:rPr lang="pt-BR" altLang="ko-KR" sz="1592" dirty="0">
                <a:solidFill>
                  <a:srgbClr val="C00000"/>
                </a:solidFill>
              </a:rPr>
              <a:t>extend(6)</a:t>
            </a:r>
            <a:r>
              <a:rPr lang="pt-BR" altLang="ko-KR" sz="1592" dirty="0"/>
              <a:t>		</a:t>
            </a:r>
            <a:r>
              <a:rPr lang="pt-BR" altLang="ko-KR" sz="1592" dirty="0">
                <a:solidFill>
                  <a:srgbClr val="C00000"/>
                </a:solidFill>
              </a:rPr>
              <a:t># error. extend( )</a:t>
            </a:r>
            <a:r>
              <a:rPr lang="ko-KR" altLang="en-US" sz="1592" dirty="0">
                <a:solidFill>
                  <a:srgbClr val="C00000"/>
                </a:solidFill>
              </a:rPr>
              <a:t>의 인수는 리스트만 가능</a:t>
            </a:r>
            <a:endParaRPr lang="pt-BR" altLang="ko-KR" sz="1592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695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데이터 삭제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791" dirty="0"/>
              <a:t>pop( ) : </a:t>
            </a:r>
            <a:r>
              <a:rPr lang="ko-KR" altLang="en-US" sz="1791" dirty="0"/>
              <a:t>리스트의 맨 마지막 데이터를 반환하고 삭제</a:t>
            </a:r>
            <a:endParaRPr lang="en-US" altLang="ko-KR" sz="1791" dirty="0"/>
          </a:p>
          <a:p>
            <a:pPr>
              <a:lnSpc>
                <a:spcPct val="100000"/>
              </a:lnSpc>
            </a:pPr>
            <a:r>
              <a:rPr lang="en-US" altLang="ko-KR" sz="1791" dirty="0"/>
              <a:t>pop(</a:t>
            </a:r>
            <a:r>
              <a:rPr lang="en-US" altLang="ko-KR" sz="1791" dirty="0" err="1"/>
              <a:t>i</a:t>
            </a:r>
            <a:r>
              <a:rPr lang="en-US" altLang="ko-KR" sz="1791" dirty="0"/>
              <a:t>) : </a:t>
            </a:r>
            <a:r>
              <a:rPr lang="ko-KR" altLang="en-US" sz="1791" dirty="0"/>
              <a:t>리스트에서 인덱스 </a:t>
            </a:r>
            <a:r>
              <a:rPr lang="en-US" altLang="ko-KR" sz="1791" dirty="0" err="1"/>
              <a:t>i</a:t>
            </a:r>
            <a:r>
              <a:rPr lang="ko-KR" altLang="en-US" sz="1791" dirty="0"/>
              <a:t>에 있는 데이터를 반환하고 삭제</a:t>
            </a:r>
            <a:endParaRPr lang="en-US" altLang="ko-KR" sz="1791" dirty="0"/>
          </a:p>
          <a:p>
            <a:pPr>
              <a:lnSpc>
                <a:spcPct val="100000"/>
              </a:lnSpc>
            </a:pPr>
            <a:r>
              <a:rPr lang="en-US" altLang="ko-KR" sz="1791" dirty="0"/>
              <a:t>remove(a) : </a:t>
            </a:r>
            <a:r>
              <a:rPr lang="ko-KR" altLang="en-US" sz="1791" dirty="0"/>
              <a:t>리스트에서 데이터 </a:t>
            </a:r>
            <a:r>
              <a:rPr lang="en-US" altLang="ko-KR" sz="1791" dirty="0"/>
              <a:t>a</a:t>
            </a:r>
            <a:r>
              <a:rPr lang="ko-KR" altLang="en-US" sz="1791" dirty="0"/>
              <a:t>를 삭제</a:t>
            </a:r>
            <a:r>
              <a:rPr lang="en-US" altLang="ko-KR" sz="1791" dirty="0"/>
              <a:t>. a</a:t>
            </a:r>
            <a:r>
              <a:rPr lang="ko-KR" altLang="en-US" sz="1791" dirty="0"/>
              <a:t>가 여러 개 있으면 맨 처음 </a:t>
            </a:r>
            <a:r>
              <a:rPr lang="en-US" altLang="ko-KR" sz="1791" dirty="0"/>
              <a:t>a</a:t>
            </a:r>
            <a:r>
              <a:rPr lang="ko-KR" altLang="en-US" sz="1791" dirty="0"/>
              <a:t>를 삭제</a:t>
            </a:r>
            <a:endParaRPr lang="en-US" altLang="ko-KR" sz="1791" dirty="0"/>
          </a:p>
          <a:p>
            <a:pPr>
              <a:lnSpc>
                <a:spcPct val="100000"/>
              </a:lnSpc>
            </a:pPr>
            <a:r>
              <a:rPr lang="en-US" altLang="ko-KR" sz="1791" dirty="0"/>
              <a:t>clear( ) : </a:t>
            </a:r>
            <a:r>
              <a:rPr lang="ko-KR" altLang="en-US" sz="1791" dirty="0"/>
              <a:t>리스트의 모든 원소를 삭제하고 빈 리스트가 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0996" y="2753729"/>
            <a:ext cx="9772179" cy="3599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pt-BR" altLang="ko-KR" sz="1592" dirty="0"/>
              <a:t>&gt;&gt;&gt; x = [1, 2, 3, 4, 5]; L = [1, 3, 5, 7, 1, 3, 5, 7]</a:t>
            </a:r>
          </a:p>
          <a:p>
            <a:r>
              <a:rPr lang="pt-BR" altLang="ko-KR" sz="1592" dirty="0"/>
              <a:t>&gt;&gt;&gt; a = x.</a:t>
            </a:r>
            <a:r>
              <a:rPr lang="pt-BR" altLang="ko-KR" sz="1592" dirty="0">
                <a:solidFill>
                  <a:schemeClr val="accent2">
                    <a:lumMod val="75000"/>
                  </a:schemeClr>
                </a:solidFill>
              </a:rPr>
              <a:t>pop()		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마지막 원소를 제거 및 반환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. a = x[-1]; x[</a:t>
            </a:r>
            <a:r>
              <a:rPr lang="en-US" altLang="ko-KR" sz="1592" dirty="0" err="1">
                <a:solidFill>
                  <a:schemeClr val="accent6">
                    <a:lumMod val="75000"/>
                  </a:schemeClr>
                </a:solidFill>
              </a:rPr>
              <a:t>len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(x)-1:] = []</a:t>
            </a:r>
            <a:endParaRPr lang="pt-BR" altLang="ko-KR" sz="1592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altLang="ko-KR" sz="1592" dirty="0"/>
              <a:t>&gt;&gt;&gt; print(a, x)</a:t>
            </a:r>
          </a:p>
          <a:p>
            <a:r>
              <a:rPr lang="pt-BR" altLang="ko-KR" sz="1592" dirty="0">
                <a:solidFill>
                  <a:srgbClr val="0070C0"/>
                </a:solidFill>
              </a:rPr>
              <a:t>5 [1, 2, 3, 4]</a:t>
            </a:r>
          </a:p>
          <a:p>
            <a:r>
              <a:rPr lang="pt-BR" altLang="ko-KR" sz="1592" dirty="0"/>
              <a:t>&gt;&gt;&gt; b = x.</a:t>
            </a:r>
            <a:r>
              <a:rPr lang="pt-BR" altLang="ko-KR" sz="1592" dirty="0">
                <a:solidFill>
                  <a:schemeClr val="accent2">
                    <a:lumMod val="75000"/>
                  </a:schemeClr>
                </a:solidFill>
              </a:rPr>
              <a:t>pop(2)</a:t>
            </a:r>
            <a:r>
              <a:rPr lang="pt-BR" altLang="ko-KR" sz="1592" dirty="0"/>
              <a:t> 	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인덱스 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번 원소를 제거 및 반환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. b = x[2]; x[2:3] = []</a:t>
            </a:r>
            <a:endParaRPr lang="pt-BR" altLang="ko-KR" sz="1592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altLang="ko-KR" sz="1592" dirty="0"/>
              <a:t>&gt;&gt;&gt; print(b, x)</a:t>
            </a:r>
          </a:p>
          <a:p>
            <a:r>
              <a:rPr lang="pt-BR" altLang="ko-KR" sz="1592" dirty="0">
                <a:solidFill>
                  <a:schemeClr val="accent5">
                    <a:lumMod val="75000"/>
                  </a:schemeClr>
                </a:solidFill>
              </a:rPr>
              <a:t>3, [1, 2, 4]</a:t>
            </a:r>
          </a:p>
          <a:p>
            <a:r>
              <a:rPr lang="pt-BR" altLang="ko-KR" sz="1592" dirty="0"/>
              <a:t>&gt;&gt;&gt; L.</a:t>
            </a:r>
            <a:r>
              <a:rPr lang="pt-BR" altLang="ko-KR" sz="1592" dirty="0">
                <a:solidFill>
                  <a:schemeClr val="accent2">
                    <a:lumMod val="75000"/>
                  </a:schemeClr>
                </a:solidFill>
              </a:rPr>
              <a:t>remove(7)</a:t>
            </a:r>
            <a:r>
              <a:rPr lang="pt-BR" altLang="ko-KR" sz="1592" dirty="0"/>
              <a:t>		</a:t>
            </a:r>
            <a:r>
              <a:rPr lang="pt-BR" altLang="ko-KR" sz="1592" dirty="0">
                <a:solidFill>
                  <a:schemeClr val="accent6">
                    <a:lumMod val="75000"/>
                  </a:schemeClr>
                </a:solidFill>
              </a:rPr>
              <a:t># [1, 3, 5, </a:t>
            </a:r>
            <a:r>
              <a:rPr lang="pt-BR" altLang="ko-KR" sz="1592" dirty="0">
                <a:solidFill>
                  <a:srgbClr val="C00000"/>
                </a:solidFill>
              </a:rPr>
              <a:t>7</a:t>
            </a:r>
            <a:r>
              <a:rPr lang="pt-BR" altLang="ko-KR" sz="1592" dirty="0">
                <a:solidFill>
                  <a:schemeClr val="accent6">
                    <a:lumMod val="75000"/>
                  </a:schemeClr>
                </a:solidFill>
              </a:rPr>
              <a:t>, 1, 3, 5, 7] 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첫 번째 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7 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제거</a:t>
            </a:r>
            <a:endParaRPr lang="pt-BR" altLang="ko-KR" sz="1592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altLang="ko-KR" sz="1592" dirty="0">
                <a:solidFill>
                  <a:schemeClr val="accent5">
                    <a:lumMod val="75000"/>
                  </a:schemeClr>
                </a:solidFill>
              </a:rPr>
              <a:t>[1, 3</a:t>
            </a:r>
            <a:r>
              <a:rPr lang="pt-BR" altLang="ko-KR" sz="1592" dirty="0">
                <a:solidFill>
                  <a:srgbClr val="0070C0"/>
                </a:solidFill>
              </a:rPr>
              <a:t>, 5, 1, 3, </a:t>
            </a:r>
            <a:r>
              <a:rPr lang="pt-BR" altLang="ko-KR" sz="1592" dirty="0">
                <a:solidFill>
                  <a:schemeClr val="accent5">
                    <a:lumMod val="75000"/>
                  </a:schemeClr>
                </a:solidFill>
              </a:rPr>
              <a:t>5, 7]</a:t>
            </a:r>
          </a:p>
          <a:p>
            <a:r>
              <a:rPr lang="pt-BR" altLang="ko-KR" sz="1592" dirty="0"/>
              <a:t>&gt;&gt;&gt; x.</a:t>
            </a:r>
            <a:r>
              <a:rPr lang="pt-BR" altLang="ko-KR" sz="1592" dirty="0">
                <a:solidFill>
                  <a:schemeClr val="accent2">
                    <a:lumMod val="75000"/>
                  </a:schemeClr>
                </a:solidFill>
              </a:rPr>
              <a:t>clear()</a:t>
            </a:r>
            <a:r>
              <a:rPr lang="pt-BR" altLang="ko-KR" sz="1592" dirty="0">
                <a:solidFill>
                  <a:schemeClr val="accent5">
                    <a:lumMod val="75000"/>
                  </a:schemeClr>
                </a:solidFill>
              </a:rPr>
              <a:t>		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리스트 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x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의 모든 원소를 삭제하고 빈 리스트가 됨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. del x[:]</a:t>
            </a:r>
            <a:endParaRPr lang="pt-BR" altLang="ko-KR" sz="1592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pt-BR" altLang="ko-KR" sz="1592" dirty="0"/>
              <a:t>&gt;&gt;&gt; print(x)</a:t>
            </a:r>
          </a:p>
          <a:p>
            <a:r>
              <a:rPr lang="pt-BR" altLang="ko-KR" sz="1592" dirty="0">
                <a:solidFill>
                  <a:schemeClr val="accent5">
                    <a:lumMod val="75000"/>
                  </a:schemeClr>
                </a:solidFill>
              </a:rPr>
              <a:t>[]</a:t>
            </a:r>
          </a:p>
        </p:txBody>
      </p:sp>
    </p:spTree>
    <p:extLst>
      <p:ext uri="{BB962C8B-B14F-4D97-AF65-F5344CB8AC3E}">
        <p14:creationId xmlns:p14="http://schemas.microsoft.com/office/powerpoint/2010/main" val="1279222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8127" y="-4640"/>
            <a:ext cx="10383040" cy="96666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리스트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데이터 위치 찾기 </a:t>
            </a:r>
            <a:r>
              <a:rPr lang="en-US" altLang="ko-KR" dirty="0"/>
              <a:t>/ </a:t>
            </a:r>
            <a:r>
              <a:rPr lang="ko-KR" altLang="en-US" dirty="0"/>
              <a:t>데이터 개수 세기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791" dirty="0"/>
              <a:t>index(a) : </a:t>
            </a:r>
            <a:r>
              <a:rPr lang="ko-KR" altLang="en-US" sz="1791" dirty="0"/>
              <a:t>리스트에서 데이터 </a:t>
            </a:r>
            <a:r>
              <a:rPr lang="en-US" altLang="ko-KR" sz="1791" dirty="0"/>
              <a:t>a</a:t>
            </a:r>
            <a:r>
              <a:rPr lang="ko-KR" altLang="en-US" sz="1791" dirty="0"/>
              <a:t>의 인덱스 번호 반환</a:t>
            </a:r>
            <a:endParaRPr lang="en-US" altLang="ko-KR" sz="1791" dirty="0"/>
          </a:p>
          <a:p>
            <a:r>
              <a:rPr lang="en-US" altLang="ko-KR" sz="1791" dirty="0"/>
              <a:t>count(a) : </a:t>
            </a:r>
            <a:r>
              <a:rPr lang="ko-KR" altLang="en-US" sz="1791" dirty="0"/>
              <a:t>리스트에서 데이터 </a:t>
            </a:r>
            <a:r>
              <a:rPr lang="en-US" altLang="ko-KR" sz="1791" dirty="0"/>
              <a:t>a</a:t>
            </a:r>
            <a:r>
              <a:rPr lang="ko-KR" altLang="en-US" sz="1791" dirty="0"/>
              <a:t>의 개수 반환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24704" y="2564904"/>
            <a:ext cx="8247384" cy="3096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pt-BR" altLang="ko-KR" sz="1592" dirty="0"/>
              <a:t>&gt;&gt;&gt; L = ['P', 'r', 'o', 'g', 'r', 'a', 'm', 'm', 'i', 'n', 'g']</a:t>
            </a:r>
            <a:r>
              <a:rPr lang="en-US" altLang="ko-KR" sz="1592" dirty="0"/>
              <a:t> </a:t>
            </a:r>
            <a:endParaRPr lang="pt-BR" altLang="ko-KR" sz="1592" dirty="0"/>
          </a:p>
          <a:p>
            <a:r>
              <a:rPr lang="pt-BR" altLang="ko-KR" sz="1592" dirty="0"/>
              <a:t>&gt;&gt;&gt; L.</a:t>
            </a:r>
            <a:r>
              <a:rPr lang="pt-BR" altLang="ko-KR" sz="1592" dirty="0">
                <a:solidFill>
                  <a:schemeClr val="accent2">
                    <a:lumMod val="75000"/>
                  </a:schemeClr>
                </a:solidFill>
              </a:rPr>
              <a:t>index('o')</a:t>
            </a:r>
          </a:p>
          <a:p>
            <a:r>
              <a:rPr lang="pt-BR" altLang="ko-KR" sz="1592" dirty="0">
                <a:solidFill>
                  <a:srgbClr val="0070C0"/>
                </a:solidFill>
              </a:rPr>
              <a:t>2</a:t>
            </a:r>
          </a:p>
          <a:p>
            <a:r>
              <a:rPr lang="pt-BR" altLang="ko-KR" sz="1592" dirty="0"/>
              <a:t>&gt;&gt;&gt; L.</a:t>
            </a:r>
            <a:r>
              <a:rPr lang="pt-BR" altLang="ko-KR" sz="1592" dirty="0">
                <a:solidFill>
                  <a:schemeClr val="accent2">
                    <a:lumMod val="75000"/>
                  </a:schemeClr>
                </a:solidFill>
              </a:rPr>
              <a:t>index('g')</a:t>
            </a:r>
            <a:r>
              <a:rPr lang="pt-BR" altLang="ko-KR" sz="1592" dirty="0"/>
              <a:t>   </a:t>
            </a:r>
            <a:r>
              <a:rPr lang="pt-BR" altLang="ko-KR" sz="1592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데이터가 여러 개이면 첫 번째 데이터의 인덱스 반환</a:t>
            </a:r>
            <a:r>
              <a:rPr lang="ko-KR" altLang="en-US" sz="1592" dirty="0"/>
              <a:t> </a:t>
            </a:r>
            <a:endParaRPr lang="pt-BR" altLang="ko-KR" sz="1592" dirty="0"/>
          </a:p>
          <a:p>
            <a:r>
              <a:rPr lang="pt-BR" altLang="ko-KR" sz="1592" dirty="0">
                <a:solidFill>
                  <a:srgbClr val="0070C0"/>
                </a:solidFill>
              </a:rPr>
              <a:t>3</a:t>
            </a:r>
          </a:p>
          <a:p>
            <a:r>
              <a:rPr lang="pt-BR" altLang="ko-KR" sz="1592" dirty="0"/>
              <a:t>&gt;&gt;&gt; L.</a:t>
            </a:r>
            <a:r>
              <a:rPr lang="pt-BR" altLang="ko-KR" sz="1592" dirty="0">
                <a:solidFill>
                  <a:schemeClr val="accent2">
                    <a:lumMod val="75000"/>
                  </a:schemeClr>
                </a:solidFill>
              </a:rPr>
              <a:t>count('b')</a:t>
            </a:r>
          </a:p>
          <a:p>
            <a:r>
              <a:rPr lang="pt-BR" altLang="ko-KR" sz="1592" dirty="0">
                <a:solidFill>
                  <a:srgbClr val="0070C0"/>
                </a:solidFill>
              </a:rPr>
              <a:t>0</a:t>
            </a:r>
          </a:p>
          <a:p>
            <a:r>
              <a:rPr lang="en-US" altLang="ko-KR" sz="1592" dirty="0"/>
              <a:t>&gt;&gt;&gt; </a:t>
            </a:r>
            <a:r>
              <a:rPr lang="en-US" altLang="ko-KR" sz="1592" dirty="0" err="1"/>
              <a:t>L.</a:t>
            </a:r>
            <a:r>
              <a:rPr lang="en-US" altLang="ko-KR" sz="1592" dirty="0" err="1">
                <a:solidFill>
                  <a:schemeClr val="accent2">
                    <a:lumMod val="75000"/>
                  </a:schemeClr>
                </a:solidFill>
              </a:rPr>
              <a:t>count</a:t>
            </a:r>
            <a:r>
              <a:rPr lang="en-US" altLang="ko-KR" sz="1592" dirty="0">
                <a:solidFill>
                  <a:schemeClr val="accent2">
                    <a:lumMod val="75000"/>
                  </a:schemeClr>
                </a:solidFill>
              </a:rPr>
              <a:t>('r')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26011" y="2579694"/>
            <a:ext cx="287469" cy="302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91"/>
              </a:lnSpc>
            </a:pPr>
            <a:r>
              <a:rPr lang="en-US" altLang="ko-KR" sz="1393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61175" y="2578740"/>
            <a:ext cx="287469" cy="302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91"/>
              </a:lnSpc>
            </a:pPr>
            <a:r>
              <a:rPr lang="en-US" altLang="ko-KR" sz="1393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4256" y="2577787"/>
            <a:ext cx="287469" cy="302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91"/>
              </a:lnSpc>
            </a:pPr>
            <a:r>
              <a:rPr lang="en-US" altLang="ko-KR" sz="1393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5740" y="2576834"/>
            <a:ext cx="287469" cy="302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91"/>
              </a:lnSpc>
            </a:pPr>
            <a:r>
              <a:rPr lang="en-US" altLang="ko-KR" sz="1393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7224" y="2575880"/>
            <a:ext cx="287469" cy="302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91"/>
              </a:lnSpc>
            </a:pPr>
            <a:r>
              <a:rPr lang="en-US" altLang="ko-KR" sz="1393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89736" y="2579694"/>
            <a:ext cx="287469" cy="302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91"/>
              </a:lnSpc>
            </a:pPr>
            <a:r>
              <a:rPr lang="en-US" altLang="ko-KR" sz="1393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34379" y="2578740"/>
            <a:ext cx="287469" cy="302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91"/>
              </a:lnSpc>
            </a:pPr>
            <a:r>
              <a:rPr lang="en-US" altLang="ko-KR" sz="1393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88502" y="2577787"/>
            <a:ext cx="287469" cy="302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91"/>
              </a:lnSpc>
            </a:pPr>
            <a:r>
              <a:rPr lang="en-US" altLang="ko-KR" sz="1393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39465" y="2576834"/>
            <a:ext cx="287469" cy="302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91"/>
              </a:lnSpc>
            </a:pPr>
            <a:r>
              <a:rPr lang="en-US" altLang="ko-KR" sz="1393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18295" y="2576834"/>
            <a:ext cx="287470" cy="303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91"/>
              </a:lnSpc>
            </a:pPr>
            <a:r>
              <a:rPr lang="en-US" altLang="ko-KR" sz="1393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84524" y="2575881"/>
            <a:ext cx="391162" cy="303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91"/>
              </a:lnSpc>
            </a:pPr>
            <a:r>
              <a:rPr lang="en-US" altLang="ko-KR" sz="1393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773027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리스트 참조 </a:t>
            </a:r>
            <a:r>
              <a:rPr lang="en-US" altLang="ko-KR" dirty="0"/>
              <a:t>/</a:t>
            </a:r>
            <a:r>
              <a:rPr lang="ko-KR" altLang="en-US" dirty="0"/>
              <a:t> 복사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791" dirty="0"/>
              <a:t>동일한 객체를 다른 이름으로 참조 </a:t>
            </a:r>
            <a:r>
              <a:rPr lang="en-US" altLang="ko-KR" sz="1791" dirty="0"/>
              <a:t>: </a:t>
            </a:r>
            <a:r>
              <a:rPr lang="en-US" altLang="ko-KR" sz="1791" b="1" dirty="0">
                <a:solidFill>
                  <a:srgbClr val="C00000"/>
                </a:solidFill>
              </a:rPr>
              <a:t>=</a:t>
            </a:r>
            <a:r>
              <a:rPr lang="en-US" altLang="ko-KR" sz="1791" dirty="0"/>
              <a:t> </a:t>
            </a:r>
            <a:r>
              <a:rPr lang="ko-KR" altLang="en-US" sz="1791" dirty="0"/>
              <a:t>이용</a:t>
            </a:r>
            <a:endParaRPr lang="en-US" altLang="ko-KR" sz="1791" dirty="0"/>
          </a:p>
          <a:p>
            <a:pPr>
              <a:lnSpc>
                <a:spcPct val="100000"/>
              </a:lnSpc>
            </a:pPr>
            <a:r>
              <a:rPr lang="en-US" altLang="ko-KR" sz="1791" dirty="0"/>
              <a:t>copy( ) : </a:t>
            </a:r>
            <a:r>
              <a:rPr lang="ko-KR" altLang="en-US" sz="1791" dirty="0"/>
              <a:t>리스트 객체를 복사해서 새로운 리스트 객체 생성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5256" y="2276872"/>
            <a:ext cx="5970945" cy="4288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nb-NO" altLang="ko-KR" sz="1592" dirty="0"/>
              <a:t>&gt;&gt;&gt; L = [1, 3, 5, 7, 9]</a:t>
            </a:r>
          </a:p>
          <a:p>
            <a:r>
              <a:rPr lang="nb-NO" altLang="ko-KR" sz="1592" dirty="0"/>
              <a:t>&gt;&gt;&gt; id(L) 		</a:t>
            </a:r>
            <a:r>
              <a:rPr lang="nb-NO" altLang="ko-KR" sz="1592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메모리 실제 주소</a:t>
            </a:r>
            <a:endParaRPr lang="nb-NO" altLang="ko-KR" sz="1592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nb-NO" altLang="ko-KR" sz="1592" dirty="0">
                <a:solidFill>
                  <a:srgbClr val="0070C0"/>
                </a:solidFill>
              </a:rPr>
              <a:t>18260552</a:t>
            </a:r>
          </a:p>
          <a:p>
            <a:r>
              <a:rPr lang="nb-NO" altLang="ko-KR" sz="1592" dirty="0"/>
              <a:t>&gt;&gt;&gt; M </a:t>
            </a:r>
            <a:r>
              <a:rPr lang="nb-NO" altLang="ko-KR" sz="1592" dirty="0">
                <a:solidFill>
                  <a:srgbClr val="C00000"/>
                </a:solidFill>
              </a:rPr>
              <a:t>=</a:t>
            </a:r>
            <a:r>
              <a:rPr lang="nb-NO" altLang="ko-KR" sz="1592" dirty="0"/>
              <a:t> L    </a:t>
            </a:r>
            <a:r>
              <a:rPr lang="nb-NO" altLang="ko-KR" sz="1592" dirty="0">
                <a:solidFill>
                  <a:srgbClr val="C00000"/>
                </a:solidFill>
              </a:rPr>
              <a:t>		</a:t>
            </a:r>
            <a:r>
              <a:rPr lang="nb-NO" altLang="ko-KR" sz="1592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리스트 참조</a:t>
            </a:r>
            <a:endParaRPr lang="nb-NO" altLang="ko-KR" sz="1592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nb-NO" altLang="ko-KR" sz="1592" dirty="0"/>
              <a:t>&gt;&gt;&gt; N = M.</a:t>
            </a:r>
            <a:r>
              <a:rPr lang="nb-NO" altLang="ko-KR" sz="1592" dirty="0">
                <a:solidFill>
                  <a:schemeClr val="accent2">
                    <a:lumMod val="75000"/>
                  </a:schemeClr>
                </a:solidFill>
              </a:rPr>
              <a:t>copy()	</a:t>
            </a:r>
            <a:r>
              <a:rPr lang="nb-NO" altLang="ko-KR" sz="1592" dirty="0"/>
              <a:t>	</a:t>
            </a:r>
            <a:r>
              <a:rPr lang="nb-NO" altLang="ko-KR" sz="1592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리스트 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을 복사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. N = L[:]</a:t>
            </a:r>
            <a:endParaRPr lang="nb-NO" altLang="ko-KR" sz="1592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nb-NO" altLang="ko-KR" sz="1592" dirty="0"/>
              <a:t>&gt;&gt;&gt; print(id(M), id(N))</a:t>
            </a:r>
          </a:p>
          <a:p>
            <a:r>
              <a:rPr lang="nb-NO" altLang="ko-KR" sz="1592" dirty="0">
                <a:solidFill>
                  <a:srgbClr val="0070C0"/>
                </a:solidFill>
              </a:rPr>
              <a:t>18260552 56455240</a:t>
            </a:r>
          </a:p>
          <a:p>
            <a:r>
              <a:rPr lang="nb-NO" altLang="ko-KR" sz="1592" dirty="0"/>
              <a:t>&gt;&gt;&gt; L[2] = 100</a:t>
            </a:r>
          </a:p>
          <a:p>
            <a:r>
              <a:rPr lang="nb-NO" altLang="ko-KR" sz="1592" dirty="0"/>
              <a:t>&gt;&gt;&gt; print(L)</a:t>
            </a:r>
          </a:p>
          <a:p>
            <a:r>
              <a:rPr lang="nb-NO" altLang="ko-KR" sz="1592" dirty="0">
                <a:solidFill>
                  <a:srgbClr val="0070C0"/>
                </a:solidFill>
              </a:rPr>
              <a:t>[1, 3, 100, 7, 9]</a:t>
            </a:r>
          </a:p>
          <a:p>
            <a:r>
              <a:rPr lang="nb-NO" altLang="ko-KR" sz="1592" dirty="0"/>
              <a:t>&gt;&gt;&gt; print(M)</a:t>
            </a:r>
          </a:p>
          <a:p>
            <a:r>
              <a:rPr lang="nb-NO" altLang="ko-KR" sz="1592" dirty="0">
                <a:solidFill>
                  <a:srgbClr val="0070C0"/>
                </a:solidFill>
              </a:rPr>
              <a:t>[1, 3, 100, 7, 9]</a:t>
            </a:r>
          </a:p>
          <a:p>
            <a:r>
              <a:rPr lang="nb-NO" altLang="ko-KR" sz="1592" dirty="0"/>
              <a:t>&gt;&gt;&gt; print(N)</a:t>
            </a:r>
          </a:p>
          <a:p>
            <a:r>
              <a:rPr lang="nb-NO" altLang="ko-KR" sz="1592" dirty="0">
                <a:solidFill>
                  <a:srgbClr val="0070C0"/>
                </a:solidFill>
              </a:rPr>
              <a:t>[1, 3, 5, 7, 9]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355791" y="2626136"/>
            <a:ext cx="3072296" cy="765129"/>
            <a:chOff x="3291182" y="900222"/>
            <a:chExt cx="3087169" cy="768833"/>
          </a:xfrm>
        </p:grpSpPr>
        <p:grpSp>
          <p:nvGrpSpPr>
            <p:cNvPr id="6" name="그룹 5"/>
            <p:cNvGrpSpPr/>
            <p:nvPr/>
          </p:nvGrpSpPr>
          <p:grpSpPr>
            <a:xfrm>
              <a:off x="4218111" y="1237007"/>
              <a:ext cx="2160240" cy="432048"/>
              <a:chOff x="4218111" y="1237007"/>
              <a:chExt cx="2160240" cy="432048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4218111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990" dirty="0">
                    <a:solidFill>
                      <a:schemeClr val="tx1"/>
                    </a:solidFill>
                    <a:latin typeface="+mj-ea"/>
                    <a:ea typeface="+mj-ea"/>
                  </a:rPr>
                  <a:t>1</a:t>
                </a:r>
                <a:endParaRPr lang="ko-KR" altLang="en-US" sz="199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4650159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990" dirty="0">
                    <a:solidFill>
                      <a:schemeClr val="tx1"/>
                    </a:solidFill>
                    <a:latin typeface="+mj-ea"/>
                    <a:ea typeface="+mj-ea"/>
                  </a:rPr>
                  <a:t>3</a:t>
                </a:r>
                <a:endParaRPr lang="ko-KR" altLang="en-US" sz="199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5082207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990" dirty="0">
                    <a:solidFill>
                      <a:schemeClr val="tx1"/>
                    </a:solidFill>
                    <a:latin typeface="+mj-ea"/>
                    <a:ea typeface="+mj-ea"/>
                  </a:rPr>
                  <a:t>5</a:t>
                </a:r>
                <a:endParaRPr lang="ko-KR" altLang="en-US" sz="199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5514255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990" dirty="0">
                    <a:solidFill>
                      <a:schemeClr val="tx1"/>
                    </a:solidFill>
                    <a:latin typeface="+mj-ea"/>
                    <a:ea typeface="+mj-ea"/>
                  </a:rPr>
                  <a:t>7</a:t>
                </a:r>
                <a:endParaRPr lang="ko-KR" altLang="en-US" sz="199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5946303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990" dirty="0">
                    <a:solidFill>
                      <a:schemeClr val="tx1"/>
                    </a:solidFill>
                    <a:latin typeface="+mj-ea"/>
                    <a:ea typeface="+mj-ea"/>
                  </a:rPr>
                  <a:t>9</a:t>
                </a:r>
                <a:endParaRPr lang="ko-KR" altLang="en-US" sz="199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4118063" y="900222"/>
              <a:ext cx="113364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791"/>
                </a:lnSpc>
              </a:pPr>
              <a:r>
                <a:rPr lang="en-US" altLang="ko-KR" sz="1592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18260552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91182" y="1268365"/>
              <a:ext cx="863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91" dirty="0">
                  <a:latin typeface="+mj-ea"/>
                  <a:ea typeface="+mj-ea"/>
                  <a:cs typeface="Courier New" panose="02070309020205020404" pitchFamily="49" charset="0"/>
                </a:rPr>
                <a:t>List</a:t>
              </a:r>
              <a:r>
                <a:rPr lang="en-US" altLang="ko-KR" sz="1791" b="1" dirty="0">
                  <a:latin typeface="+mj-ea"/>
                  <a:ea typeface="+mj-ea"/>
                  <a:cs typeface="Courier New" panose="02070309020205020404" pitchFamily="49" charset="0"/>
                </a:rPr>
                <a:t> </a:t>
              </a:r>
              <a:r>
                <a:rPr lang="en-US" altLang="ko-KR" sz="1791" dirty="0">
                  <a:latin typeface="+mj-ea"/>
                  <a:ea typeface="+mj-ea"/>
                  <a:cs typeface="Courier New" panose="02070309020205020404" pitchFamily="49" charset="0"/>
                </a:rPr>
                <a:t>L</a:t>
              </a:r>
              <a:endParaRPr lang="en-US" altLang="ko-KR" sz="1791" dirty="0">
                <a:latin typeface="Consolas" panose="020B0609020204030204" pitchFamily="49" charset="0"/>
                <a:ea typeface="+mj-ea"/>
                <a:cs typeface="Courier New" panose="02070309020205020404" pitchFamily="49" charset="0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298916" y="4120411"/>
            <a:ext cx="3129171" cy="429967"/>
            <a:chOff x="3234032" y="1237007"/>
            <a:chExt cx="3144319" cy="432048"/>
          </a:xfrm>
        </p:grpSpPr>
        <p:grpSp>
          <p:nvGrpSpPr>
            <p:cNvPr id="20" name="그룹 19"/>
            <p:cNvGrpSpPr/>
            <p:nvPr/>
          </p:nvGrpSpPr>
          <p:grpSpPr>
            <a:xfrm>
              <a:off x="4218111" y="1237007"/>
              <a:ext cx="2160240" cy="432048"/>
              <a:chOff x="4218111" y="1237007"/>
              <a:chExt cx="2160240" cy="432048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4218111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990" dirty="0">
                    <a:solidFill>
                      <a:schemeClr val="tx1"/>
                    </a:solidFill>
                    <a:latin typeface="+mj-ea"/>
                    <a:ea typeface="+mj-ea"/>
                  </a:rPr>
                  <a:t>1</a:t>
                </a:r>
                <a:endParaRPr lang="ko-KR" altLang="en-US" sz="199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4650159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990" dirty="0">
                    <a:solidFill>
                      <a:schemeClr val="tx1"/>
                    </a:solidFill>
                    <a:latin typeface="+mj-ea"/>
                    <a:ea typeface="+mj-ea"/>
                  </a:rPr>
                  <a:t>3</a:t>
                </a:r>
                <a:endParaRPr lang="ko-KR" altLang="en-US" sz="199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082207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990" dirty="0">
                    <a:solidFill>
                      <a:schemeClr val="tx1"/>
                    </a:solidFill>
                    <a:latin typeface="+mj-ea"/>
                    <a:ea typeface="+mj-ea"/>
                  </a:rPr>
                  <a:t>5</a:t>
                </a:r>
                <a:endParaRPr lang="ko-KR" altLang="en-US" sz="199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5514255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990" dirty="0">
                    <a:solidFill>
                      <a:schemeClr val="tx1"/>
                    </a:solidFill>
                    <a:latin typeface="+mj-ea"/>
                    <a:ea typeface="+mj-ea"/>
                  </a:rPr>
                  <a:t>7</a:t>
                </a:r>
                <a:endParaRPr lang="ko-KR" altLang="en-US" sz="199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5946303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990" dirty="0">
                    <a:solidFill>
                      <a:schemeClr val="tx1"/>
                    </a:solidFill>
                    <a:latin typeface="+mj-ea"/>
                    <a:ea typeface="+mj-ea"/>
                  </a:rPr>
                  <a:t>9</a:t>
                </a:r>
                <a:endParaRPr lang="ko-KR" altLang="en-US" sz="199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3234032" y="1268365"/>
              <a:ext cx="863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91" dirty="0">
                  <a:latin typeface="+mj-ea"/>
                  <a:ea typeface="+mj-ea"/>
                  <a:cs typeface="Courier New" panose="02070309020205020404" pitchFamily="49" charset="0"/>
                </a:rPr>
                <a:t>List</a:t>
              </a:r>
              <a:r>
                <a:rPr lang="en-US" altLang="ko-KR" sz="1791" b="1" dirty="0">
                  <a:latin typeface="+mj-ea"/>
                  <a:ea typeface="+mj-ea"/>
                  <a:cs typeface="Courier New" panose="02070309020205020404" pitchFamily="49" charset="0"/>
                </a:rPr>
                <a:t> </a:t>
              </a:r>
              <a:r>
                <a:rPr lang="en-US" altLang="ko-KR" sz="1791" dirty="0">
                  <a:latin typeface="+mj-ea"/>
                  <a:ea typeface="+mj-ea"/>
                  <a:cs typeface="Courier New" panose="02070309020205020404" pitchFamily="49" charset="0"/>
                </a:rPr>
                <a:t>N</a:t>
              </a:r>
              <a:endParaRPr lang="en-US" altLang="ko-KR" sz="1791" dirty="0">
                <a:latin typeface="Consolas" panose="020B0609020204030204" pitchFamily="49" charset="0"/>
                <a:ea typeface="+mj-ea"/>
                <a:cs typeface="Courier New" panose="02070309020205020404" pitchFamily="49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270479" y="3492099"/>
            <a:ext cx="859687" cy="36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91" dirty="0">
                <a:solidFill>
                  <a:srgbClr val="C00000"/>
                </a:solidFill>
                <a:latin typeface="+mn-ea"/>
                <a:cs typeface="Courier New" panose="02070309020205020404" pitchFamily="49" charset="0"/>
              </a:rPr>
              <a:t>List</a:t>
            </a:r>
            <a:r>
              <a:rPr lang="en-US" altLang="ko-KR" sz="1791" b="1" dirty="0">
                <a:solidFill>
                  <a:srgbClr val="C00000"/>
                </a:solidFill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ko-KR" sz="1791" dirty="0">
                <a:solidFill>
                  <a:srgbClr val="C00000"/>
                </a:solidFill>
                <a:latin typeface="+mn-ea"/>
                <a:cs typeface="Courier New" panose="02070309020205020404" pitchFamily="49" charset="0"/>
              </a:rPr>
              <a:t>M</a:t>
            </a:r>
          </a:p>
        </p:txBody>
      </p:sp>
      <p:cxnSp>
        <p:nvCxnSpPr>
          <p:cNvPr id="28" name="직선 화살표 연결선 27"/>
          <p:cNvCxnSpPr>
            <a:endCxn id="14" idx="1"/>
          </p:cNvCxnSpPr>
          <p:nvPr/>
        </p:nvCxnSpPr>
        <p:spPr>
          <a:xfrm>
            <a:off x="8001221" y="3176281"/>
            <a:ext cx="2770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7984682" y="3252747"/>
            <a:ext cx="285334" cy="3822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22" idx="1"/>
          </p:cNvCxnSpPr>
          <p:nvPr/>
        </p:nvCxnSpPr>
        <p:spPr>
          <a:xfrm>
            <a:off x="7984682" y="4335394"/>
            <a:ext cx="2935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543095" y="4550378"/>
            <a:ext cx="1695619" cy="306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93" dirty="0">
                <a:solidFill>
                  <a:srgbClr val="0070C0"/>
                </a:solidFill>
                <a:latin typeface="+mj-ea"/>
                <a:ea typeface="+mj-ea"/>
                <a:cs typeface="Courier New" panose="02070309020205020404" pitchFamily="49" charset="0"/>
              </a:rPr>
              <a:t>리스트 </a:t>
            </a:r>
            <a:r>
              <a:rPr lang="en-US" altLang="ko-KR" sz="1393" dirty="0">
                <a:solidFill>
                  <a:srgbClr val="0070C0"/>
                </a:solidFill>
                <a:latin typeface="+mj-ea"/>
                <a:ea typeface="+mj-ea"/>
                <a:cs typeface="Courier New" panose="02070309020205020404" pitchFamily="49" charset="0"/>
              </a:rPr>
              <a:t>L</a:t>
            </a:r>
            <a:r>
              <a:rPr lang="ko-KR" altLang="en-US" sz="1393" dirty="0">
                <a:solidFill>
                  <a:srgbClr val="0070C0"/>
                </a:solidFill>
                <a:latin typeface="+mj-ea"/>
                <a:ea typeface="+mj-ea"/>
                <a:cs typeface="Courier New" panose="02070309020205020404" pitchFamily="49" charset="0"/>
              </a:rPr>
              <a:t>의 복사본</a:t>
            </a:r>
            <a:endParaRPr lang="en-US" altLang="ko-KR" sz="1393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urier New" panose="02070309020205020404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178688" y="3793621"/>
            <a:ext cx="1128182" cy="321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91"/>
              </a:lnSpc>
            </a:pPr>
            <a:r>
              <a:rPr lang="en-US" altLang="ko-KR" sz="1592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56455240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86598" y="3210467"/>
            <a:ext cx="542715" cy="36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91" dirty="0">
                <a:solidFill>
                  <a:srgbClr val="C00000"/>
                </a:solidFill>
              </a:rPr>
              <a:t>100</a:t>
            </a:r>
            <a:endParaRPr lang="ko-KR" altLang="en-US" sz="1791" dirty="0">
              <a:solidFill>
                <a:srgbClr val="C00000"/>
              </a:solidFill>
            </a:endParaRPr>
          </a:p>
        </p:txBody>
      </p:sp>
      <p:sp>
        <p:nvSpPr>
          <p:cNvPr id="35" name="곱셈 기호 34"/>
          <p:cNvSpPr/>
          <p:nvPr/>
        </p:nvSpPr>
        <p:spPr>
          <a:xfrm>
            <a:off x="9186282" y="3010666"/>
            <a:ext cx="344978" cy="344978"/>
          </a:xfrm>
          <a:prstGeom prst="mathMultiply">
            <a:avLst>
              <a:gd name="adj1" fmla="val 978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</p:spTree>
    <p:extLst>
      <p:ext uri="{BB962C8B-B14F-4D97-AF65-F5344CB8AC3E}">
        <p14:creationId xmlns:p14="http://schemas.microsoft.com/office/powerpoint/2010/main" val="4217683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리스트 정렬 </a:t>
            </a:r>
            <a:r>
              <a:rPr lang="en-US" altLang="ko-KR" dirty="0"/>
              <a:t>/ </a:t>
            </a:r>
            <a:r>
              <a:rPr lang="ko-KR" altLang="en-US" dirty="0"/>
              <a:t>역순 재배치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791" dirty="0"/>
              <a:t>sort( ) : </a:t>
            </a:r>
            <a:r>
              <a:rPr lang="ko-KR" altLang="en-US" sz="1791" dirty="0"/>
              <a:t>리스트의 원소들을 오름차순으로 정렬</a:t>
            </a:r>
            <a:endParaRPr lang="en-US" altLang="ko-KR" sz="1791" dirty="0"/>
          </a:p>
          <a:p>
            <a:pPr lvl="1"/>
            <a:r>
              <a:rPr lang="ko-KR" altLang="en-US" sz="1592" dirty="0"/>
              <a:t>내림차순으로 정렬 시</a:t>
            </a:r>
            <a:r>
              <a:rPr lang="en-US" altLang="ko-KR" sz="1592" dirty="0"/>
              <a:t>, sort(reverse=True) </a:t>
            </a:r>
            <a:r>
              <a:rPr lang="ko-KR" altLang="en-US" sz="1592" dirty="0"/>
              <a:t>로 사용</a:t>
            </a:r>
            <a:endParaRPr lang="en-US" altLang="ko-KR" sz="1592" dirty="0"/>
          </a:p>
          <a:p>
            <a:r>
              <a:rPr lang="en-US" altLang="ko-KR" sz="1791" dirty="0"/>
              <a:t>reverse( ) : </a:t>
            </a:r>
            <a:r>
              <a:rPr lang="ko-KR" altLang="en-US" sz="1791" dirty="0"/>
              <a:t>리스트의 원소들을 역순으로 재 배치 </a:t>
            </a:r>
            <a:r>
              <a:rPr lang="en-US" altLang="ko-KR" sz="1791" dirty="0"/>
              <a:t>(</a:t>
            </a:r>
            <a:r>
              <a:rPr lang="ko-KR" altLang="en-US" sz="1791" dirty="0"/>
              <a:t>정렬 </a:t>
            </a:r>
            <a:r>
              <a:rPr lang="en-US" altLang="ko-KR" sz="1791" dirty="0"/>
              <a:t>X)</a:t>
            </a:r>
            <a:endParaRPr lang="ko-KR" altLang="en-US" sz="1791" dirty="0"/>
          </a:p>
        </p:txBody>
      </p:sp>
      <p:sp>
        <p:nvSpPr>
          <p:cNvPr id="4" name="TextBox 3"/>
          <p:cNvSpPr txBox="1"/>
          <p:nvPr/>
        </p:nvSpPr>
        <p:spPr>
          <a:xfrm>
            <a:off x="355591" y="2917128"/>
            <a:ext cx="5357450" cy="2551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nb-NO" altLang="ko-KR" sz="1592" dirty="0"/>
              <a:t>&gt;&gt;&gt; L = [4, 5, 1, 3, 2]</a:t>
            </a:r>
          </a:p>
          <a:p>
            <a:r>
              <a:rPr lang="nb-NO" altLang="ko-KR" sz="1592" dirty="0"/>
              <a:t>&gt;&gt;&gt; L.</a:t>
            </a:r>
            <a:r>
              <a:rPr lang="en-US" altLang="ko-KR" sz="1592" dirty="0">
                <a:solidFill>
                  <a:schemeClr val="accent2">
                    <a:lumMod val="75000"/>
                  </a:schemeClr>
                </a:solidFill>
              </a:rPr>
              <a:t>sort(</a:t>
            </a:r>
            <a:r>
              <a:rPr lang="nb-NO" altLang="ko-KR" sz="1592" dirty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nb-NO" altLang="ko-KR" sz="1592" dirty="0"/>
              <a:t>		</a:t>
            </a:r>
            <a:r>
              <a:rPr lang="nb-NO" altLang="ko-KR" sz="1592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오름차순으로 정렬</a:t>
            </a:r>
            <a:endParaRPr lang="en-US" altLang="ko-KR" sz="1592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nb-NO" altLang="ko-KR" sz="1592" dirty="0"/>
              <a:t>&gt;&gt;&gt; </a:t>
            </a:r>
            <a:r>
              <a:rPr lang="en-US" altLang="ko-KR" sz="1592" dirty="0"/>
              <a:t>print(L)</a:t>
            </a:r>
            <a:endParaRPr lang="nb-NO" altLang="ko-KR" sz="1592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nb-NO" altLang="ko-KR" sz="1592" dirty="0">
                <a:solidFill>
                  <a:srgbClr val="0070C0"/>
                </a:solidFill>
              </a:rPr>
              <a:t>[1, 2, 3, 4, 5]</a:t>
            </a:r>
          </a:p>
          <a:p>
            <a:r>
              <a:rPr lang="nb-NO" altLang="ko-KR" sz="1592" dirty="0"/>
              <a:t>&gt;&gt;&gt; L = [1, 3, 5, 4, 2]</a:t>
            </a:r>
          </a:p>
          <a:p>
            <a:r>
              <a:rPr lang="nb-NO" altLang="ko-KR" sz="1592" dirty="0"/>
              <a:t>&gt;&gt;&gt; L.</a:t>
            </a:r>
            <a:r>
              <a:rPr lang="nb-NO" altLang="ko-KR" sz="1592" dirty="0">
                <a:solidFill>
                  <a:schemeClr val="accent2">
                    <a:lumMod val="75000"/>
                  </a:schemeClr>
                </a:solidFill>
              </a:rPr>
              <a:t>sort(reverse=True)	</a:t>
            </a:r>
            <a:r>
              <a:rPr lang="nb-NO" altLang="ko-KR" sz="1592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내림차순으로 정렬</a:t>
            </a:r>
            <a:endParaRPr lang="nb-NO" altLang="ko-KR" sz="1592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nb-NO" altLang="ko-KR" sz="1592" dirty="0"/>
              <a:t>&gt;&gt;&gt; print(L)</a:t>
            </a:r>
          </a:p>
          <a:p>
            <a:r>
              <a:rPr lang="nb-NO" altLang="ko-KR" sz="1592" dirty="0">
                <a:solidFill>
                  <a:srgbClr val="0070C0"/>
                </a:solidFill>
              </a:rPr>
              <a:t>[5, 4, 3, 2, 1]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07591" y="2917128"/>
            <a:ext cx="5946507" cy="2551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nb-NO" altLang="ko-KR" sz="1592" dirty="0"/>
              <a:t>&gt;&gt;&gt; L = [</a:t>
            </a:r>
            <a:r>
              <a:rPr lang="pt-BR" altLang="ko-KR" sz="1592" dirty="0"/>
              <a:t>'banana', 'peach', 'apple', 'oriange'</a:t>
            </a:r>
            <a:r>
              <a:rPr lang="nb-NO" altLang="ko-KR" sz="1592" dirty="0"/>
              <a:t>]</a:t>
            </a:r>
          </a:p>
          <a:p>
            <a:r>
              <a:rPr lang="nb-NO" altLang="ko-KR" sz="1592" dirty="0"/>
              <a:t>&gt;&gt;&gt; L.</a:t>
            </a:r>
            <a:r>
              <a:rPr lang="nb-NO" altLang="ko-KR" sz="1592" dirty="0">
                <a:solidFill>
                  <a:schemeClr val="accent2">
                    <a:lumMod val="75000"/>
                  </a:schemeClr>
                </a:solidFill>
              </a:rPr>
              <a:t>sort()</a:t>
            </a:r>
            <a:r>
              <a:rPr lang="nb-NO" altLang="ko-KR" sz="1592" dirty="0"/>
              <a:t>	</a:t>
            </a:r>
            <a:r>
              <a:rPr lang="nb-NO" altLang="ko-KR" sz="1592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문자열은 사전식 순서가 오름차순</a:t>
            </a:r>
            <a:endParaRPr lang="nb-NO" altLang="ko-KR" sz="1592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nb-NO" altLang="ko-KR" sz="1592" dirty="0"/>
              <a:t>&gt;&gt;&gt; print(L)</a:t>
            </a:r>
          </a:p>
          <a:p>
            <a:r>
              <a:rPr lang="nb-NO" altLang="ko-KR" sz="1592" dirty="0">
                <a:solidFill>
                  <a:srgbClr val="0070C0"/>
                </a:solidFill>
              </a:rPr>
              <a:t>[</a:t>
            </a:r>
            <a:r>
              <a:rPr lang="pt-BR" altLang="ko-KR" sz="1592" dirty="0">
                <a:solidFill>
                  <a:srgbClr val="0070C0"/>
                </a:solidFill>
              </a:rPr>
              <a:t>'apple'</a:t>
            </a:r>
            <a:r>
              <a:rPr lang="nb-NO" altLang="ko-KR" sz="1592" dirty="0">
                <a:solidFill>
                  <a:srgbClr val="0070C0"/>
                </a:solidFill>
              </a:rPr>
              <a:t>, </a:t>
            </a:r>
            <a:r>
              <a:rPr lang="pt-BR" altLang="ko-KR" sz="1592" dirty="0">
                <a:solidFill>
                  <a:srgbClr val="0070C0"/>
                </a:solidFill>
              </a:rPr>
              <a:t>'banana'</a:t>
            </a:r>
            <a:r>
              <a:rPr lang="nb-NO" altLang="ko-KR" sz="1592" dirty="0">
                <a:solidFill>
                  <a:srgbClr val="0070C0"/>
                </a:solidFill>
              </a:rPr>
              <a:t>, </a:t>
            </a:r>
            <a:r>
              <a:rPr lang="pt-BR" altLang="ko-KR" sz="1592" dirty="0">
                <a:solidFill>
                  <a:srgbClr val="0070C0"/>
                </a:solidFill>
              </a:rPr>
              <a:t>'oriange'</a:t>
            </a:r>
            <a:r>
              <a:rPr lang="nb-NO" altLang="ko-KR" sz="1592" dirty="0">
                <a:solidFill>
                  <a:srgbClr val="0070C0"/>
                </a:solidFill>
              </a:rPr>
              <a:t>, </a:t>
            </a:r>
            <a:r>
              <a:rPr lang="pt-BR" altLang="ko-KR" sz="1592" dirty="0">
                <a:solidFill>
                  <a:srgbClr val="0070C0"/>
                </a:solidFill>
              </a:rPr>
              <a:t>'peach'</a:t>
            </a:r>
            <a:r>
              <a:rPr lang="nb-NO" altLang="ko-KR" sz="1592" dirty="0">
                <a:solidFill>
                  <a:srgbClr val="0070C0"/>
                </a:solidFill>
              </a:rPr>
              <a:t>]</a:t>
            </a:r>
          </a:p>
          <a:p>
            <a:r>
              <a:rPr lang="nb-NO" altLang="ko-KR" sz="1592" dirty="0"/>
              <a:t>&gt;&gt;&gt; L = [1, 3, 5, 4, 2]</a:t>
            </a:r>
          </a:p>
          <a:p>
            <a:r>
              <a:rPr lang="nb-NO" altLang="ko-KR" sz="1592" dirty="0"/>
              <a:t>&gt;&gt;&gt; L.</a:t>
            </a:r>
            <a:r>
              <a:rPr lang="nb-NO" altLang="ko-KR" sz="1592" dirty="0">
                <a:solidFill>
                  <a:schemeClr val="accent2">
                    <a:lumMod val="75000"/>
                  </a:schemeClr>
                </a:solidFill>
              </a:rPr>
              <a:t>reverse()	</a:t>
            </a:r>
            <a:r>
              <a:rPr lang="nb-NO" altLang="ko-KR" sz="1592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역순으로 바꾸기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. L = L[::-1]</a:t>
            </a:r>
          </a:p>
          <a:p>
            <a:r>
              <a:rPr lang="en-US" altLang="ko-KR" sz="1592" dirty="0"/>
              <a:t>&gt;&gt;&gt; </a:t>
            </a:r>
            <a:r>
              <a:rPr lang="en-US" altLang="ko-KR" sz="1592" dirty="0" err="1"/>
              <a:t>pri</a:t>
            </a:r>
            <a:r>
              <a:rPr lang="nb-NO" altLang="ko-KR" sz="1592" dirty="0"/>
              <a:t>nt(L)</a:t>
            </a:r>
          </a:p>
          <a:p>
            <a:r>
              <a:rPr lang="nb-NO" altLang="ko-KR" sz="1592" dirty="0">
                <a:solidFill>
                  <a:srgbClr val="0070C0"/>
                </a:solidFill>
              </a:rPr>
              <a:t>[2, 4, 5, 3, 1]</a:t>
            </a:r>
          </a:p>
        </p:txBody>
      </p:sp>
    </p:spTree>
    <p:extLst>
      <p:ext uri="{BB962C8B-B14F-4D97-AF65-F5344CB8AC3E}">
        <p14:creationId xmlns:p14="http://schemas.microsoft.com/office/powerpoint/2010/main" val="28992071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관련 </a:t>
            </a:r>
            <a:r>
              <a:rPr lang="ko-KR" altLang="en-US" dirty="0" err="1"/>
              <a:t>내장함수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파이썬에서</a:t>
            </a:r>
            <a:r>
              <a:rPr lang="ko-KR" altLang="en-US" dirty="0"/>
              <a:t> 기본 제공되는 함수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305066" y="1810253"/>
          <a:ext cx="8600605" cy="394113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44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6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5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function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Description (</a:t>
                      </a:r>
                      <a:r>
                        <a:rPr lang="ko-KR" alt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인수 </a:t>
                      </a:r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x:</a:t>
                      </a:r>
                      <a:r>
                        <a:rPr lang="ko-KR" alt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 리스트</a:t>
                      </a:r>
                      <a:r>
                        <a:rPr lang="en-US" altLang="ko-KR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5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del x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의 특정 원소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일부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또는 리스트 자체를 삭제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5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  <a:cs typeface="Courier New" panose="02070309020205020404" pitchFamily="49" charset="0"/>
                        </a:rPr>
                        <a:t>all(x)</a:t>
                      </a: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의 모든 원소가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True (i.e.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!= 0) 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또는 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가 빈 리스트이면 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True 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반환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9922055"/>
                  </a:ext>
                </a:extLst>
              </a:tr>
              <a:tr h="3675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  <a:cs typeface="Courier New" panose="02070309020205020404" pitchFamily="49" charset="0"/>
                        </a:rPr>
                        <a:t>any(x)</a:t>
                      </a: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에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인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(i.e. !=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0) 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인 원소가 한 개라도 있거나 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가 빈 리스트이면 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True 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반환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4488003"/>
                  </a:ext>
                </a:extLst>
              </a:tr>
              <a:tr h="3675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len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(x)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의 원소 개수 반환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499392"/>
                  </a:ext>
                </a:extLst>
              </a:tr>
              <a:tr h="3675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list(y)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u="none" strike="noStrike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Iterable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한 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y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를 리스트로 변환하여 반환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5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max(x)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x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의 원소 중 최댓값 반환 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비교불가이면 </a:t>
                      </a:r>
                      <a:r>
                        <a:rPr lang="en-US" altLang="ko-KR" sz="1400" b="0" u="none" strike="noStrike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TypeError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5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min(x)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x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의 원소 중 최솟값 반환 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비교불가이면 </a:t>
                      </a:r>
                      <a:r>
                        <a:rPr lang="en-US" altLang="ko-KR" sz="1400" b="0" u="none" strike="noStrike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TypeError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290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j-ea"/>
                        </a:rPr>
                        <a:t>sorted(x)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x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의 원소를 정렬한 리스트 반환</a:t>
                      </a:r>
                      <a:endParaRPr lang="en-US" altLang="ko-KR" sz="1400" b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72000" indent="0" algn="l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는 불변이고 오름차순 또는 내림차순으로 정렬 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내림차순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sorted(x,</a:t>
                      </a:r>
                      <a:r>
                        <a:rPr 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reverse=True))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5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sum(x)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x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의 원소 합을 반환 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더할 수 없으면 </a:t>
                      </a:r>
                      <a:r>
                        <a:rPr lang="en-US" altLang="ko-KR" sz="1400" b="0" u="none" strike="noStrike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TypeError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76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관련 </a:t>
            </a:r>
            <a:r>
              <a:rPr lang="ko-KR" altLang="en-US" dirty="0" err="1"/>
              <a:t>내장함수</a:t>
            </a:r>
            <a:r>
              <a:rPr lang="ko-KR" altLang="en-US" dirty="0"/>
              <a:t> </a:t>
            </a:r>
            <a:r>
              <a:rPr lang="en-US" altLang="ko-KR" dirty="0"/>
              <a:t>: del x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리스트의 특정 원소</a:t>
            </a:r>
            <a:r>
              <a:rPr lang="en-US" altLang="ko-KR" dirty="0"/>
              <a:t>, </a:t>
            </a:r>
            <a:r>
              <a:rPr lang="ko-KR" altLang="en-US" dirty="0"/>
              <a:t>리스트 일부</a:t>
            </a:r>
            <a:r>
              <a:rPr lang="en-US" altLang="ko-KR" dirty="0"/>
              <a:t>, </a:t>
            </a:r>
            <a:r>
              <a:rPr lang="ko-KR" altLang="en-US" dirty="0"/>
              <a:t>또는 리스트 자체를 삭제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84569" y="1751197"/>
            <a:ext cx="9606598" cy="4630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en-US" altLang="ko-KR" sz="1592" dirty="0"/>
              <a:t>&gt;&gt;&gt; a = [0, 1, 2, 3, 4, 5, 6, 7, 8, 9]</a:t>
            </a:r>
          </a:p>
          <a:p>
            <a:r>
              <a:rPr lang="en-US" altLang="ko-KR" sz="1592" dirty="0"/>
              <a:t>&gt;&gt;&gt; del a[::2]  		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모든 짝수 인덱스 원소 삭제 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리스트 일부 삭제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ko-KR" altLang="en-US" sz="1592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592" dirty="0"/>
              <a:t>&gt;&gt;&gt; print(a)    	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[1, 3, 5, 7, 9]</a:t>
            </a:r>
          </a:p>
          <a:p>
            <a:r>
              <a:rPr lang="en-US" altLang="ko-KR" sz="1592" dirty="0"/>
              <a:t>&gt;&gt;&gt; del a[3:]   		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# a[3] 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이후 모두 삭제 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리스트 일부 삭제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ko-KR" altLang="en-US" sz="1592" dirty="0"/>
              <a:t> </a:t>
            </a:r>
            <a:endParaRPr lang="en-US" altLang="ko-KR" sz="1592" dirty="0"/>
          </a:p>
          <a:p>
            <a:r>
              <a:rPr lang="en-US" altLang="ko-KR" sz="1592" dirty="0"/>
              <a:t>&gt;&gt;&gt; print(a)    	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[1, 3, 5]</a:t>
            </a:r>
          </a:p>
          <a:p>
            <a:r>
              <a:rPr lang="en-US" altLang="ko-KR" sz="1592" dirty="0"/>
              <a:t>&gt;&gt;&gt; del a[1]    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		# a[1]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 삭제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del a[1:2] 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와 동일 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특정 원소 삭제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ko-KR" altLang="en-US" sz="1592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592" dirty="0"/>
              <a:t>&gt;&gt;&gt; print(a)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[1, 5]</a:t>
            </a:r>
          </a:p>
          <a:p>
            <a:r>
              <a:rPr lang="en-US" altLang="ko-KR" sz="1592" dirty="0"/>
              <a:t>&gt;&gt;&gt; del a[:]  		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모든 원소 삭제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. </a:t>
            </a:r>
            <a:r>
              <a:rPr lang="en-US" altLang="ko-KR" sz="1592" dirty="0" err="1">
                <a:solidFill>
                  <a:schemeClr val="accent6">
                    <a:lumMod val="75000"/>
                  </a:schemeClr>
                </a:solidFill>
              </a:rPr>
              <a:t>a.clear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()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와 동일 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리스트 일부 삭제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en-US" altLang="ko-KR" sz="1592" dirty="0"/>
              <a:t>&gt;&gt;&gt; print(a)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[]</a:t>
            </a:r>
          </a:p>
          <a:p>
            <a:r>
              <a:rPr lang="en-US" altLang="ko-KR" sz="1592" dirty="0"/>
              <a:t>&gt;&gt;&gt; del a   		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리스트 자체를 삭제</a:t>
            </a:r>
            <a:endParaRPr lang="en-US" altLang="ko-KR" sz="1592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592" dirty="0"/>
              <a:t>&gt;&gt;&gt;print(a) 		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sz="1592" dirty="0">
                <a:solidFill>
                  <a:srgbClr val="C00000"/>
                </a:solidFill>
              </a:rPr>
              <a:t>a</a:t>
            </a:r>
            <a:r>
              <a:rPr lang="ko-KR" altLang="en-US" sz="1592" dirty="0">
                <a:solidFill>
                  <a:srgbClr val="C00000"/>
                </a:solidFill>
              </a:rPr>
              <a:t>가 없으므로 오류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altLang="ko-KR" sz="1592" dirty="0" err="1">
                <a:solidFill>
                  <a:schemeClr val="accent6">
                    <a:lumMod val="75000"/>
                  </a:schemeClr>
                </a:solidFill>
              </a:rPr>
              <a:t>NameError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ko-KR" altLang="en-US" sz="1592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411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관련 </a:t>
            </a:r>
            <a:r>
              <a:rPr lang="ko-KR" altLang="en-US" dirty="0" err="1"/>
              <a:t>내장함수</a:t>
            </a:r>
            <a:r>
              <a:rPr lang="ko-KR" altLang="en-US" dirty="0"/>
              <a:t> 예제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10501" y="1724200"/>
            <a:ext cx="9652674" cy="3818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en-US" altLang="ko-KR" sz="1592" dirty="0"/>
              <a:t>L = [1, 9, 4]</a:t>
            </a:r>
          </a:p>
          <a:p>
            <a:r>
              <a:rPr lang="en-US" altLang="ko-KR" sz="1592" dirty="0"/>
              <a:t>L = </a:t>
            </a:r>
            <a:r>
              <a:rPr lang="en-US" altLang="ko-KR" sz="1592" dirty="0">
                <a:solidFill>
                  <a:schemeClr val="accent2">
                    <a:lumMod val="75000"/>
                  </a:schemeClr>
                </a:solidFill>
              </a:rPr>
              <a:t>sorted(L, reverse=True)</a:t>
            </a:r>
            <a:r>
              <a:rPr lang="en-US" altLang="ko-KR" sz="1592" dirty="0"/>
              <a:t> 		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# L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을 내림차순 정렬</a:t>
            </a:r>
          </a:p>
          <a:p>
            <a:r>
              <a:rPr lang="en-US" altLang="ko-KR" sz="1592" dirty="0"/>
              <a:t>print(L)   				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# [9, 4, 1]</a:t>
            </a:r>
          </a:p>
          <a:p>
            <a:r>
              <a:rPr lang="en-US" altLang="ko-KR" sz="1592" dirty="0"/>
              <a:t>print(</a:t>
            </a:r>
            <a:r>
              <a:rPr lang="en-US" altLang="ko-KR" sz="1592" dirty="0">
                <a:solidFill>
                  <a:schemeClr val="accent2">
                    <a:lumMod val="75000"/>
                  </a:schemeClr>
                </a:solidFill>
              </a:rPr>
              <a:t>sum(L)</a:t>
            </a:r>
            <a:r>
              <a:rPr lang="en-US" altLang="ko-KR" sz="1592" dirty="0"/>
              <a:t>)    			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# 14. L[0]+L[1]+L[2]</a:t>
            </a:r>
          </a:p>
          <a:p>
            <a:endParaRPr lang="en-US" altLang="ko-KR" sz="1592" dirty="0"/>
          </a:p>
          <a:p>
            <a:r>
              <a:rPr lang="en-US" altLang="ko-KR" sz="1592" dirty="0"/>
              <a:t>L = ["Jan", "Apr", "Sep"]  		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문자열은 사전식 순서</a:t>
            </a:r>
          </a:p>
          <a:p>
            <a:r>
              <a:rPr lang="en-US" altLang="ko-KR" sz="1592" dirty="0"/>
              <a:t>print(</a:t>
            </a:r>
            <a:r>
              <a:rPr lang="en-US" altLang="ko-KR" sz="1592" dirty="0">
                <a:solidFill>
                  <a:schemeClr val="accent2">
                    <a:lumMod val="75000"/>
                  </a:schemeClr>
                </a:solidFill>
              </a:rPr>
              <a:t>min(L)</a:t>
            </a:r>
            <a:r>
              <a:rPr lang="en-US" altLang="ko-KR" sz="1592" dirty="0"/>
              <a:t>, </a:t>
            </a:r>
            <a:r>
              <a:rPr lang="en-US" altLang="ko-KR" sz="1592" dirty="0">
                <a:solidFill>
                  <a:schemeClr val="accent2">
                    <a:lumMod val="75000"/>
                  </a:schemeClr>
                </a:solidFill>
              </a:rPr>
              <a:t>max(L)</a:t>
            </a:r>
            <a:r>
              <a:rPr lang="en-US" altLang="ko-KR" sz="1592" dirty="0"/>
              <a:t>)      		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# Apr Sep</a:t>
            </a:r>
            <a:r>
              <a:rPr lang="en-US" altLang="ko-KR" sz="1592" dirty="0"/>
              <a:t> </a:t>
            </a:r>
          </a:p>
          <a:p>
            <a:r>
              <a:rPr lang="en-US" altLang="ko-KR" sz="1592" dirty="0"/>
              <a:t>S = </a:t>
            </a:r>
            <a:r>
              <a:rPr lang="en-US" altLang="ko-KR" sz="1592" dirty="0">
                <a:solidFill>
                  <a:schemeClr val="accent2">
                    <a:lumMod val="75000"/>
                  </a:schemeClr>
                </a:solidFill>
              </a:rPr>
              <a:t>sorted(L)</a:t>
            </a:r>
            <a:r>
              <a:rPr lang="en-US" altLang="ko-KR" sz="1592" dirty="0"/>
              <a:t>   				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# L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을 오름차순 정렬한 리스트 반환</a:t>
            </a:r>
            <a:endParaRPr lang="en-US" altLang="ko-KR" sz="1592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592" dirty="0"/>
              <a:t>print(S)            			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# ['Apr', 'Jan', 'Sep']</a:t>
            </a:r>
          </a:p>
          <a:p>
            <a:endParaRPr lang="en-US" altLang="ko-KR" sz="1592" dirty="0"/>
          </a:p>
          <a:p>
            <a:r>
              <a:rPr lang="en-US" altLang="ko-KR" sz="1592" dirty="0"/>
              <a:t>L = [1, '2', 3,'4']</a:t>
            </a:r>
          </a:p>
          <a:p>
            <a:r>
              <a:rPr lang="en-US" altLang="ko-KR" sz="1592" dirty="0"/>
              <a:t>print(</a:t>
            </a:r>
            <a:r>
              <a:rPr lang="en-US" altLang="ko-KR" sz="1592" dirty="0">
                <a:solidFill>
                  <a:schemeClr val="accent2">
                    <a:lumMod val="75000"/>
                  </a:schemeClr>
                </a:solidFill>
              </a:rPr>
              <a:t>max(L)</a:t>
            </a:r>
            <a:r>
              <a:rPr lang="en-US" altLang="ko-KR" sz="1592" dirty="0"/>
              <a:t>, </a:t>
            </a:r>
            <a:r>
              <a:rPr lang="en-US" altLang="ko-KR" sz="1592" dirty="0">
                <a:solidFill>
                  <a:schemeClr val="accent2">
                    <a:lumMod val="75000"/>
                  </a:schemeClr>
                </a:solidFill>
              </a:rPr>
              <a:t>min(L)</a:t>
            </a:r>
            <a:r>
              <a:rPr lang="en-US" altLang="ko-KR" sz="1592" dirty="0"/>
              <a:t>)			</a:t>
            </a:r>
            <a:r>
              <a:rPr lang="en-US" altLang="ko-KR" sz="1592" dirty="0">
                <a:solidFill>
                  <a:srgbClr val="C00000"/>
                </a:solidFill>
              </a:rPr>
              <a:t># </a:t>
            </a:r>
            <a:r>
              <a:rPr lang="en-US" altLang="ko-KR" sz="1592" dirty="0" err="1">
                <a:solidFill>
                  <a:srgbClr val="C00000"/>
                </a:solidFill>
              </a:rPr>
              <a:t>TypeError</a:t>
            </a:r>
            <a:r>
              <a:rPr lang="en-US" altLang="ko-KR" sz="1592" dirty="0">
                <a:solidFill>
                  <a:srgbClr val="C00000"/>
                </a:solidFill>
              </a:rPr>
              <a:t> (</a:t>
            </a:r>
            <a:r>
              <a:rPr lang="ko-KR" altLang="en-US" sz="1592" dirty="0">
                <a:solidFill>
                  <a:srgbClr val="C00000"/>
                </a:solidFill>
              </a:rPr>
              <a:t>비교 불가</a:t>
            </a:r>
            <a:r>
              <a:rPr lang="en-US" altLang="ko-KR" sz="1592" dirty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3779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1A00419-2F63-CA45-862C-84DEA6C37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22" y="2700687"/>
            <a:ext cx="10660616" cy="1232384"/>
          </a:xfrm>
        </p:spPr>
        <p:txBody>
          <a:bodyPr/>
          <a:lstStyle/>
          <a:p>
            <a:r>
              <a:rPr lang="ko-KR" altLang="en-US" dirty="0"/>
              <a:t>리스트 소개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524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00CA4-EF1A-4B6D-B96A-55CE077A5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Default Argument (</a:t>
            </a:r>
            <a:r>
              <a:rPr lang="ko-KR" altLang="en-US" dirty="0"/>
              <a:t>디폴트 인수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B4D883-8233-4B49-873C-62C569A59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787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sort </a:t>
            </a:r>
            <a:r>
              <a:rPr lang="ko-KR" altLang="en-US" sz="2787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메소드 디폴트 인수 사용에 예 </a:t>
            </a:r>
            <a:r>
              <a:rPr lang="en-US" altLang="ko-KR" sz="2787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…</a:t>
            </a:r>
            <a:endParaRPr lang="ko-KR" altLang="en-US" sz="2787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5D266-0D6A-4228-B5E5-7766C7DD513D}"/>
              </a:ext>
            </a:extLst>
          </p:cNvPr>
          <p:cNvSpPr txBox="1"/>
          <p:nvPr/>
        </p:nvSpPr>
        <p:spPr>
          <a:xfrm>
            <a:off x="1147356" y="2007983"/>
            <a:ext cx="5081622" cy="1693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altLang="ko-KR" sz="1791" dirty="0"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&gt;&gt;&gt; L = [1,3,5,4,2]</a:t>
            </a:r>
          </a:p>
          <a:p>
            <a:pPr>
              <a:lnSpc>
                <a:spcPct val="150000"/>
              </a:lnSpc>
            </a:pPr>
            <a:r>
              <a:rPr lang="fr-FR" altLang="ko-KR" sz="1791" dirty="0"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&gt;&gt;&gt; L</a:t>
            </a:r>
            <a:r>
              <a:rPr lang="fr-FR" altLang="ko-KR" sz="179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.sort(reverse=True)		</a:t>
            </a:r>
            <a:r>
              <a:rPr lang="fr-FR" altLang="ko-KR" sz="1791" dirty="0">
                <a:solidFill>
                  <a:srgbClr val="00B05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791" dirty="0">
                <a:solidFill>
                  <a:srgbClr val="00B05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내림차순</a:t>
            </a:r>
            <a:endParaRPr lang="fr-FR" altLang="ko-KR" sz="1791" dirty="0">
              <a:solidFill>
                <a:srgbClr val="00B050"/>
              </a:solidFill>
              <a:latin typeface="Consolas" panose="020B0609020204030204" pitchFamily="49" charset="0"/>
              <a:ea typeface="나눔스퀘어 ExtraBold" panose="020B0600000101010101" pitchFamily="50" charset="-127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fr-FR" altLang="ko-KR" sz="1791" dirty="0"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&gt;&gt;&gt; print(L)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47085-7050-4732-AF9E-A778DB01883C}"/>
              </a:ext>
            </a:extLst>
          </p:cNvPr>
          <p:cNvSpPr txBox="1"/>
          <p:nvPr/>
        </p:nvSpPr>
        <p:spPr>
          <a:xfrm>
            <a:off x="1123292" y="4863405"/>
            <a:ext cx="7580904" cy="1693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altLang="ko-KR" sz="1791" dirty="0"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a = 10</a:t>
            </a:r>
          </a:p>
          <a:p>
            <a:pPr>
              <a:lnSpc>
                <a:spcPct val="150000"/>
              </a:lnSpc>
            </a:pPr>
            <a:r>
              <a:rPr lang="fr-FR" altLang="ko-KR" sz="1791" dirty="0"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print("The value is"</a:t>
            </a:r>
            <a:r>
              <a:rPr lang="fr-FR" altLang="ko-KR" sz="1791" dirty="0"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  <a:sym typeface="Wingdings" panose="05000000000000000000" pitchFamily="2" charset="2"/>
              </a:rPr>
              <a:t>)		</a:t>
            </a:r>
            <a:r>
              <a:rPr lang="fr-FR" altLang="ko-KR" sz="1791" dirty="0">
                <a:solidFill>
                  <a:schemeClr val="accent6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  <a:sym typeface="Wingdings" panose="05000000000000000000" pitchFamily="2" charset="2"/>
              </a:rPr>
              <a:t># print("The value is", end='\n')</a:t>
            </a:r>
          </a:p>
          <a:p>
            <a:pPr>
              <a:lnSpc>
                <a:spcPct val="150000"/>
              </a:lnSpc>
            </a:pPr>
            <a:r>
              <a:rPr lang="fr-FR" altLang="ko-KR" sz="1791" dirty="0"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  <a:sym typeface="Wingdings" panose="05000000000000000000" pitchFamily="2" charset="2"/>
              </a:rPr>
              <a:t>print(a)</a:t>
            </a:r>
            <a:endParaRPr lang="fr-FR" altLang="ko-KR" sz="1791" dirty="0">
              <a:latin typeface="Consolas" panose="020B0609020204030204" pitchFamily="49" charset="0"/>
              <a:ea typeface="나눔스퀘어 ExtraBold" panose="020B0600000101010101" pitchFamily="50" charset="-127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F075E1-4602-4C94-A900-915C09F4602D}"/>
              </a:ext>
            </a:extLst>
          </p:cNvPr>
          <p:cNvSpPr txBox="1"/>
          <p:nvPr/>
        </p:nvSpPr>
        <p:spPr>
          <a:xfrm>
            <a:off x="7190239" y="1962780"/>
            <a:ext cx="4359691" cy="1701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91" dirty="0" err="1"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L.sort</a:t>
            </a:r>
            <a:r>
              <a:rPr lang="en-US" altLang="ko-KR" sz="1791" dirty="0"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()</a:t>
            </a:r>
            <a:r>
              <a:rPr lang="ko-KR" altLang="en-US" sz="1791" dirty="0"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 </a:t>
            </a:r>
            <a:r>
              <a:rPr lang="en-US" altLang="ko-KR" sz="1791" dirty="0"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</a:p>
          <a:p>
            <a:pPr>
              <a:lnSpc>
                <a:spcPct val="150000"/>
              </a:lnSpc>
            </a:pPr>
            <a:r>
              <a:rPr lang="en-US" altLang="ko-KR" sz="1791" dirty="0"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  <a:sym typeface="Wingdings" panose="05000000000000000000" pitchFamily="2" charset="2"/>
              </a:rPr>
              <a:t>reverse = False, …   # default</a:t>
            </a:r>
            <a:r>
              <a:rPr lang="ko-KR" altLang="en-US" sz="1791" dirty="0"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  <a:sym typeface="Wingdings" panose="05000000000000000000" pitchFamily="2" charset="2"/>
              </a:rPr>
              <a:t> 값</a:t>
            </a:r>
            <a:endParaRPr lang="en-US" altLang="ko-KR" sz="1791" dirty="0">
              <a:latin typeface="Consolas" panose="020B0609020204030204" pitchFamily="49" charset="0"/>
              <a:ea typeface="나눔스퀘어 ExtraBold" panose="020B0600000101010101" pitchFamily="50" charset="-127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791" dirty="0" err="1"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L.sort</a:t>
            </a:r>
            <a:r>
              <a:rPr lang="en-US" altLang="ko-KR" sz="1791" dirty="0"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(reverse = </a:t>
            </a:r>
            <a:r>
              <a:rPr lang="en-US" altLang="ko-KR" sz="1791" i="1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&lt;what&gt;</a:t>
            </a:r>
            <a:r>
              <a:rPr lang="en-US" altLang="ko-KR" sz="1791" dirty="0"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)</a:t>
            </a:r>
            <a:r>
              <a:rPr lang="ko-KR" altLang="en-US" sz="1791" dirty="0"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 </a:t>
            </a:r>
            <a:r>
              <a:rPr lang="en-US" altLang="ko-KR" sz="1791" dirty="0"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</a:p>
          <a:p>
            <a:pPr>
              <a:lnSpc>
                <a:spcPct val="150000"/>
              </a:lnSpc>
            </a:pPr>
            <a:r>
              <a:rPr lang="en-US" altLang="ko-KR" sz="1791" dirty="0"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  <a:sym typeface="Wingdings" panose="05000000000000000000" pitchFamily="2" charset="2"/>
              </a:rPr>
              <a:t>reverse = </a:t>
            </a:r>
            <a:r>
              <a:rPr lang="en-US" altLang="ko-KR" sz="1791" i="1" dirty="0">
                <a:solidFill>
                  <a:srgbClr val="FF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&lt;what&gt;</a:t>
            </a:r>
            <a:r>
              <a:rPr lang="en-US" altLang="ko-KR" sz="1791" dirty="0"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  <a:sym typeface="Wingdings" panose="05000000000000000000" pitchFamily="2" charset="2"/>
              </a:rPr>
              <a:t>,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905BC4-C533-42C6-A01B-E6EC39BCC62B}"/>
              </a:ext>
            </a:extLst>
          </p:cNvPr>
          <p:cNvSpPr txBox="1"/>
          <p:nvPr/>
        </p:nvSpPr>
        <p:spPr>
          <a:xfrm>
            <a:off x="1123293" y="3398091"/>
            <a:ext cx="5607111" cy="12880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altLang="ko-KR" sz="1791" dirty="0"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a = 10</a:t>
            </a:r>
          </a:p>
          <a:p>
            <a:pPr>
              <a:lnSpc>
                <a:spcPct val="150000"/>
              </a:lnSpc>
            </a:pPr>
            <a:r>
              <a:rPr lang="fr-FR" altLang="ko-KR" sz="1791" dirty="0"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print("The value is", end="&lt;</a:t>
            </a:r>
            <a:r>
              <a:rPr lang="ko-KR" altLang="en-US" sz="1791" dirty="0" err="1"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줄바꿈</a:t>
            </a:r>
            <a:r>
              <a:rPr lang="ko-KR" altLang="en-US" sz="1791" dirty="0"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 대신</a:t>
            </a:r>
            <a:r>
              <a:rPr lang="en-US" altLang="ko-KR" sz="1791" dirty="0"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&gt;")</a:t>
            </a:r>
          </a:p>
          <a:p>
            <a:pPr>
              <a:lnSpc>
                <a:spcPct val="150000"/>
              </a:lnSpc>
            </a:pPr>
            <a:r>
              <a:rPr lang="fr-FR" altLang="ko-KR" sz="1791" dirty="0"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print(a)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347BCB-E46A-44DE-9D3D-9FDCB3DB003A}"/>
              </a:ext>
            </a:extLst>
          </p:cNvPr>
          <p:cNvSpPr txBox="1"/>
          <p:nvPr/>
        </p:nvSpPr>
        <p:spPr>
          <a:xfrm>
            <a:off x="7786287" y="3848411"/>
            <a:ext cx="3739581" cy="461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91" dirty="0"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The value is&lt;</a:t>
            </a:r>
            <a:r>
              <a:rPr lang="ko-KR" altLang="en-US" sz="1791" dirty="0" err="1"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줄바꿈</a:t>
            </a:r>
            <a:r>
              <a:rPr lang="ko-KR" altLang="en-US" sz="1791" dirty="0"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 대신</a:t>
            </a:r>
            <a:r>
              <a:rPr lang="en-US" altLang="ko-KR" sz="1791" dirty="0"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&gt;10</a:t>
            </a:r>
            <a:endParaRPr lang="en-US" altLang="ko-KR" sz="1791" dirty="0">
              <a:latin typeface="Consolas" panose="020B0609020204030204" pitchFamily="49" charset="0"/>
              <a:ea typeface="나눔스퀘어 ExtraBold" panose="020B0600000101010101" pitchFamily="50" charset="-127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17D813-6CB5-48C8-8ECB-9614ADF95120}"/>
              </a:ext>
            </a:extLst>
          </p:cNvPr>
          <p:cNvSpPr txBox="1"/>
          <p:nvPr/>
        </p:nvSpPr>
        <p:spPr>
          <a:xfrm>
            <a:off x="9755094" y="5134103"/>
            <a:ext cx="1918453" cy="874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91" dirty="0"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The value is</a:t>
            </a:r>
          </a:p>
          <a:p>
            <a:pPr>
              <a:lnSpc>
                <a:spcPct val="150000"/>
              </a:lnSpc>
            </a:pPr>
            <a:r>
              <a:rPr lang="en-US" altLang="ko-KR" sz="1791" dirty="0"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10</a:t>
            </a:r>
            <a:endParaRPr lang="en-US" altLang="ko-KR" sz="1791" dirty="0">
              <a:latin typeface="Consolas" panose="020B0609020204030204" pitchFamily="49" charset="0"/>
              <a:ea typeface="나눔스퀘어 ExtraBold" panose="020B0600000101010101" pitchFamily="50" charset="-127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9FB3CE9-A432-4562-8BD9-FFA90F27D0BA}"/>
              </a:ext>
            </a:extLst>
          </p:cNvPr>
          <p:cNvSpPr/>
          <p:nvPr/>
        </p:nvSpPr>
        <p:spPr>
          <a:xfrm>
            <a:off x="6346157" y="2398234"/>
            <a:ext cx="764100" cy="61817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7E815AD-D838-4FFB-B7CF-E0115B28622E}"/>
              </a:ext>
            </a:extLst>
          </p:cNvPr>
          <p:cNvSpPr/>
          <p:nvPr/>
        </p:nvSpPr>
        <p:spPr>
          <a:xfrm>
            <a:off x="6876296" y="3801908"/>
            <a:ext cx="764100" cy="61817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80F0258-C326-4E17-AD68-44238E194EA1}"/>
              </a:ext>
            </a:extLst>
          </p:cNvPr>
          <p:cNvSpPr/>
          <p:nvPr/>
        </p:nvSpPr>
        <p:spPr>
          <a:xfrm>
            <a:off x="8851871" y="5314329"/>
            <a:ext cx="764100" cy="61817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</p:spTree>
    <p:extLst>
      <p:ext uri="{BB962C8B-B14F-4D97-AF65-F5344CB8AC3E}">
        <p14:creationId xmlns:p14="http://schemas.microsoft.com/office/powerpoint/2010/main" val="3145833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EBDDC54-664A-4701-95BD-5ADA317D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메소드와 함수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1F3E361-3552-4FAA-B11E-6097979E4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메소드</a:t>
            </a:r>
            <a:r>
              <a:rPr lang="en-US" altLang="ko-KR" dirty="0"/>
              <a:t>: </a:t>
            </a:r>
            <a:r>
              <a:rPr lang="ko-KR" altLang="en-US" dirty="0"/>
              <a:t>특정 데이터형에 대해 적용하는 함수 형태</a:t>
            </a:r>
            <a:endParaRPr lang="en-US" altLang="ko-KR" dirty="0"/>
          </a:p>
          <a:p>
            <a:pPr lvl="1"/>
            <a:r>
              <a:rPr lang="ko-KR" altLang="en-US" dirty="0"/>
              <a:t>사용형식</a:t>
            </a:r>
            <a:r>
              <a:rPr lang="en-US" altLang="ko-KR" dirty="0"/>
              <a:t>: </a:t>
            </a:r>
            <a:r>
              <a:rPr lang="ko-KR" altLang="en-US" dirty="0"/>
              <a:t>변수이름</a:t>
            </a:r>
            <a:r>
              <a:rPr lang="en-US" altLang="ko-KR" dirty="0"/>
              <a:t>.</a:t>
            </a:r>
            <a:r>
              <a:rPr lang="ko-KR" altLang="en-US" dirty="0" err="1"/>
              <a:t>메소드이름</a:t>
            </a:r>
            <a:r>
              <a:rPr lang="en-US" altLang="ko-KR" dirty="0"/>
              <a:t>(</a:t>
            </a:r>
            <a:r>
              <a:rPr lang="ko-KR" altLang="en-US" dirty="0"/>
              <a:t>인수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Consolas" panose="020B0609020204030204" pitchFamily="49" charset="0"/>
              </a:rPr>
              <a:t>예</a:t>
            </a:r>
            <a:r>
              <a:rPr lang="en-US" altLang="ko-KR" dirty="0">
                <a:latin typeface="Consolas" panose="020B0609020204030204" pitchFamily="49" charset="0"/>
              </a:rPr>
              <a:t>)	fruit = ['apple', 'banana', 'grape']</a:t>
            </a: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dirty="0">
                <a:latin typeface="Consolas" panose="020B0609020204030204" pitchFamily="49" charset="0"/>
              </a:rPr>
              <a:t>		greet = "hello world"</a:t>
            </a: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dirty="0">
                <a:latin typeface="Consolas" panose="020B0609020204030204" pitchFamily="49" charset="0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</a:rPr>
              <a:t>fruit.append</a:t>
            </a:r>
            <a:r>
              <a:rPr lang="en-US" altLang="ko-KR" dirty="0">
                <a:latin typeface="Consolas" panose="020B0609020204030204" pitchFamily="49" charset="0"/>
              </a:rPr>
              <a:t>('pear')	# fruit = ['apple', 'banana', 'grape', 'pear']</a:t>
            </a: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dirty="0">
                <a:latin typeface="Consolas" panose="020B0609020204030204" pitchFamily="49" charset="0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</a:rPr>
              <a:t>greet.append</a:t>
            </a:r>
            <a:r>
              <a:rPr lang="en-US" altLang="ko-KR" dirty="0">
                <a:latin typeface="Consolas" panose="020B0609020204030204" pitchFamily="49" charset="0"/>
              </a:rPr>
              <a:t>("!")		#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error</a:t>
            </a:r>
          </a:p>
          <a:p>
            <a:r>
              <a:rPr lang="ko-KR" altLang="en-US" dirty="0"/>
              <a:t>함수</a:t>
            </a:r>
            <a:r>
              <a:rPr lang="en-US" altLang="ko-KR" dirty="0"/>
              <a:t>: </a:t>
            </a:r>
            <a:r>
              <a:rPr lang="ko-KR" altLang="en-US" dirty="0"/>
              <a:t>여러가지 데이터형에 대해 일반적인 기능을 수행하는 형태</a:t>
            </a:r>
            <a:endParaRPr lang="en-US" altLang="ko-KR" dirty="0"/>
          </a:p>
          <a:p>
            <a:pPr lvl="1"/>
            <a:r>
              <a:rPr lang="ko-KR" altLang="en-US" dirty="0"/>
              <a:t>사용형식</a:t>
            </a:r>
            <a:r>
              <a:rPr lang="en-US" altLang="ko-KR" dirty="0"/>
              <a:t>: </a:t>
            </a:r>
            <a:r>
              <a:rPr lang="ko-KR" altLang="en-US" dirty="0"/>
              <a:t>함수이름</a:t>
            </a:r>
            <a:r>
              <a:rPr lang="en-US" altLang="ko-KR" dirty="0"/>
              <a:t>(</a:t>
            </a:r>
            <a:r>
              <a:rPr lang="ko-KR" altLang="en-US" dirty="0"/>
              <a:t>인수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Consolas" panose="020B0609020204030204" pitchFamily="49" charset="0"/>
              </a:rPr>
              <a:t>예</a:t>
            </a:r>
            <a:r>
              <a:rPr lang="en-US" altLang="ko-KR" dirty="0">
                <a:latin typeface="Consolas" panose="020B0609020204030204" pitchFamily="49" charset="0"/>
              </a:rPr>
              <a:t>)	a = "hello world"; b = [1, 5, 2, 4]; c = 1234</a:t>
            </a: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dirty="0">
                <a:latin typeface="Consolas" panose="020B0609020204030204" pitchFamily="49" charset="0"/>
              </a:rPr>
              <a:t>		max(a)		# 'w'</a:t>
            </a: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dirty="0">
                <a:latin typeface="Consolas" panose="020B0609020204030204" pitchFamily="49" charset="0"/>
              </a:rPr>
              <a:t>		max(b)		# 5</a:t>
            </a: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dirty="0">
                <a:latin typeface="Consolas" panose="020B0609020204030204" pitchFamily="49" charset="0"/>
              </a:rPr>
              <a:t>		max(c)		#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error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B10BDC2-7AC2-422E-9480-875BD12BCEB6}"/>
              </a:ext>
            </a:extLst>
          </p:cNvPr>
          <p:cNvGraphicFramePr>
            <a:graphicFrameLocks noGrp="1"/>
          </p:cNvGraphicFramePr>
          <p:nvPr/>
        </p:nvGraphicFramePr>
        <p:xfrm>
          <a:off x="7264792" y="2383181"/>
          <a:ext cx="4523776" cy="31600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530502">
                  <a:extLst>
                    <a:ext uri="{9D8B030D-6E8A-4147-A177-3AD203B41FA5}">
                      <a16:colId xmlns:a16="http://schemas.microsoft.com/office/drawing/2014/main" val="97963571"/>
                    </a:ext>
                  </a:extLst>
                </a:gridCol>
                <a:gridCol w="2993274">
                  <a:extLst>
                    <a:ext uri="{9D8B030D-6E8A-4147-A177-3AD203B41FA5}">
                      <a16:colId xmlns:a16="http://schemas.microsoft.com/office/drawing/2014/main" val="1026547905"/>
                    </a:ext>
                  </a:extLst>
                </a:gridCol>
              </a:tblGrid>
              <a:tr h="3160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x.append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(a)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데이터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를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리스트 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의 끝에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B0F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추가</a:t>
                      </a:r>
                      <a:endParaRPr lang="en-US" sz="1400" b="0" i="0" u="none" strike="noStrike" dirty="0">
                        <a:solidFill>
                          <a:srgbClr val="00B0F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2642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6E3EA83-B95A-4546-8520-19F4E5309762}"/>
              </a:ext>
            </a:extLst>
          </p:cNvPr>
          <p:cNvGraphicFramePr>
            <a:graphicFrameLocks noGrp="1"/>
          </p:cNvGraphicFramePr>
          <p:nvPr/>
        </p:nvGraphicFramePr>
        <p:xfrm>
          <a:off x="6640343" y="5661248"/>
          <a:ext cx="5105620" cy="367581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994099">
                  <a:extLst>
                    <a:ext uri="{9D8B030D-6E8A-4147-A177-3AD203B41FA5}">
                      <a16:colId xmlns:a16="http://schemas.microsoft.com/office/drawing/2014/main" val="3665355139"/>
                    </a:ext>
                  </a:extLst>
                </a:gridCol>
                <a:gridCol w="4111521">
                  <a:extLst>
                    <a:ext uri="{9D8B030D-6E8A-4147-A177-3AD203B41FA5}">
                      <a16:colId xmlns:a16="http://schemas.microsoft.com/office/drawing/2014/main" val="1646934896"/>
                    </a:ext>
                  </a:extLst>
                </a:gridCol>
              </a:tblGrid>
              <a:tr h="3675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max(x)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x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의 원소 중 최댓값 </a:t>
                      </a:r>
                      <a:r>
                        <a:rPr lang="ko-KR" altLang="en-US" sz="1400" b="0" u="none" strike="noStrike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반환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비교불가이면 </a:t>
                      </a:r>
                      <a:r>
                        <a:rPr lang="en-US" altLang="ko-KR" sz="1400" b="0" u="none" strike="noStrike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TypeError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072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1074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3AC95B6-9492-1C4E-9C66-9FB7138C7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함수의 </a:t>
            </a:r>
            <a:r>
              <a:rPr lang="ko-KR" altLang="en-US" dirty="0" err="1"/>
              <a:t>반환값</a:t>
            </a:r>
            <a:endParaRPr kumimoji="1" lang="x-none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2C1917-E051-47EF-BD2B-B36D76FCC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리스트의 메소드 함수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3566EAD-C2DC-410A-9666-0C3E632A90E6}"/>
              </a:ext>
            </a:extLst>
          </p:cNvPr>
          <p:cNvGraphicFramePr>
            <a:graphicFrameLocks noGrp="1"/>
          </p:cNvGraphicFramePr>
          <p:nvPr/>
        </p:nvGraphicFramePr>
        <p:xfrm>
          <a:off x="1369409" y="1719142"/>
          <a:ext cx="7987515" cy="4378359"/>
        </p:xfrm>
        <a:graphic>
          <a:graphicData uri="http://schemas.openxmlformats.org/drawingml/2006/table">
            <a:tbl>
              <a:tblPr>
                <a:effectLst/>
                <a:tableStyleId>{5940675A-B579-460E-94D1-54222C63F5DA}</a:tableStyleId>
              </a:tblPr>
              <a:tblGrid>
                <a:gridCol w="1844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2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method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Description (x:</a:t>
                      </a:r>
                      <a:r>
                        <a:rPr lang="ko-KR" alt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 리스트</a:t>
                      </a:r>
                      <a:r>
                        <a:rPr lang="en-US" altLang="ko-KR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, a: </a:t>
                      </a:r>
                      <a:r>
                        <a:rPr lang="ko-KR" alt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임의의 </a:t>
                      </a:r>
                      <a:r>
                        <a:rPr lang="en-US" altLang="ko-KR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object)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0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x.append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(a)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데이터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를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리스트 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의 끝에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B0F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추가</a:t>
                      </a:r>
                      <a:endParaRPr lang="en-US" sz="1400" b="0" i="0" u="none" strike="noStrike" dirty="0">
                        <a:solidFill>
                          <a:srgbClr val="00B0F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0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x.extend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(L)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리스트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L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의 모든 원소를 리스트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의 마지막에 </a:t>
                      </a:r>
                      <a:r>
                        <a:rPr lang="ko-KR" altLang="en-US" sz="1400" b="0" i="0" u="none" strike="noStrike" dirty="0">
                          <a:solidFill>
                            <a:srgbClr val="00B0F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추가</a:t>
                      </a:r>
                      <a:endParaRPr lang="en-US" sz="1400" b="0" i="0" u="none" strike="noStrike" dirty="0">
                        <a:solidFill>
                          <a:srgbClr val="00B0F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0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x.insert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</a:t>
                      </a:r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i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, a)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를 리스트 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x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의 인덱스</a:t>
                      </a:r>
                      <a:r>
                        <a:rPr lang="en-US" altLang="ko-KR" sz="1400" b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b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i</a:t>
                      </a:r>
                      <a:r>
                        <a:rPr lang="ko-KR" altLang="en-US" sz="1400" b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에 </a:t>
                      </a:r>
                      <a:r>
                        <a:rPr lang="ko-KR" altLang="en-US" sz="1400" b="0" u="none" strike="noStrike" baseline="0" dirty="0">
                          <a:solidFill>
                            <a:srgbClr val="00B0F0"/>
                          </a:solidFill>
                          <a:effectLst/>
                          <a:latin typeface="+mj-ea"/>
                          <a:ea typeface="+mj-ea"/>
                        </a:rPr>
                        <a:t>추가</a:t>
                      </a:r>
                      <a:endParaRPr lang="en-US" sz="1400" b="0" i="0" u="none" strike="noStrike" dirty="0">
                        <a:solidFill>
                          <a:srgbClr val="00B0F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7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x.remove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(a)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리스트 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x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에서 원소 값이 데이터 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인 첫 원소 </a:t>
                      </a:r>
                      <a:r>
                        <a:rPr lang="ko-KR" altLang="en-US" sz="1400" b="0" u="none" strike="noStrike" dirty="0">
                          <a:solidFill>
                            <a:srgbClr val="00B0F0"/>
                          </a:solidFill>
                          <a:effectLst/>
                          <a:latin typeface="+mj-ea"/>
                          <a:ea typeface="+mj-ea"/>
                        </a:rPr>
                        <a:t>제거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반환 값 없음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x.pop( 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리스트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의 마지막 원소 </a:t>
                      </a:r>
                      <a:r>
                        <a:rPr lang="ko-KR" altLang="en-US" sz="1400" b="0" i="0" u="none" strike="noStrike" dirty="0">
                          <a:solidFill>
                            <a:srgbClr val="00B0F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제거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및 </a:t>
                      </a:r>
                      <a:r>
                        <a:rPr lang="ko-KR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반환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57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j-ea"/>
                        </a:rPr>
                        <a:t>x.pop(</a:t>
                      </a:r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j-ea"/>
                        </a:rPr>
                        <a:t>i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j-ea"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리스트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의 인덱스 </a:t>
                      </a:r>
                      <a:r>
                        <a:rPr lang="en-US" altLang="ko-KR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의 요소를 </a:t>
                      </a:r>
                      <a:r>
                        <a:rPr lang="ko-KR" altLang="en-US" sz="1400" b="0" i="0" u="none" strike="noStrike" dirty="0">
                          <a:solidFill>
                            <a:srgbClr val="00B0F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제거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하고 그 값을 </a:t>
                      </a:r>
                      <a:r>
                        <a:rPr lang="ko-KR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반환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60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x.clear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 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리스트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의 모든 원소를 </a:t>
                      </a:r>
                      <a:r>
                        <a:rPr lang="ko-KR" altLang="en-US" sz="1400" b="0" i="0" u="none" strike="noStrike" dirty="0">
                          <a:solidFill>
                            <a:srgbClr val="00B0F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삭제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빈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리스트가 됨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60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x.index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(a)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리스트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에서 원소 값이 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인 첫 번째 원소의 인덱스를 </a:t>
                      </a:r>
                      <a:r>
                        <a:rPr lang="ko-KR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반환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60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x.count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(a)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리스트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에서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값과 같은 원소의 개수를 </a:t>
                      </a:r>
                      <a:r>
                        <a:rPr lang="ko-KR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반환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11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x.sort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 )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의 원소들을 오름차순으로 </a:t>
                      </a:r>
                      <a:r>
                        <a:rPr lang="ko-KR" altLang="en-US" sz="1400" b="0" i="0" u="none" strike="noStrike" dirty="0">
                          <a:solidFill>
                            <a:srgbClr val="00B0F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정렬</a:t>
                      </a:r>
                      <a:endParaRPr lang="en-US" altLang="ko-KR" sz="1400" b="0" i="0" u="none" strike="noStrike" dirty="0">
                        <a:solidFill>
                          <a:srgbClr val="00B0F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  <a:p>
                      <a:pPr marL="72000" indent="0" algn="l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내림차순으로 정렬하려면 </a:t>
                      </a:r>
                      <a:r>
                        <a:rPr lang="en-US" altLang="ko-KR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x.sort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(reverse=True)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사용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60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x.reverse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 )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의 원소들을 역으로 재 </a:t>
                      </a:r>
                      <a:r>
                        <a:rPr lang="ko-KR" altLang="en-US" sz="1400" b="0" i="0" u="none" strike="noStrike" dirty="0">
                          <a:solidFill>
                            <a:srgbClr val="00B0F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배치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정렬과 다름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60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x.copy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 )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sz="1400" b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 shallow copy of the list (y = x[:]</a:t>
                      </a:r>
                      <a:r>
                        <a:rPr lang="ko-KR" altLang="en-US" sz="1400" b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와 동일</a:t>
                      </a:r>
                      <a:r>
                        <a:rPr lang="en-US" altLang="ko-KR" sz="1400" b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). x</a:t>
                      </a:r>
                      <a:r>
                        <a:rPr lang="ko-KR" altLang="en-US" sz="1400" b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의 복사본 리스트를 </a:t>
                      </a:r>
                      <a:r>
                        <a:rPr lang="ko-KR" altLang="en-US" sz="1400" b="0" u="none" strike="noStrike" baseline="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반환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952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함수의 </a:t>
            </a:r>
            <a:r>
              <a:rPr lang="ko-KR" altLang="en-US" dirty="0" err="1"/>
              <a:t>반환값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리스트 관련 내장함수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305066" y="1810253"/>
          <a:ext cx="8600605" cy="394113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44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6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5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function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Description (</a:t>
                      </a:r>
                      <a:r>
                        <a:rPr lang="ko-KR" alt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인수 </a:t>
                      </a:r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x:</a:t>
                      </a:r>
                      <a:r>
                        <a:rPr lang="ko-KR" alt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 리스트</a:t>
                      </a:r>
                      <a:r>
                        <a:rPr lang="en-US" altLang="ko-KR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5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del x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의 특정 원소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일부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또는 리스트 자체를 </a:t>
                      </a:r>
                      <a:r>
                        <a:rPr lang="ko-KR" altLang="en-US" sz="1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삭제</a:t>
                      </a:r>
                      <a:endParaRPr lang="en-US" sz="1400" b="0" i="0" u="none" strike="noStrike" kern="1200" dirty="0">
                        <a:solidFill>
                          <a:srgbClr val="00B0F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5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  <a:cs typeface="Courier New" panose="02070309020205020404" pitchFamily="49" charset="0"/>
                        </a:rPr>
                        <a:t>all(x)</a:t>
                      </a: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의 모든 원소가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True (i.e.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!= 0) 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또는 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가 빈 리스트이면 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True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반환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9922055"/>
                  </a:ext>
                </a:extLst>
              </a:tr>
              <a:tr h="3675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  <a:cs typeface="Courier New" panose="02070309020205020404" pitchFamily="49" charset="0"/>
                        </a:rPr>
                        <a:t>any(x)</a:t>
                      </a: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에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인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(i.e. !=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0) 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인 원소가 한 개라도 있거나 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가 빈 리스트이면 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True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반환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4488003"/>
                  </a:ext>
                </a:extLst>
              </a:tr>
              <a:tr h="3675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len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(x)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의 원소 개수 </a:t>
                      </a:r>
                      <a:r>
                        <a:rPr lang="ko-KR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반환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499392"/>
                  </a:ext>
                </a:extLst>
              </a:tr>
              <a:tr h="3675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list(y)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u="none" strike="noStrike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Iterable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한 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y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를 리스트로 변환하여 </a:t>
                      </a:r>
                      <a:r>
                        <a:rPr lang="ko-KR" altLang="en-US" sz="1400" b="0" u="none" strike="noStrike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반환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5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max(x)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x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의 원소 중 최댓값 </a:t>
                      </a:r>
                      <a:r>
                        <a:rPr lang="ko-KR" altLang="en-US" sz="1400" b="0" u="none" strike="noStrike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반환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비교불가이면 </a:t>
                      </a:r>
                      <a:r>
                        <a:rPr lang="en-US" altLang="ko-KR" sz="1400" b="0" u="none" strike="noStrike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TypeError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5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min(x)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x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의 원소 중 최솟값 </a:t>
                      </a:r>
                      <a:r>
                        <a:rPr lang="ko-KR" altLang="en-US" sz="1400" b="0" u="none" strike="noStrike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반환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비교불가이면 </a:t>
                      </a:r>
                      <a:r>
                        <a:rPr lang="en-US" altLang="ko-KR" sz="1400" b="0" u="none" strike="noStrike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TypeError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290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j-ea"/>
                        </a:rPr>
                        <a:t>sorted(x)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x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의 원소를 정렬한 리스트 </a:t>
                      </a:r>
                      <a:r>
                        <a:rPr lang="ko-KR" altLang="en-US" sz="1400" b="0" u="none" strike="noStrike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반환</a:t>
                      </a:r>
                      <a:endParaRPr lang="en-US" altLang="ko-KR" sz="1400" b="0" u="none" strike="noStrike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72000" indent="0" algn="l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는 불변이고 오름차순 또는 내림차순으로 정렬 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내림차순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sorted(x,</a:t>
                      </a:r>
                      <a:r>
                        <a:rPr 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reverse=True))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5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sum(x)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x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의 원소 합을 </a:t>
                      </a:r>
                      <a:r>
                        <a:rPr lang="ko-KR" altLang="en-US" sz="1400" b="0" u="none" strike="noStrike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반환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더할 수 없으면 </a:t>
                      </a:r>
                      <a:r>
                        <a:rPr lang="en-US" altLang="ko-KR" sz="1400" b="0" u="none" strike="noStrike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TypeError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19652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원소의 값을 정렬하는 방법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리스트의 메소드 함수</a:t>
            </a:r>
            <a:endParaRPr lang="en-US" altLang="ko-KR" sz="2000" dirty="0"/>
          </a:p>
          <a:p>
            <a:pPr lvl="5"/>
            <a:endParaRPr lang="en-US" altLang="ko-KR" sz="1200" dirty="0"/>
          </a:p>
          <a:p>
            <a:pPr lvl="5"/>
            <a:endParaRPr lang="en-US" altLang="ko-KR" sz="1200" dirty="0"/>
          </a:p>
          <a:p>
            <a:pPr lvl="4"/>
            <a:endParaRPr lang="en-US" altLang="ko-KR" sz="1200" dirty="0"/>
          </a:p>
          <a:p>
            <a:r>
              <a:rPr lang="ko-KR" altLang="en-US" sz="2000" dirty="0"/>
              <a:t>리스트 관련 내장함수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5BF4608-5BC6-4BB9-9AFA-FF81F60A741E}"/>
              </a:ext>
            </a:extLst>
          </p:cNvPr>
          <p:cNvGraphicFramePr>
            <a:graphicFrameLocks noGrp="1"/>
          </p:cNvGraphicFramePr>
          <p:nvPr/>
        </p:nvGraphicFramePr>
        <p:xfrm>
          <a:off x="1047732" y="1730081"/>
          <a:ext cx="8600605" cy="561143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986140">
                  <a:extLst>
                    <a:ext uri="{9D8B030D-6E8A-4147-A177-3AD203B41FA5}">
                      <a16:colId xmlns:a16="http://schemas.microsoft.com/office/drawing/2014/main" val="544599963"/>
                    </a:ext>
                  </a:extLst>
                </a:gridCol>
                <a:gridCol w="6614465">
                  <a:extLst>
                    <a:ext uri="{9D8B030D-6E8A-4147-A177-3AD203B41FA5}">
                      <a16:colId xmlns:a16="http://schemas.microsoft.com/office/drawing/2014/main" val="1137018267"/>
                    </a:ext>
                  </a:extLst>
                </a:gridCol>
              </a:tblGrid>
              <a:tr h="5611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x.sort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()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의 원소들을 오름차순으로 </a:t>
                      </a:r>
                      <a:r>
                        <a:rPr lang="ko-KR" altLang="en-US" sz="1400" b="0" i="0" u="none" strike="noStrike" dirty="0">
                          <a:solidFill>
                            <a:srgbClr val="00B0F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정렬</a:t>
                      </a:r>
                      <a:endParaRPr lang="en-US" altLang="ko-KR" sz="1400" b="0" i="0" u="none" strike="noStrike" dirty="0">
                        <a:solidFill>
                          <a:srgbClr val="00B0F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  <a:p>
                      <a:pPr marL="72000" indent="0" algn="l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내림차순으로 정렬하려면 </a:t>
                      </a:r>
                      <a:r>
                        <a:rPr lang="en-US" altLang="ko-KR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x.sort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(reverse=True)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사용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07802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10C28B-5407-4770-BB2F-0204BFC409B1}"/>
              </a:ext>
            </a:extLst>
          </p:cNvPr>
          <p:cNvGraphicFramePr>
            <a:graphicFrameLocks noGrp="1"/>
          </p:cNvGraphicFramePr>
          <p:nvPr/>
        </p:nvGraphicFramePr>
        <p:xfrm>
          <a:off x="1047732" y="2905581"/>
          <a:ext cx="8600605" cy="63290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844559">
                  <a:extLst>
                    <a:ext uri="{9D8B030D-6E8A-4147-A177-3AD203B41FA5}">
                      <a16:colId xmlns:a16="http://schemas.microsoft.com/office/drawing/2014/main" val="4205079626"/>
                    </a:ext>
                  </a:extLst>
                </a:gridCol>
                <a:gridCol w="6756046">
                  <a:extLst>
                    <a:ext uri="{9D8B030D-6E8A-4147-A177-3AD203B41FA5}">
                      <a16:colId xmlns:a16="http://schemas.microsoft.com/office/drawing/2014/main" val="1005838771"/>
                    </a:ext>
                  </a:extLst>
                </a:gridCol>
              </a:tblGrid>
              <a:tr h="63290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j-ea"/>
                        </a:rPr>
                        <a:t>sorted(x)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x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의 원소를 정렬한 리스트 </a:t>
                      </a:r>
                      <a:r>
                        <a:rPr lang="ko-KR" altLang="en-US" sz="1400" b="0" u="none" strike="noStrike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반환</a:t>
                      </a:r>
                      <a:endParaRPr lang="en-US" altLang="ko-KR" sz="1400" b="0" u="none" strike="noStrike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72000" indent="0" algn="l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는 불변이고 오름차순 또는 내림차순으로 정렬 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내림차순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sorted(x,</a:t>
                      </a:r>
                      <a:r>
                        <a:rPr 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reverse=True))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39399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03A1B29-07C6-4326-BA2C-224885FCE19D}"/>
              </a:ext>
            </a:extLst>
          </p:cNvPr>
          <p:cNvSpPr txBox="1"/>
          <p:nvPr/>
        </p:nvSpPr>
        <p:spPr>
          <a:xfrm>
            <a:off x="583329" y="3807300"/>
            <a:ext cx="2702142" cy="13961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en-US" altLang="ko-KR" sz="1592" dirty="0">
                <a:solidFill>
                  <a:srgbClr val="0070C0"/>
                </a:solidFill>
              </a:rPr>
              <a:t>&gt;&gt;&gt; x</a:t>
            </a:r>
            <a:r>
              <a:rPr lang="ko-KR" altLang="en-US" sz="1592" dirty="0">
                <a:solidFill>
                  <a:srgbClr val="0070C0"/>
                </a:solidFill>
              </a:rPr>
              <a:t> </a:t>
            </a:r>
            <a:r>
              <a:rPr lang="en-US" altLang="ko-KR" sz="1592" dirty="0">
                <a:solidFill>
                  <a:srgbClr val="0070C0"/>
                </a:solidFill>
              </a:rPr>
              <a:t>=</a:t>
            </a:r>
            <a:r>
              <a:rPr lang="ko-KR" altLang="en-US" sz="1592" dirty="0">
                <a:solidFill>
                  <a:srgbClr val="0070C0"/>
                </a:solidFill>
              </a:rPr>
              <a:t> </a:t>
            </a:r>
            <a:r>
              <a:rPr lang="en-US" altLang="ko-KR" sz="1592" dirty="0">
                <a:solidFill>
                  <a:srgbClr val="0070C0"/>
                </a:solidFill>
              </a:rPr>
              <a:t>[1,</a:t>
            </a:r>
            <a:r>
              <a:rPr lang="ko-KR" altLang="en-US" sz="1592" dirty="0">
                <a:solidFill>
                  <a:srgbClr val="0070C0"/>
                </a:solidFill>
              </a:rPr>
              <a:t> </a:t>
            </a:r>
            <a:r>
              <a:rPr lang="en-US" altLang="ko-KR" sz="1592" dirty="0">
                <a:solidFill>
                  <a:srgbClr val="0070C0"/>
                </a:solidFill>
              </a:rPr>
              <a:t>4,</a:t>
            </a:r>
            <a:r>
              <a:rPr lang="ko-KR" altLang="en-US" sz="1592" dirty="0">
                <a:solidFill>
                  <a:srgbClr val="0070C0"/>
                </a:solidFill>
              </a:rPr>
              <a:t> </a:t>
            </a:r>
            <a:r>
              <a:rPr lang="en-US" altLang="ko-KR" sz="1592" dirty="0">
                <a:solidFill>
                  <a:srgbClr val="0070C0"/>
                </a:solidFill>
              </a:rPr>
              <a:t>2,</a:t>
            </a:r>
            <a:r>
              <a:rPr lang="ko-KR" altLang="en-US" sz="1592" dirty="0">
                <a:solidFill>
                  <a:srgbClr val="0070C0"/>
                </a:solidFill>
              </a:rPr>
              <a:t> </a:t>
            </a:r>
            <a:r>
              <a:rPr lang="en-US" altLang="ko-KR" sz="1592" dirty="0">
                <a:solidFill>
                  <a:srgbClr val="0070C0"/>
                </a:solidFill>
              </a:rPr>
              <a:t>7,</a:t>
            </a:r>
            <a:r>
              <a:rPr lang="ko-KR" altLang="en-US" sz="1592" dirty="0">
                <a:solidFill>
                  <a:srgbClr val="0070C0"/>
                </a:solidFill>
              </a:rPr>
              <a:t> </a:t>
            </a:r>
            <a:r>
              <a:rPr lang="en-US" altLang="ko-KR" sz="1592" dirty="0">
                <a:solidFill>
                  <a:srgbClr val="0070C0"/>
                </a:solidFill>
              </a:rPr>
              <a:t>6]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&gt;&gt;&gt; </a:t>
            </a:r>
            <a:r>
              <a:rPr lang="en-US" altLang="ko-KR" sz="1592" dirty="0" err="1">
                <a:solidFill>
                  <a:srgbClr val="0070C0"/>
                </a:solidFill>
              </a:rPr>
              <a:t>x.sort</a:t>
            </a:r>
            <a:r>
              <a:rPr lang="en-US" altLang="ko-KR" sz="1592" dirty="0">
                <a:solidFill>
                  <a:srgbClr val="0070C0"/>
                </a:solidFill>
              </a:rPr>
              <a:t>()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&gt;&gt;&gt; print(x)</a:t>
            </a:r>
          </a:p>
          <a:p>
            <a:r>
              <a:rPr lang="en-US" altLang="ko-KR" sz="1592" dirty="0">
                <a:solidFill>
                  <a:srgbClr val="FF0000"/>
                </a:solidFill>
              </a:rPr>
              <a:t>[1, 2, 4, 5, 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975B9-4A83-4BB6-BE60-39398E4B5BE8}"/>
              </a:ext>
            </a:extLst>
          </p:cNvPr>
          <p:cNvSpPr txBox="1"/>
          <p:nvPr/>
        </p:nvSpPr>
        <p:spPr>
          <a:xfrm>
            <a:off x="3425979" y="3807300"/>
            <a:ext cx="2702142" cy="16774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en-US" altLang="ko-KR" sz="1592" dirty="0">
                <a:solidFill>
                  <a:srgbClr val="0070C0"/>
                </a:solidFill>
              </a:rPr>
              <a:t>&gt;&gt;&gt; x</a:t>
            </a:r>
            <a:r>
              <a:rPr lang="ko-KR" altLang="en-US" sz="1592" dirty="0">
                <a:solidFill>
                  <a:srgbClr val="0070C0"/>
                </a:solidFill>
              </a:rPr>
              <a:t> </a:t>
            </a:r>
            <a:r>
              <a:rPr lang="en-US" altLang="ko-KR" sz="1592" dirty="0">
                <a:solidFill>
                  <a:srgbClr val="0070C0"/>
                </a:solidFill>
              </a:rPr>
              <a:t>=</a:t>
            </a:r>
            <a:r>
              <a:rPr lang="ko-KR" altLang="en-US" sz="1592" dirty="0">
                <a:solidFill>
                  <a:srgbClr val="0070C0"/>
                </a:solidFill>
              </a:rPr>
              <a:t> </a:t>
            </a:r>
            <a:r>
              <a:rPr lang="en-US" altLang="ko-KR" sz="1592" dirty="0">
                <a:solidFill>
                  <a:srgbClr val="0070C0"/>
                </a:solidFill>
              </a:rPr>
              <a:t>[1,</a:t>
            </a:r>
            <a:r>
              <a:rPr lang="ko-KR" altLang="en-US" sz="1592" dirty="0">
                <a:solidFill>
                  <a:srgbClr val="0070C0"/>
                </a:solidFill>
              </a:rPr>
              <a:t> </a:t>
            </a:r>
            <a:r>
              <a:rPr lang="en-US" altLang="ko-KR" sz="1592" dirty="0">
                <a:solidFill>
                  <a:srgbClr val="0070C0"/>
                </a:solidFill>
              </a:rPr>
              <a:t>4,</a:t>
            </a:r>
            <a:r>
              <a:rPr lang="ko-KR" altLang="en-US" sz="1592" dirty="0">
                <a:solidFill>
                  <a:srgbClr val="0070C0"/>
                </a:solidFill>
              </a:rPr>
              <a:t> </a:t>
            </a:r>
            <a:r>
              <a:rPr lang="en-US" altLang="ko-KR" sz="1592" dirty="0">
                <a:solidFill>
                  <a:srgbClr val="0070C0"/>
                </a:solidFill>
              </a:rPr>
              <a:t>2,</a:t>
            </a:r>
            <a:r>
              <a:rPr lang="ko-KR" altLang="en-US" sz="1592" dirty="0">
                <a:solidFill>
                  <a:srgbClr val="0070C0"/>
                </a:solidFill>
              </a:rPr>
              <a:t> </a:t>
            </a:r>
            <a:r>
              <a:rPr lang="en-US" altLang="ko-KR" sz="1592" dirty="0">
                <a:solidFill>
                  <a:srgbClr val="0070C0"/>
                </a:solidFill>
              </a:rPr>
              <a:t>7,</a:t>
            </a:r>
            <a:r>
              <a:rPr lang="ko-KR" altLang="en-US" sz="1592" dirty="0">
                <a:solidFill>
                  <a:srgbClr val="0070C0"/>
                </a:solidFill>
              </a:rPr>
              <a:t> </a:t>
            </a:r>
            <a:r>
              <a:rPr lang="en-US" altLang="ko-KR" sz="1592" dirty="0">
                <a:solidFill>
                  <a:srgbClr val="0070C0"/>
                </a:solidFill>
              </a:rPr>
              <a:t>6]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&gt;&gt;&gt; sorted(x)</a:t>
            </a:r>
          </a:p>
          <a:p>
            <a:r>
              <a:rPr lang="en-US" altLang="ko-KR" sz="1592" dirty="0">
                <a:solidFill>
                  <a:srgbClr val="FF0000"/>
                </a:solidFill>
              </a:rPr>
              <a:t>[1, 2, 4, 5, 7]</a:t>
            </a:r>
            <a:endParaRPr lang="en-US" altLang="ko-KR" sz="1592" dirty="0">
              <a:solidFill>
                <a:srgbClr val="0070C0"/>
              </a:solidFill>
            </a:endParaRPr>
          </a:p>
          <a:p>
            <a:r>
              <a:rPr lang="en-US" altLang="ko-KR" sz="1592" dirty="0">
                <a:solidFill>
                  <a:srgbClr val="0070C0"/>
                </a:solidFill>
              </a:rPr>
              <a:t>&gt;&gt;&gt; print(x)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[1,</a:t>
            </a:r>
            <a:r>
              <a:rPr lang="ko-KR" altLang="en-US" sz="1592" dirty="0">
                <a:solidFill>
                  <a:srgbClr val="0070C0"/>
                </a:solidFill>
              </a:rPr>
              <a:t> </a:t>
            </a:r>
            <a:r>
              <a:rPr lang="en-US" altLang="ko-KR" sz="1592" dirty="0">
                <a:solidFill>
                  <a:srgbClr val="0070C0"/>
                </a:solidFill>
              </a:rPr>
              <a:t>4,</a:t>
            </a:r>
            <a:r>
              <a:rPr lang="ko-KR" altLang="en-US" sz="1592" dirty="0">
                <a:solidFill>
                  <a:srgbClr val="0070C0"/>
                </a:solidFill>
              </a:rPr>
              <a:t> </a:t>
            </a:r>
            <a:r>
              <a:rPr lang="en-US" altLang="ko-KR" sz="1592" dirty="0">
                <a:solidFill>
                  <a:srgbClr val="0070C0"/>
                </a:solidFill>
              </a:rPr>
              <a:t>2,</a:t>
            </a:r>
            <a:r>
              <a:rPr lang="ko-KR" altLang="en-US" sz="1592" dirty="0">
                <a:solidFill>
                  <a:srgbClr val="0070C0"/>
                </a:solidFill>
              </a:rPr>
              <a:t> </a:t>
            </a:r>
            <a:r>
              <a:rPr lang="en-US" altLang="ko-KR" sz="1592" dirty="0">
                <a:solidFill>
                  <a:srgbClr val="0070C0"/>
                </a:solidFill>
              </a:rPr>
              <a:t>7,</a:t>
            </a:r>
            <a:r>
              <a:rPr lang="ko-KR" altLang="en-US" sz="1592" dirty="0">
                <a:solidFill>
                  <a:srgbClr val="0070C0"/>
                </a:solidFill>
              </a:rPr>
              <a:t> </a:t>
            </a:r>
            <a:r>
              <a:rPr lang="en-US" altLang="ko-KR" sz="1592" dirty="0">
                <a:solidFill>
                  <a:srgbClr val="0070C0"/>
                </a:solidFill>
              </a:rPr>
              <a:t>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B2C7E-2CDB-4B7E-A9A8-63700C5650B2}"/>
              </a:ext>
            </a:extLst>
          </p:cNvPr>
          <p:cNvSpPr txBox="1"/>
          <p:nvPr/>
        </p:nvSpPr>
        <p:spPr>
          <a:xfrm>
            <a:off x="6253139" y="3807300"/>
            <a:ext cx="2702142" cy="1925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en-US" altLang="ko-KR" sz="1592" dirty="0">
                <a:solidFill>
                  <a:srgbClr val="0070C0"/>
                </a:solidFill>
              </a:rPr>
              <a:t>&gt;&gt;&gt; x</a:t>
            </a:r>
            <a:r>
              <a:rPr lang="ko-KR" altLang="en-US" sz="1592" dirty="0">
                <a:solidFill>
                  <a:srgbClr val="0070C0"/>
                </a:solidFill>
              </a:rPr>
              <a:t> </a:t>
            </a:r>
            <a:r>
              <a:rPr lang="en-US" altLang="ko-KR" sz="1592" dirty="0">
                <a:solidFill>
                  <a:srgbClr val="0070C0"/>
                </a:solidFill>
              </a:rPr>
              <a:t>=</a:t>
            </a:r>
            <a:r>
              <a:rPr lang="ko-KR" altLang="en-US" sz="1592" dirty="0">
                <a:solidFill>
                  <a:srgbClr val="0070C0"/>
                </a:solidFill>
              </a:rPr>
              <a:t> </a:t>
            </a:r>
            <a:r>
              <a:rPr lang="en-US" altLang="ko-KR" sz="1592" dirty="0">
                <a:solidFill>
                  <a:srgbClr val="0070C0"/>
                </a:solidFill>
              </a:rPr>
              <a:t>[1,</a:t>
            </a:r>
            <a:r>
              <a:rPr lang="ko-KR" altLang="en-US" sz="1592" dirty="0">
                <a:solidFill>
                  <a:srgbClr val="0070C0"/>
                </a:solidFill>
              </a:rPr>
              <a:t> </a:t>
            </a:r>
            <a:r>
              <a:rPr lang="en-US" altLang="ko-KR" sz="1592" dirty="0">
                <a:solidFill>
                  <a:srgbClr val="0070C0"/>
                </a:solidFill>
              </a:rPr>
              <a:t>4,</a:t>
            </a:r>
            <a:r>
              <a:rPr lang="ko-KR" altLang="en-US" sz="1592" dirty="0">
                <a:solidFill>
                  <a:srgbClr val="0070C0"/>
                </a:solidFill>
              </a:rPr>
              <a:t> </a:t>
            </a:r>
            <a:r>
              <a:rPr lang="en-US" altLang="ko-KR" sz="1592" dirty="0">
                <a:solidFill>
                  <a:srgbClr val="0070C0"/>
                </a:solidFill>
              </a:rPr>
              <a:t>2,</a:t>
            </a:r>
            <a:r>
              <a:rPr lang="ko-KR" altLang="en-US" sz="1592" dirty="0">
                <a:solidFill>
                  <a:srgbClr val="0070C0"/>
                </a:solidFill>
              </a:rPr>
              <a:t> </a:t>
            </a:r>
            <a:r>
              <a:rPr lang="en-US" altLang="ko-KR" sz="1592" dirty="0">
                <a:solidFill>
                  <a:srgbClr val="0070C0"/>
                </a:solidFill>
              </a:rPr>
              <a:t>7,</a:t>
            </a:r>
            <a:r>
              <a:rPr lang="ko-KR" altLang="en-US" sz="1592" dirty="0">
                <a:solidFill>
                  <a:srgbClr val="0070C0"/>
                </a:solidFill>
              </a:rPr>
              <a:t> </a:t>
            </a:r>
            <a:r>
              <a:rPr lang="en-US" altLang="ko-KR" sz="1592" dirty="0">
                <a:solidFill>
                  <a:srgbClr val="0070C0"/>
                </a:solidFill>
              </a:rPr>
              <a:t>6]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&gt;&gt;&gt; y = sorted(x)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&gt;&gt;&gt; print(y)</a:t>
            </a:r>
          </a:p>
          <a:p>
            <a:r>
              <a:rPr lang="en-US" altLang="ko-KR" sz="1592" dirty="0">
                <a:solidFill>
                  <a:srgbClr val="FF0000"/>
                </a:solidFill>
              </a:rPr>
              <a:t>[1, 2, 4, 5, 7]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&gt;&gt;&gt; print(x)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[1,</a:t>
            </a:r>
            <a:r>
              <a:rPr lang="ko-KR" altLang="en-US" sz="1592" dirty="0">
                <a:solidFill>
                  <a:srgbClr val="0070C0"/>
                </a:solidFill>
              </a:rPr>
              <a:t> </a:t>
            </a:r>
            <a:r>
              <a:rPr lang="en-US" altLang="ko-KR" sz="1592" dirty="0">
                <a:solidFill>
                  <a:srgbClr val="0070C0"/>
                </a:solidFill>
              </a:rPr>
              <a:t>4,</a:t>
            </a:r>
            <a:r>
              <a:rPr lang="ko-KR" altLang="en-US" sz="1592" dirty="0">
                <a:solidFill>
                  <a:srgbClr val="0070C0"/>
                </a:solidFill>
              </a:rPr>
              <a:t> </a:t>
            </a:r>
            <a:r>
              <a:rPr lang="en-US" altLang="ko-KR" sz="1592" dirty="0">
                <a:solidFill>
                  <a:srgbClr val="0070C0"/>
                </a:solidFill>
              </a:rPr>
              <a:t>2,</a:t>
            </a:r>
            <a:r>
              <a:rPr lang="ko-KR" altLang="en-US" sz="1592" dirty="0">
                <a:solidFill>
                  <a:srgbClr val="0070C0"/>
                </a:solidFill>
              </a:rPr>
              <a:t> </a:t>
            </a:r>
            <a:r>
              <a:rPr lang="en-US" altLang="ko-KR" sz="1592" dirty="0">
                <a:solidFill>
                  <a:srgbClr val="0070C0"/>
                </a:solidFill>
              </a:rPr>
              <a:t>7,</a:t>
            </a:r>
            <a:r>
              <a:rPr lang="ko-KR" altLang="en-US" sz="1592" dirty="0">
                <a:solidFill>
                  <a:srgbClr val="0070C0"/>
                </a:solidFill>
              </a:rPr>
              <a:t> </a:t>
            </a:r>
            <a:r>
              <a:rPr lang="en-US" altLang="ko-KR" sz="1592" dirty="0">
                <a:solidFill>
                  <a:srgbClr val="0070C0"/>
                </a:solidFill>
              </a:rPr>
              <a:t>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6AE8A-9379-4C17-9BB9-2296906A0C1E}"/>
              </a:ext>
            </a:extLst>
          </p:cNvPr>
          <p:cNvSpPr txBox="1"/>
          <p:nvPr/>
        </p:nvSpPr>
        <p:spPr>
          <a:xfrm>
            <a:off x="9080298" y="3807300"/>
            <a:ext cx="2702142" cy="19256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no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en-US" altLang="ko-KR" sz="1592" dirty="0">
                <a:solidFill>
                  <a:srgbClr val="0070C0"/>
                </a:solidFill>
              </a:rPr>
              <a:t>&gt;&gt;&gt; x</a:t>
            </a:r>
            <a:r>
              <a:rPr lang="ko-KR" altLang="en-US" sz="1592" dirty="0">
                <a:solidFill>
                  <a:srgbClr val="0070C0"/>
                </a:solidFill>
              </a:rPr>
              <a:t> </a:t>
            </a:r>
            <a:r>
              <a:rPr lang="en-US" altLang="ko-KR" sz="1592" dirty="0">
                <a:solidFill>
                  <a:srgbClr val="0070C0"/>
                </a:solidFill>
              </a:rPr>
              <a:t>=</a:t>
            </a:r>
            <a:r>
              <a:rPr lang="ko-KR" altLang="en-US" sz="1592" dirty="0">
                <a:solidFill>
                  <a:srgbClr val="0070C0"/>
                </a:solidFill>
              </a:rPr>
              <a:t> </a:t>
            </a:r>
            <a:r>
              <a:rPr lang="en-US" altLang="ko-KR" sz="1592" dirty="0">
                <a:solidFill>
                  <a:srgbClr val="0070C0"/>
                </a:solidFill>
              </a:rPr>
              <a:t>[1,</a:t>
            </a:r>
            <a:r>
              <a:rPr lang="ko-KR" altLang="en-US" sz="1592" dirty="0">
                <a:solidFill>
                  <a:srgbClr val="0070C0"/>
                </a:solidFill>
              </a:rPr>
              <a:t> </a:t>
            </a:r>
            <a:r>
              <a:rPr lang="en-US" altLang="ko-KR" sz="1592" dirty="0">
                <a:solidFill>
                  <a:srgbClr val="0070C0"/>
                </a:solidFill>
              </a:rPr>
              <a:t>4,</a:t>
            </a:r>
            <a:r>
              <a:rPr lang="ko-KR" altLang="en-US" sz="1592" dirty="0">
                <a:solidFill>
                  <a:srgbClr val="0070C0"/>
                </a:solidFill>
              </a:rPr>
              <a:t> </a:t>
            </a:r>
            <a:r>
              <a:rPr lang="en-US" altLang="ko-KR" sz="1592" dirty="0">
                <a:solidFill>
                  <a:srgbClr val="0070C0"/>
                </a:solidFill>
              </a:rPr>
              <a:t>2,</a:t>
            </a:r>
            <a:r>
              <a:rPr lang="ko-KR" altLang="en-US" sz="1592" dirty="0">
                <a:solidFill>
                  <a:srgbClr val="0070C0"/>
                </a:solidFill>
              </a:rPr>
              <a:t> </a:t>
            </a:r>
            <a:r>
              <a:rPr lang="en-US" altLang="ko-KR" sz="1592" dirty="0">
                <a:solidFill>
                  <a:srgbClr val="0070C0"/>
                </a:solidFill>
              </a:rPr>
              <a:t>7,</a:t>
            </a:r>
            <a:r>
              <a:rPr lang="ko-KR" altLang="en-US" sz="1592" dirty="0">
                <a:solidFill>
                  <a:srgbClr val="0070C0"/>
                </a:solidFill>
              </a:rPr>
              <a:t> </a:t>
            </a:r>
            <a:r>
              <a:rPr lang="en-US" altLang="ko-KR" sz="1592" dirty="0">
                <a:solidFill>
                  <a:srgbClr val="0070C0"/>
                </a:solidFill>
              </a:rPr>
              <a:t>6]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&gt;&gt;&gt; y = </a:t>
            </a:r>
            <a:r>
              <a:rPr lang="en-US" altLang="ko-KR" sz="1592" dirty="0" err="1">
                <a:solidFill>
                  <a:srgbClr val="0070C0"/>
                </a:solidFill>
              </a:rPr>
              <a:t>x.sort</a:t>
            </a:r>
            <a:r>
              <a:rPr lang="en-US" altLang="ko-KR" sz="1592" dirty="0">
                <a:solidFill>
                  <a:srgbClr val="0070C0"/>
                </a:solidFill>
              </a:rPr>
              <a:t>()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&gt;&gt;&gt; print(y)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None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&gt;&gt;&gt; print(x)</a:t>
            </a:r>
          </a:p>
          <a:p>
            <a:r>
              <a:rPr lang="en-US" altLang="ko-KR" sz="1592" dirty="0">
                <a:solidFill>
                  <a:srgbClr val="FF0000"/>
                </a:solidFill>
              </a:rPr>
              <a:t>[1, 2, 4, 5, 7]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F3ABEB-7AED-4FE2-96B3-7320281B4C89}"/>
              </a:ext>
            </a:extLst>
          </p:cNvPr>
          <p:cNvSpPr txBox="1"/>
          <p:nvPr/>
        </p:nvSpPr>
        <p:spPr>
          <a:xfrm>
            <a:off x="5969632" y="1461264"/>
            <a:ext cx="1752324" cy="484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en-US" altLang="ko-KR" sz="1592" dirty="0">
                <a:solidFill>
                  <a:srgbClr val="C00000"/>
                </a:solidFill>
              </a:rPr>
              <a:t>&gt;&gt;&gt; </a:t>
            </a:r>
            <a:r>
              <a:rPr lang="en-US" altLang="ko-KR" sz="1592" dirty="0" err="1">
                <a:solidFill>
                  <a:srgbClr val="C00000"/>
                </a:solidFill>
              </a:rPr>
              <a:t>x.sort</a:t>
            </a:r>
            <a:r>
              <a:rPr lang="en-US" altLang="ko-KR" sz="1592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5279AD-9D0F-497D-9E89-06DEFC32571D}"/>
              </a:ext>
            </a:extLst>
          </p:cNvPr>
          <p:cNvSpPr txBox="1"/>
          <p:nvPr/>
        </p:nvSpPr>
        <p:spPr>
          <a:xfrm>
            <a:off x="5969632" y="2486010"/>
            <a:ext cx="2142321" cy="484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en-US" altLang="ko-KR" sz="1592" dirty="0">
                <a:solidFill>
                  <a:srgbClr val="C00000"/>
                </a:solidFill>
              </a:rPr>
              <a:t>&gt;&gt;&gt; sorted(x)</a:t>
            </a:r>
          </a:p>
        </p:txBody>
      </p:sp>
      <p:sp>
        <p:nvSpPr>
          <p:cNvPr id="4" name="십자형 3">
            <a:extLst>
              <a:ext uri="{FF2B5EF4-FFF2-40B4-BE49-F238E27FC236}">
                <a16:creationId xmlns:a16="http://schemas.microsoft.com/office/drawing/2014/main" id="{3BF141C6-A8A1-4C48-BC9D-177597F82535}"/>
              </a:ext>
            </a:extLst>
          </p:cNvPr>
          <p:cNvSpPr/>
          <p:nvPr/>
        </p:nvSpPr>
        <p:spPr>
          <a:xfrm rot="2613180">
            <a:off x="4043934" y="4069283"/>
            <a:ext cx="534773" cy="530448"/>
          </a:xfrm>
          <a:prstGeom prst="plus">
            <a:avLst>
              <a:gd name="adj" fmla="val 39766"/>
            </a:avLst>
          </a:prstGeom>
          <a:solidFill>
            <a:srgbClr val="FF0000">
              <a:alpha val="50196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791"/>
          </a:p>
        </p:txBody>
      </p:sp>
      <p:sp>
        <p:nvSpPr>
          <p:cNvPr id="13" name="십자형 12">
            <a:extLst>
              <a:ext uri="{FF2B5EF4-FFF2-40B4-BE49-F238E27FC236}">
                <a16:creationId xmlns:a16="http://schemas.microsoft.com/office/drawing/2014/main" id="{58C19AA9-316F-47E6-B334-F94F721DB9D5}"/>
              </a:ext>
            </a:extLst>
          </p:cNvPr>
          <p:cNvSpPr/>
          <p:nvPr/>
        </p:nvSpPr>
        <p:spPr>
          <a:xfrm rot="2613180">
            <a:off x="9985219" y="4069282"/>
            <a:ext cx="534773" cy="530448"/>
          </a:xfrm>
          <a:prstGeom prst="plus">
            <a:avLst>
              <a:gd name="adj" fmla="val 39766"/>
            </a:avLst>
          </a:prstGeom>
          <a:solidFill>
            <a:srgbClr val="FF0000">
              <a:alpha val="50196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79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9DFF8-1464-4F8D-9C87-C27CA268CD0B}"/>
              </a:ext>
            </a:extLst>
          </p:cNvPr>
          <p:cNvSpPr txBox="1"/>
          <p:nvPr/>
        </p:nvSpPr>
        <p:spPr>
          <a:xfrm>
            <a:off x="5969632" y="2486010"/>
            <a:ext cx="2142321" cy="484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en-US" altLang="ko-KR" sz="1592" dirty="0">
                <a:solidFill>
                  <a:srgbClr val="C00000"/>
                </a:solidFill>
              </a:rPr>
              <a:t>&gt;&gt;&gt; y</a:t>
            </a:r>
            <a:r>
              <a:rPr lang="ko-KR" altLang="en-US" sz="1592" dirty="0">
                <a:solidFill>
                  <a:srgbClr val="C00000"/>
                </a:solidFill>
              </a:rPr>
              <a:t> </a:t>
            </a:r>
            <a:r>
              <a:rPr lang="en-US" altLang="ko-KR" sz="1592" dirty="0">
                <a:solidFill>
                  <a:srgbClr val="C00000"/>
                </a:solidFill>
              </a:rPr>
              <a:t>=</a:t>
            </a:r>
            <a:r>
              <a:rPr lang="ko-KR" altLang="en-US" sz="1592" dirty="0">
                <a:solidFill>
                  <a:srgbClr val="C00000"/>
                </a:solidFill>
              </a:rPr>
              <a:t> </a:t>
            </a:r>
            <a:r>
              <a:rPr lang="en-US" altLang="ko-KR" sz="1592" dirty="0">
                <a:solidFill>
                  <a:srgbClr val="C00000"/>
                </a:solidFill>
              </a:rPr>
              <a:t>sorted(x)</a:t>
            </a:r>
          </a:p>
        </p:txBody>
      </p:sp>
    </p:spTree>
    <p:extLst>
      <p:ext uri="{BB962C8B-B14F-4D97-AF65-F5344CB8AC3E}">
        <p14:creationId xmlns:p14="http://schemas.microsoft.com/office/powerpoint/2010/main" val="304048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4" grpId="0" animBg="1"/>
      <p:bldP spid="13" grpId="0" animBg="1"/>
      <p:bldP spid="1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79822" y="2700687"/>
            <a:ext cx="10660616" cy="1232384"/>
          </a:xfrm>
        </p:spPr>
        <p:txBody>
          <a:bodyPr/>
          <a:lstStyle/>
          <a:p>
            <a:r>
              <a:rPr lang="ko-KR" altLang="en-US" dirty="0"/>
              <a:t>다양한 리스트 생성</a:t>
            </a:r>
          </a:p>
        </p:txBody>
      </p:sp>
    </p:spTree>
    <p:extLst>
      <p:ext uri="{BB962C8B-B14F-4D97-AF65-F5344CB8AC3E}">
        <p14:creationId xmlns:p14="http://schemas.microsoft.com/office/powerpoint/2010/main" val="4486629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문자열의 분리</a:t>
            </a:r>
            <a:r>
              <a:rPr lang="en-US" altLang="ko-KR" dirty="0"/>
              <a:t>(split)</a:t>
            </a:r>
            <a:r>
              <a:rPr lang="ko-KR" altLang="en-US" dirty="0"/>
              <a:t>와 결합</a:t>
            </a:r>
            <a:r>
              <a:rPr lang="en-US" altLang="ko-KR" dirty="0"/>
              <a:t>(join)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/>
              <a:t>str.split</a:t>
            </a:r>
            <a:r>
              <a:rPr lang="en-US" altLang="ko-KR" sz="2000" dirty="0"/>
              <a:t>( ) : </a:t>
            </a:r>
            <a:r>
              <a:rPr lang="ko-KR" altLang="en-US" sz="2000" dirty="0"/>
              <a:t>문자열 </a:t>
            </a:r>
            <a:r>
              <a:rPr lang="en-US" altLang="ko-KR" sz="2000" dirty="0" err="1"/>
              <a:t>str</a:t>
            </a:r>
            <a:r>
              <a:rPr lang="ko-KR" altLang="en-US" sz="2000" dirty="0"/>
              <a:t>을 분리하여 여러 개의 요소</a:t>
            </a:r>
            <a:r>
              <a:rPr lang="en-US" altLang="ko-KR" sz="2000" dirty="0"/>
              <a:t>(</a:t>
            </a:r>
            <a:r>
              <a:rPr lang="ko-KR" altLang="en-US" sz="2000" dirty="0"/>
              <a:t>문자열</a:t>
            </a:r>
            <a:r>
              <a:rPr lang="en-US" altLang="ko-KR" sz="2000" dirty="0"/>
              <a:t>)</a:t>
            </a:r>
            <a:r>
              <a:rPr lang="ko-KR" altLang="en-US" sz="2000" dirty="0"/>
              <a:t>로 구성된 리스트 반환</a:t>
            </a:r>
            <a:endParaRPr lang="en-US" altLang="ko-KR" sz="2000" dirty="0"/>
          </a:p>
          <a:p>
            <a:r>
              <a:rPr lang="en-US" altLang="ko-KR" sz="2000" dirty="0" err="1"/>
              <a:t>chr.join</a:t>
            </a:r>
            <a:r>
              <a:rPr lang="en-US" altLang="ko-KR" sz="2000" dirty="0"/>
              <a:t>(</a:t>
            </a:r>
            <a:r>
              <a:rPr lang="en-US" altLang="ko-KR" sz="2000" dirty="0" err="1"/>
              <a:t>lst</a:t>
            </a:r>
            <a:r>
              <a:rPr lang="en-US" altLang="ko-KR" sz="2000" dirty="0"/>
              <a:t>) : </a:t>
            </a:r>
            <a:r>
              <a:rPr lang="ko-KR" altLang="en-US" sz="2000" dirty="0"/>
              <a:t>리스트 </a:t>
            </a:r>
            <a:r>
              <a:rPr lang="en-US" altLang="ko-KR" sz="2000" dirty="0" err="1"/>
              <a:t>lst</a:t>
            </a:r>
            <a:r>
              <a:rPr lang="ko-KR" altLang="en-US" sz="2000" dirty="0"/>
              <a:t>의 구성 요소들을 문자 </a:t>
            </a:r>
            <a:r>
              <a:rPr lang="en-US" altLang="ko-KR" sz="2000" dirty="0" err="1"/>
              <a:t>chr</a:t>
            </a:r>
            <a:r>
              <a:rPr lang="ko-KR" altLang="en-US" sz="2000" dirty="0"/>
              <a:t>을 중간에 끼워 넣어 연결한 문자열 반환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FCE226-6748-4843-A58E-2BF0D6609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111" y="2708920"/>
            <a:ext cx="7723237" cy="32038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&gt;&gt;&gt; a = "Life is too short"</a:t>
            </a:r>
          </a:p>
          <a:p>
            <a:pPr>
              <a:lnSpc>
                <a:spcPct val="120000"/>
              </a:lnSpc>
            </a:pP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&gt;&gt;&gt; </a:t>
            </a:r>
            <a:r>
              <a:rPr lang="en-US" altLang="ko-KR" sz="1592" dirty="0" err="1">
                <a:latin typeface="Consolas" panose="020B0609020204030204" pitchFamily="49" charset="0"/>
                <a:cs typeface="Arial" panose="020B0604020202020204" pitchFamily="34" charset="0"/>
              </a:rPr>
              <a:t>wordList</a:t>
            </a: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 = </a:t>
            </a:r>
            <a:r>
              <a:rPr lang="en-US" altLang="ko-KR" sz="1592" dirty="0" err="1">
                <a:latin typeface="Consolas" panose="020B0609020204030204" pitchFamily="49" charset="0"/>
                <a:cs typeface="Arial" panose="020B0604020202020204" pitchFamily="34" charset="0"/>
              </a:rPr>
              <a:t>a.</a:t>
            </a:r>
            <a:r>
              <a:rPr lang="en-US" altLang="ko-KR" sz="1592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split</a:t>
            </a:r>
            <a:r>
              <a:rPr lang="en-US" altLang="ko-KR" sz="1592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	</a:t>
            </a: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w1, w2, w3, w4 = </a:t>
            </a:r>
            <a:r>
              <a:rPr lang="en-US" altLang="ko-KR" sz="1592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a.split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>
              <a:lnSpc>
                <a:spcPct val="120000"/>
              </a:lnSpc>
            </a:pP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&gt;&gt;&gt; </a:t>
            </a:r>
            <a:r>
              <a:rPr lang="en-US" altLang="ko-KR" sz="1592" dirty="0" err="1">
                <a:latin typeface="Consolas" panose="020B0609020204030204" pitchFamily="49" charset="0"/>
                <a:cs typeface="Arial" panose="020B0604020202020204" pitchFamily="34" charset="0"/>
              </a:rPr>
              <a:t>wordList</a:t>
            </a:r>
            <a:endParaRPr lang="en-US" altLang="ko-KR" sz="1592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592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['Life', 'is', 'too', 'short']</a:t>
            </a:r>
          </a:p>
          <a:p>
            <a:pPr>
              <a:lnSpc>
                <a:spcPct val="120000"/>
              </a:lnSpc>
            </a:pP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&gt;&gt;&gt; </a:t>
            </a:r>
            <a:r>
              <a:rPr lang="en-US" altLang="ko-KR" sz="1592" dirty="0" err="1">
                <a:latin typeface="Consolas" panose="020B0609020204030204" pitchFamily="49" charset="0"/>
                <a:cs typeface="Arial" panose="020B0604020202020204" pitchFamily="34" charset="0"/>
              </a:rPr>
              <a:t>a_sentence</a:t>
            </a: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 = " ".join(</a:t>
            </a:r>
            <a:r>
              <a:rPr lang="en-US" altLang="ko-KR" sz="1592" dirty="0" err="1">
                <a:latin typeface="Consolas" panose="020B0609020204030204" pitchFamily="49" charset="0"/>
                <a:cs typeface="Arial" panose="020B0604020202020204" pitchFamily="34" charset="0"/>
              </a:rPr>
              <a:t>wordList</a:t>
            </a: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&gt;&gt;&gt; </a:t>
            </a:r>
            <a:r>
              <a:rPr lang="en-US" altLang="ko-KR" sz="1592" dirty="0" err="1">
                <a:latin typeface="Consolas" panose="020B0609020204030204" pitchFamily="49" charset="0"/>
                <a:cs typeface="Arial" panose="020B0604020202020204" pitchFamily="34" charset="0"/>
              </a:rPr>
              <a:t>a_sentence</a:t>
            </a:r>
            <a:endParaRPr lang="en-US" altLang="ko-KR" sz="1592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592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'Life is too short'</a:t>
            </a:r>
          </a:p>
          <a:p>
            <a:pPr>
              <a:lnSpc>
                <a:spcPct val="120000"/>
              </a:lnSpc>
            </a:pP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&gt;&gt;&gt; </a:t>
            </a:r>
            <a:r>
              <a:rPr lang="en-US" altLang="ko-KR" sz="1592" dirty="0" err="1">
                <a:latin typeface="Consolas" panose="020B0609020204030204" pitchFamily="49" charset="0"/>
                <a:cs typeface="Arial" panose="020B0604020202020204" pitchFamily="34" charset="0"/>
              </a:rPr>
              <a:t>b_sentence</a:t>
            </a: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 = "**".join(</a:t>
            </a:r>
            <a:r>
              <a:rPr lang="en-US" altLang="ko-KR" sz="1592" dirty="0" err="1">
                <a:latin typeface="Consolas" panose="020B0609020204030204" pitchFamily="49" charset="0"/>
                <a:cs typeface="Arial" panose="020B0604020202020204" pitchFamily="34" charset="0"/>
              </a:rPr>
              <a:t>wordList</a:t>
            </a: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592" dirty="0">
                <a:latin typeface="Consolas" panose="020B0609020204030204" pitchFamily="49" charset="0"/>
                <a:cs typeface="Arial" panose="020B0604020202020204" pitchFamily="34" charset="0"/>
              </a:rPr>
              <a:t>&gt;&gt;&gt; </a:t>
            </a:r>
            <a:r>
              <a:rPr lang="en-US" altLang="ko-KR" sz="1592" dirty="0" err="1">
                <a:latin typeface="Consolas" panose="020B0609020204030204" pitchFamily="49" charset="0"/>
                <a:cs typeface="Arial" panose="020B0604020202020204" pitchFamily="34" charset="0"/>
              </a:rPr>
              <a:t>b_sentence</a:t>
            </a:r>
            <a:endParaRPr lang="en-US" altLang="ko-KR" sz="1592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592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'Life**is**too**short'</a:t>
            </a:r>
          </a:p>
        </p:txBody>
      </p:sp>
    </p:spTree>
    <p:extLst>
      <p:ext uri="{BB962C8B-B14F-4D97-AF65-F5344CB8AC3E}">
        <p14:creationId xmlns:p14="http://schemas.microsoft.com/office/powerpoint/2010/main" val="18243800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range( ) </a:t>
            </a:r>
            <a:r>
              <a:rPr lang="ko-KR" altLang="en-US" dirty="0"/>
              <a:t>함수를 이용한 리스트 생성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1791" dirty="0"/>
          </a:p>
          <a:p>
            <a:endParaRPr lang="en-US" altLang="ko-KR" sz="1791" dirty="0"/>
          </a:p>
          <a:p>
            <a:endParaRPr lang="en-US" altLang="ko-KR" sz="1791" dirty="0"/>
          </a:p>
          <a:p>
            <a:pPr lvl="4"/>
            <a:endParaRPr lang="en-US" altLang="ko-KR" sz="995" dirty="0"/>
          </a:p>
          <a:p>
            <a:pPr>
              <a:lnSpc>
                <a:spcPct val="100000"/>
              </a:lnSpc>
            </a:pPr>
            <a:r>
              <a:rPr lang="ko-KR" altLang="en-US" sz="1791" dirty="0" err="1"/>
              <a:t>슬라이싱의</a:t>
            </a:r>
            <a:r>
              <a:rPr lang="ko-KR" altLang="en-US" sz="1791" dirty="0"/>
              <a:t> </a:t>
            </a:r>
            <a:r>
              <a:rPr lang="en-US" altLang="ko-KR" sz="1791" dirty="0"/>
              <a:t>[start : end : step]</a:t>
            </a:r>
            <a:r>
              <a:rPr lang="ko-KR" altLang="en-US" sz="1791" dirty="0"/>
              <a:t> 과 유사 </a:t>
            </a:r>
            <a:r>
              <a:rPr lang="en-US" altLang="ko-KR" sz="1791" dirty="0"/>
              <a:t>(but, stop</a:t>
            </a:r>
            <a:r>
              <a:rPr lang="ko-KR" altLang="en-US" sz="1791" dirty="0"/>
              <a:t>의 값은 생략 </a:t>
            </a:r>
            <a:r>
              <a:rPr lang="en-US" altLang="ko-KR" sz="1791" dirty="0"/>
              <a:t>X)</a:t>
            </a:r>
          </a:p>
          <a:p>
            <a:pPr>
              <a:lnSpc>
                <a:spcPct val="100000"/>
              </a:lnSpc>
            </a:pPr>
            <a:r>
              <a:rPr lang="en-US" altLang="ko-KR" sz="1791" dirty="0"/>
              <a:t>Step &gt; 0 : Start</a:t>
            </a:r>
            <a:r>
              <a:rPr lang="ko-KR" altLang="en-US" sz="1791" dirty="0"/>
              <a:t>부터 </a:t>
            </a:r>
            <a:r>
              <a:rPr lang="en-US" altLang="ko-KR" sz="1791" dirty="0"/>
              <a:t>stop-1</a:t>
            </a:r>
            <a:r>
              <a:rPr lang="ko-KR" altLang="en-US" sz="1791" dirty="0"/>
              <a:t>까지 </a:t>
            </a:r>
            <a:r>
              <a:rPr lang="en-US" altLang="ko-KR" sz="1791" dirty="0"/>
              <a:t>step</a:t>
            </a:r>
            <a:r>
              <a:rPr lang="ko-KR" altLang="en-US" sz="1791" dirty="0"/>
              <a:t>씩 증가하는 정수 시퀀스를 생성</a:t>
            </a:r>
            <a:endParaRPr lang="en-US" altLang="ko-KR" sz="1791" dirty="0"/>
          </a:p>
          <a:p>
            <a:pPr>
              <a:lnSpc>
                <a:spcPct val="100000"/>
              </a:lnSpc>
            </a:pPr>
            <a:r>
              <a:rPr lang="en-US" altLang="ko-KR" sz="1791" dirty="0"/>
              <a:t>Step &lt; 0 : Start</a:t>
            </a:r>
            <a:r>
              <a:rPr lang="ko-KR" altLang="en-US" sz="1791" dirty="0"/>
              <a:t>부터 </a:t>
            </a:r>
            <a:r>
              <a:rPr lang="en-US" altLang="ko-KR" sz="1791" dirty="0"/>
              <a:t>stop-1</a:t>
            </a:r>
            <a:r>
              <a:rPr lang="ko-KR" altLang="en-US" sz="1791" dirty="0"/>
              <a:t>까지 </a:t>
            </a:r>
            <a:r>
              <a:rPr lang="en-US" altLang="ko-KR" sz="1791" dirty="0"/>
              <a:t>|step|</a:t>
            </a:r>
            <a:r>
              <a:rPr lang="ko-KR" altLang="en-US" sz="1791" dirty="0"/>
              <a:t>씩 감소하는 정수 시퀀스를 생성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700898" y="1305438"/>
            <a:ext cx="6353418" cy="1239830"/>
            <a:chOff x="1031244" y="2451093"/>
            <a:chExt cx="6384175" cy="1245832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031244" y="2451093"/>
              <a:ext cx="6384175" cy="495055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791" b="1" dirty="0">
                  <a:solidFill>
                    <a:schemeClr val="tx1"/>
                  </a:solidFill>
                  <a:latin typeface="Consolas" panose="020B0609020204030204" pitchFamily="49" charset="0"/>
                  <a:ea typeface="+mj-ea"/>
                </a:rPr>
                <a:t>range (        ,        ,         ) </a:t>
              </a:r>
              <a:endParaRPr lang="ko-KR" altLang="en-US" sz="1791" b="1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138192" y="2594294"/>
              <a:ext cx="873785" cy="230946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92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ea typeface="+mj-ea"/>
                </a:rPr>
                <a:t>start</a:t>
              </a:r>
              <a:endParaRPr lang="ko-KR" altLang="en-US" sz="1393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+mj-ea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263160" y="2590898"/>
              <a:ext cx="873785" cy="230946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92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ea typeface="+mj-ea"/>
                </a:rPr>
                <a:t>stop</a:t>
              </a:r>
              <a:endParaRPr lang="ko-KR" altLang="en-US" sz="1592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+mj-ea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458472" y="2583148"/>
              <a:ext cx="873785" cy="230946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92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ea typeface="+mj-ea"/>
                </a:rPr>
                <a:t>step</a:t>
              </a:r>
              <a:endParaRPr lang="ko-KR" altLang="en-US" sz="1592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+mj-ea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169906" y="2479209"/>
              <a:ext cx="4489034" cy="1217716"/>
              <a:chOff x="2744192" y="2572279"/>
              <a:chExt cx="4489034" cy="1217716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2744192" y="2573905"/>
                <a:ext cx="907091" cy="45005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1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4945495" y="2572279"/>
                <a:ext cx="1019340" cy="45005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1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651283" y="3143664"/>
                <a:ext cx="35819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791" dirty="0">
                    <a:solidFill>
                      <a:srgbClr val="C00000"/>
                    </a:solidFill>
                    <a:latin typeface="+mj-ea"/>
                    <a:ea typeface="+mj-ea"/>
                  </a:rPr>
                  <a:t>생략가능</a:t>
                </a:r>
                <a:endParaRPr lang="en-US" altLang="ko-KR" sz="1791" dirty="0">
                  <a:solidFill>
                    <a:srgbClr val="C00000"/>
                  </a:solidFill>
                  <a:latin typeface="+mj-ea"/>
                  <a:ea typeface="+mj-ea"/>
                </a:endParaRPr>
              </a:p>
              <a:p>
                <a:r>
                  <a:rPr lang="ko-KR" altLang="en-US" sz="1791" dirty="0">
                    <a:solidFill>
                      <a:srgbClr val="C00000"/>
                    </a:solidFill>
                    <a:latin typeface="+mj-ea"/>
                    <a:ea typeface="+mj-ea"/>
                  </a:rPr>
                  <a:t>생략되면 </a:t>
                </a:r>
                <a:r>
                  <a:rPr lang="en-US" altLang="ko-KR" sz="1791" dirty="0">
                    <a:solidFill>
                      <a:srgbClr val="C00000"/>
                    </a:solidFill>
                    <a:latin typeface="+mj-ea"/>
                    <a:ea typeface="+mj-ea"/>
                  </a:rPr>
                  <a:t>start=0, step=1</a:t>
                </a:r>
                <a:r>
                  <a:rPr lang="ko-KR" altLang="en-US" sz="1791" dirty="0">
                    <a:solidFill>
                      <a:srgbClr val="C00000"/>
                    </a:solidFill>
                    <a:latin typeface="+mj-ea"/>
                    <a:ea typeface="+mj-ea"/>
                  </a:rPr>
                  <a:t>로 간주</a:t>
                </a:r>
              </a:p>
            </p:txBody>
          </p:sp>
          <p:cxnSp>
            <p:nvCxnSpPr>
              <p:cNvPr id="13" name="직선 화살표 연결선 12"/>
              <p:cNvCxnSpPr/>
              <p:nvPr/>
            </p:nvCxnSpPr>
            <p:spPr>
              <a:xfrm flipH="1" flipV="1">
                <a:off x="3239247" y="3023957"/>
                <a:ext cx="495726" cy="270116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/>
              <p:cNvCxnSpPr>
                <a:endCxn id="11" idx="2"/>
              </p:cNvCxnSpPr>
              <p:nvPr/>
            </p:nvCxnSpPr>
            <p:spPr>
              <a:xfrm flipV="1">
                <a:off x="4711231" y="3022329"/>
                <a:ext cx="743934" cy="270118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/>
          <p:cNvSpPr txBox="1"/>
          <p:nvPr/>
        </p:nvSpPr>
        <p:spPr>
          <a:xfrm>
            <a:off x="687193" y="4037104"/>
            <a:ext cx="10758875" cy="2525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en-US" altLang="ko-KR" sz="1592" dirty="0"/>
              <a:t>list1 = list( x for x in range(5) )		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# list1 = [ x for x in range(5) ]</a:t>
            </a:r>
          </a:p>
          <a:p>
            <a:r>
              <a:rPr lang="en-US" altLang="ko-KR" sz="1592" dirty="0"/>
              <a:t>print(list1)     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# list1 = [0, 1, 2, 3, 4]</a:t>
            </a:r>
          </a:p>
          <a:p>
            <a:endParaRPr lang="en-US" altLang="ko-KR" sz="1592" dirty="0"/>
          </a:p>
          <a:p>
            <a:r>
              <a:rPr lang="en-US" altLang="ko-KR" sz="1592" dirty="0"/>
              <a:t>list2 = list( x*x for x in range(10) if x &gt; 5 )	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# list2 = [ x*x for x in range(10) if x &gt; 5 ]</a:t>
            </a:r>
          </a:p>
          <a:p>
            <a:r>
              <a:rPr lang="en-US" altLang="ko-KR" sz="1592" dirty="0"/>
              <a:t>print(list2)     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# list2 = [36, 49, 64, 81]</a:t>
            </a:r>
          </a:p>
          <a:p>
            <a:endParaRPr lang="en-US" altLang="ko-KR" sz="1592" dirty="0"/>
          </a:p>
          <a:p>
            <a:r>
              <a:rPr lang="en-US" altLang="ko-KR" sz="1592" dirty="0"/>
              <a:t>list3 = [ x for x in list2 if x &lt; 50 ]		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# list3 = list( x for x in list2 if x &lt; 50 </a:t>
            </a:r>
          </a:p>
          <a:p>
            <a:r>
              <a:rPr lang="en-US" altLang="ko-KR" sz="1592" dirty="0"/>
              <a:t>print(list3)     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# list3 = [36, 49]</a:t>
            </a:r>
            <a:endParaRPr lang="en-US" altLang="ko-KR" sz="1592" dirty="0"/>
          </a:p>
        </p:txBody>
      </p:sp>
    </p:spTree>
    <p:extLst>
      <p:ext uri="{BB962C8B-B14F-4D97-AF65-F5344CB8AC3E}">
        <p14:creationId xmlns:p14="http://schemas.microsoft.com/office/powerpoint/2010/main" val="38919905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1A00419-2F63-CA45-862C-84DEA6C37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22" y="2700687"/>
            <a:ext cx="10660616" cy="1232384"/>
          </a:xfrm>
        </p:spPr>
        <p:txBody>
          <a:bodyPr/>
          <a:lstStyle/>
          <a:p>
            <a:r>
              <a:rPr kumimoji="1" lang="ko-KR" altLang="en-US" dirty="0" err="1"/>
              <a:t>튜플</a:t>
            </a:r>
            <a:r>
              <a:rPr kumimoji="1" lang="ko-KR" altLang="en-US" dirty="0"/>
              <a:t> </a:t>
            </a:r>
            <a:r>
              <a:rPr kumimoji="1" lang="en-US" altLang="ko-KR" dirty="0"/>
              <a:t>(tuple)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02479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(tuple)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시퀀스</a:t>
            </a:r>
            <a:r>
              <a:rPr lang="en-US" altLang="ko-KR" dirty="0"/>
              <a:t>(sequence)</a:t>
            </a:r>
            <a:r>
              <a:rPr lang="ko-KR" altLang="en-US" dirty="0"/>
              <a:t>에 속하는 자료구조 중 하나</a:t>
            </a:r>
            <a:endParaRPr lang="en-US" altLang="ko-KR" dirty="0"/>
          </a:p>
          <a:p>
            <a:pPr lvl="1"/>
            <a:r>
              <a:rPr lang="ko-KR" altLang="en-US" dirty="0"/>
              <a:t>시퀀스 </a:t>
            </a:r>
            <a:r>
              <a:rPr lang="en-US" altLang="ko-KR" dirty="0"/>
              <a:t>: </a:t>
            </a:r>
            <a:r>
              <a:rPr lang="ko-KR" altLang="en-US" dirty="0"/>
              <a:t>원소들 사이에 순서가 있음</a:t>
            </a:r>
            <a:endParaRPr lang="en-US" altLang="ko-KR" dirty="0"/>
          </a:p>
          <a:p>
            <a:pPr lvl="1"/>
            <a:r>
              <a:rPr lang="ko-KR" altLang="en-US" dirty="0"/>
              <a:t>순서 있는 데이터를 저장하는 자료구조</a:t>
            </a:r>
            <a:endParaRPr lang="en-US" altLang="ko-KR" dirty="0"/>
          </a:p>
          <a:p>
            <a:r>
              <a:rPr lang="ko-KR" altLang="en-US" dirty="0" err="1"/>
              <a:t>파이썬에서</a:t>
            </a:r>
            <a:r>
              <a:rPr lang="ko-KR" altLang="en-US" dirty="0"/>
              <a:t> 시퀀스에 속하는 자료구조</a:t>
            </a:r>
            <a:endParaRPr lang="en-US" altLang="ko-KR" dirty="0"/>
          </a:p>
          <a:p>
            <a:pPr lvl="1"/>
            <a:r>
              <a:rPr lang="ko-KR" altLang="en-US" dirty="0"/>
              <a:t>문자열</a:t>
            </a:r>
            <a:r>
              <a:rPr lang="en-US" altLang="ko-KR" dirty="0"/>
              <a:t>(</a:t>
            </a:r>
            <a:r>
              <a:rPr lang="en-US" altLang="ko-KR" dirty="0" err="1"/>
              <a:t>str</a:t>
            </a:r>
            <a:r>
              <a:rPr lang="en-US" altLang="ko-KR" dirty="0"/>
              <a:t>), </a:t>
            </a:r>
            <a:r>
              <a:rPr lang="ko-KR" altLang="en-US" dirty="0"/>
              <a:t>리스트</a:t>
            </a:r>
            <a:r>
              <a:rPr lang="en-US" altLang="ko-KR" dirty="0"/>
              <a:t>(list), </a:t>
            </a:r>
            <a:r>
              <a:rPr lang="ko-KR" altLang="en-US" dirty="0" err="1"/>
              <a:t>튜플</a:t>
            </a:r>
            <a:r>
              <a:rPr lang="en-US" altLang="ko-KR" dirty="0"/>
              <a:t>(tuple), range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ko-KR" altLang="en-US" dirty="0"/>
              <a:t>시퀀스에 속하는 자료구조들은 동일한 연산을 지원</a:t>
            </a:r>
            <a:endParaRPr lang="en-US" altLang="ko-KR" dirty="0"/>
          </a:p>
          <a:p>
            <a:pPr lvl="2"/>
            <a:r>
              <a:rPr lang="ko-KR" altLang="en-US" dirty="0"/>
              <a:t>인덱싱</a:t>
            </a:r>
            <a:r>
              <a:rPr lang="en-US" altLang="ko-KR" dirty="0"/>
              <a:t>, 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lvl="2"/>
            <a:r>
              <a:rPr lang="en-US" altLang="ko-KR" dirty="0"/>
              <a:t>+, *, in, not in </a:t>
            </a:r>
            <a:r>
              <a:rPr lang="ko-KR" altLang="en-US" dirty="0"/>
              <a:t>연산자</a:t>
            </a:r>
            <a:endParaRPr lang="en-US" altLang="ko-KR" dirty="0"/>
          </a:p>
          <a:p>
            <a:r>
              <a:rPr lang="ko-KR" altLang="en-US" dirty="0" err="1"/>
              <a:t>튜플은</a:t>
            </a:r>
            <a:r>
              <a:rPr lang="ko-KR" altLang="en-US" dirty="0"/>
              <a:t> 리스트와 유사하지만</a:t>
            </a:r>
            <a:r>
              <a:rPr lang="en-US" altLang="ko-KR" dirty="0"/>
              <a:t>, </a:t>
            </a:r>
            <a:r>
              <a:rPr lang="ko-KR" altLang="en-US" dirty="0"/>
              <a:t>원소가 고정된다는 점이 다름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5115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집합형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b="1" dirty="0">
                <a:solidFill>
                  <a:srgbClr val="C00000"/>
                </a:solidFill>
              </a:rPr>
              <a:t>여러 개</a:t>
            </a:r>
            <a:r>
              <a:rPr lang="ko-KR" altLang="en-US" dirty="0"/>
              <a:t>의 데이터</a:t>
            </a:r>
            <a:r>
              <a:rPr lang="en-US" altLang="ko-KR" dirty="0"/>
              <a:t>(</a:t>
            </a:r>
            <a:r>
              <a:rPr lang="ko-KR" altLang="en-US" dirty="0"/>
              <a:t>요소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하나로 묶어서 저장 및 관리가 필요한 경우 </a:t>
            </a:r>
            <a:br>
              <a:rPr lang="en-US" altLang="ko-KR" dirty="0"/>
            </a:br>
            <a:r>
              <a:rPr lang="ko-KR" altLang="en-US" dirty="0">
                <a:latin typeface="바탕"/>
                <a:ea typeface="바탕"/>
              </a:rPr>
              <a:t>⇒ </a:t>
            </a:r>
            <a:r>
              <a:rPr lang="ko-KR" altLang="en-US" dirty="0"/>
              <a:t>집합</a:t>
            </a:r>
            <a:r>
              <a:rPr lang="en-US" altLang="ko-KR" dirty="0"/>
              <a:t>(collection)</a:t>
            </a:r>
            <a:r>
              <a:rPr lang="ko-KR" altLang="en-US" dirty="0"/>
              <a:t>형 </a:t>
            </a:r>
            <a:r>
              <a:rPr lang="ko-KR" altLang="en-US" dirty="0" err="1"/>
              <a:t>자료형</a:t>
            </a:r>
            <a:r>
              <a:rPr lang="ko-KR" altLang="en-US" dirty="0"/>
              <a:t> 제공</a:t>
            </a:r>
            <a:endParaRPr lang="en-US" altLang="ko-KR" dirty="0"/>
          </a:p>
          <a:p>
            <a:r>
              <a:rPr lang="en-US" altLang="ko-KR" dirty="0"/>
              <a:t> Python</a:t>
            </a:r>
            <a:r>
              <a:rPr lang="ko-KR" altLang="en-US" dirty="0"/>
              <a:t>의 </a:t>
            </a:r>
            <a:r>
              <a:rPr lang="ko-KR" altLang="en-US" dirty="0" err="1"/>
              <a:t>집합형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C00000"/>
                </a:solidFill>
              </a:rPr>
              <a:t>리스트</a:t>
            </a:r>
            <a:r>
              <a:rPr lang="en-US" altLang="ko-KR" b="1" dirty="0">
                <a:solidFill>
                  <a:srgbClr val="C00000"/>
                </a:solidFill>
              </a:rPr>
              <a:t>(list)</a:t>
            </a:r>
          </a:p>
          <a:p>
            <a:pPr lvl="1"/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튜플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(tuple)</a:t>
            </a:r>
          </a:p>
          <a:p>
            <a:pPr lvl="1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집합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(set)</a:t>
            </a:r>
          </a:p>
          <a:p>
            <a:pPr lvl="1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사전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dict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C5D6A8F-5B1A-A348-8166-F8B1148E61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659" t="34186" r="25194" b="12893"/>
          <a:stretch/>
        </p:blipFill>
        <p:spPr>
          <a:xfrm>
            <a:off x="3690367" y="3284984"/>
            <a:ext cx="3592262" cy="206192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FF55BFE-3DAD-4A50-98A4-0934F89063DF}"/>
              </a:ext>
            </a:extLst>
          </p:cNvPr>
          <p:cNvSpPr/>
          <p:nvPr/>
        </p:nvSpPr>
        <p:spPr>
          <a:xfrm>
            <a:off x="5346551" y="4149080"/>
            <a:ext cx="2405396" cy="11457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344" dirty="0" err="1">
                <a:solidFill>
                  <a:schemeClr val="tx1"/>
                </a:solidFill>
                <a:latin typeface="Consolas" panose="020B0609020204030204" pitchFamily="49" charset="0"/>
              </a:rPr>
              <a:t>shopping_list</a:t>
            </a:r>
            <a:r>
              <a:rPr lang="en-US" altLang="ko-KR" sz="1344" dirty="0">
                <a:solidFill>
                  <a:schemeClr val="tx1"/>
                </a:solidFill>
                <a:latin typeface="Consolas" panose="020B0609020204030204" pitchFamily="49" charset="0"/>
              </a:rPr>
              <a:t> = ['milk',</a:t>
            </a:r>
          </a:p>
          <a:p>
            <a:pPr algn="r"/>
            <a:r>
              <a:rPr lang="en-US" altLang="ko-KR" sz="1344" dirty="0">
                <a:solidFill>
                  <a:schemeClr val="tx1"/>
                </a:solidFill>
                <a:latin typeface="Consolas" panose="020B0609020204030204" pitchFamily="49" charset="0"/>
              </a:rPr>
              <a:t>'eggs',</a:t>
            </a:r>
          </a:p>
          <a:p>
            <a:pPr algn="r"/>
            <a:r>
              <a:rPr lang="en-US" altLang="ko-KR" sz="1344" dirty="0">
                <a:solidFill>
                  <a:schemeClr val="tx1"/>
                </a:solidFill>
                <a:latin typeface="Consolas" panose="020B0609020204030204" pitchFamily="49" charset="0"/>
              </a:rPr>
              <a:t>'cheese',</a:t>
            </a:r>
          </a:p>
          <a:p>
            <a:pPr algn="r"/>
            <a:r>
              <a:rPr lang="en-US" altLang="ko-KR" sz="1344" dirty="0">
                <a:solidFill>
                  <a:schemeClr val="tx1"/>
                </a:solidFill>
                <a:latin typeface="Consolas" panose="020B0609020204030204" pitchFamily="49" charset="0"/>
              </a:rPr>
              <a:t>'butter',</a:t>
            </a:r>
          </a:p>
          <a:p>
            <a:pPr algn="r"/>
            <a:r>
              <a:rPr lang="en-US" altLang="ko-KR" sz="1344" dirty="0">
                <a:solidFill>
                  <a:schemeClr val="tx1"/>
                </a:solidFill>
                <a:latin typeface="Consolas" panose="020B0609020204030204" pitchFamily="49" charset="0"/>
              </a:rPr>
              <a:t>'cream']</a:t>
            </a:r>
            <a:endParaRPr lang="ko-KR" altLang="en-US" sz="1344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1574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(tuple)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형식</a:t>
            </a:r>
            <a:br>
              <a:rPr lang="en-US" altLang="ko-KR" dirty="0"/>
            </a:b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b="1" dirty="0">
                <a:solidFill>
                  <a:srgbClr val="C00000"/>
                </a:solidFill>
              </a:rPr>
              <a:t>( )</a:t>
            </a:r>
            <a:r>
              <a:rPr lang="en-US" altLang="ko-KR" dirty="0"/>
              <a:t> </a:t>
            </a:r>
            <a:r>
              <a:rPr lang="ko-KR" altLang="en-US" dirty="0"/>
              <a:t>소괄호를 사용하여 표시 </a:t>
            </a:r>
            <a:r>
              <a:rPr lang="en-US" altLang="ko-KR" dirty="0"/>
              <a:t>(</a:t>
            </a:r>
            <a:r>
              <a:rPr lang="ko-KR" altLang="en-US" dirty="0"/>
              <a:t>괄호 생략 가능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	t = (1, 2, 3)</a:t>
            </a:r>
          </a:p>
          <a:p>
            <a:pPr lvl="1">
              <a:lnSpc>
                <a:spcPct val="120000"/>
              </a:lnSpc>
            </a:pPr>
            <a:r>
              <a:rPr lang="ko-KR" altLang="en-US" dirty="0">
                <a:latin typeface="+mn-ea"/>
              </a:rPr>
              <a:t>콤마를 사용하면 괄호가 없어도 </a:t>
            </a:r>
            <a:r>
              <a:rPr lang="ko-KR" altLang="en-US" dirty="0" err="1">
                <a:latin typeface="+mn-ea"/>
              </a:rPr>
              <a:t>튜플로</a:t>
            </a:r>
            <a:r>
              <a:rPr lang="ko-KR" altLang="en-US" dirty="0">
                <a:latin typeface="+mn-ea"/>
              </a:rPr>
              <a:t> 인식</a:t>
            </a:r>
            <a:r>
              <a:rPr lang="en-US" altLang="ko-KR" dirty="0">
                <a:latin typeface="+mn-ea"/>
              </a:rPr>
              <a:t>	</a:t>
            </a:r>
            <a:r>
              <a:rPr lang="en-US" altLang="ko-KR" dirty="0"/>
              <a:t>t = 1, 2, 3</a:t>
            </a:r>
          </a:p>
          <a:p>
            <a:pPr lvl="1">
              <a:lnSpc>
                <a:spcPct val="120000"/>
              </a:lnSpc>
            </a:pPr>
            <a:r>
              <a:rPr lang="ko-KR" altLang="en-US" dirty="0">
                <a:latin typeface="+mn-ea"/>
              </a:rPr>
              <a:t>원소가 하나인 </a:t>
            </a:r>
            <a:r>
              <a:rPr lang="ko-KR" altLang="en-US" dirty="0" err="1">
                <a:latin typeface="+mn-ea"/>
              </a:rPr>
              <a:t>튜플을</a:t>
            </a:r>
            <a:r>
              <a:rPr lang="ko-KR" altLang="en-US" dirty="0">
                <a:latin typeface="+mn-ea"/>
              </a:rPr>
              <a:t> 만들 때 반드시 콤마 필요</a:t>
            </a:r>
            <a:r>
              <a:rPr lang="en-US" altLang="ko-KR" dirty="0">
                <a:latin typeface="+mn-ea"/>
              </a:rPr>
              <a:t>	t = (1,) or t = 1,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원소로 정수</a:t>
            </a:r>
            <a:r>
              <a:rPr lang="en-US" altLang="ko-KR" dirty="0"/>
              <a:t>, </a:t>
            </a:r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/>
              <a:t>리스트 등 가능</a:t>
            </a:r>
            <a:r>
              <a:rPr lang="en-US" altLang="ko-KR" dirty="0"/>
              <a:t>		t = 1, 'a', [2, 3] or t = (1, 'a', [2, 3])</a:t>
            </a:r>
          </a:p>
          <a:p>
            <a:pPr>
              <a:lnSpc>
                <a:spcPct val="120000"/>
              </a:lnSpc>
            </a:pPr>
            <a:r>
              <a:rPr lang="ko-KR" altLang="en-US" dirty="0" err="1"/>
              <a:t>튜플의</a:t>
            </a:r>
            <a:r>
              <a:rPr lang="ko-KR" altLang="en-US" dirty="0"/>
              <a:t> 원소는 추가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/</a:t>
            </a:r>
            <a:r>
              <a:rPr lang="ko-KR" altLang="en-US" dirty="0"/>
              <a:t>수정 불가능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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immutable </a:t>
            </a:r>
            <a:r>
              <a:rPr lang="ko-KR" altLang="en-US" b="1" dirty="0" err="1">
                <a:solidFill>
                  <a:srgbClr val="C00000"/>
                </a:solidFill>
              </a:rPr>
              <a:t>자료형</a:t>
            </a:r>
            <a:endParaRPr lang="en-US" altLang="ko-KR" b="1" dirty="0">
              <a:solidFill>
                <a:srgbClr val="C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ko-KR" altLang="en-US" dirty="0"/>
              <a:t>원소를 수정할 수 없으므로 원소 내용을 바꾸려고 하면 에러 발생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 err="1"/>
              <a:t>튜플을</a:t>
            </a:r>
            <a:r>
              <a:rPr lang="ko-KR" altLang="en-US" dirty="0"/>
              <a:t> 사용하면 실수로 추가</a:t>
            </a:r>
            <a:r>
              <a:rPr lang="en-US" altLang="ko-KR" dirty="0"/>
              <a:t>/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변경되는 것을 맞을 수 있음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b="1" dirty="0">
                <a:solidFill>
                  <a:srgbClr val="C00000"/>
                </a:solidFill>
              </a:rPr>
              <a:t>값이 변하지 않는</a:t>
            </a:r>
            <a:r>
              <a:rPr lang="ko-KR" altLang="en-US" dirty="0"/>
              <a:t> </a:t>
            </a:r>
            <a:r>
              <a:rPr lang="en-US" altLang="ko-KR" dirty="0" err="1"/>
              <a:t>iterable</a:t>
            </a:r>
            <a:r>
              <a:rPr lang="ko-KR" altLang="en-US" dirty="0"/>
              <a:t>한 데이터 저장에 효율적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리스트에서의 인덱싱</a:t>
            </a:r>
            <a:r>
              <a:rPr lang="en-US" altLang="ko-KR" dirty="0"/>
              <a:t>, </a:t>
            </a:r>
            <a:r>
              <a:rPr lang="ko-KR" altLang="en-US" dirty="0" err="1"/>
              <a:t>슬라이싱</a:t>
            </a:r>
            <a:r>
              <a:rPr lang="en-US" altLang="ko-KR" dirty="0"/>
              <a:t>, </a:t>
            </a:r>
            <a:r>
              <a:rPr lang="ko-KR" altLang="en-US" dirty="0"/>
              <a:t>연산자</a:t>
            </a:r>
            <a:r>
              <a:rPr lang="en-US" altLang="ko-KR" dirty="0"/>
              <a:t>(+, *, in, not in), </a:t>
            </a:r>
            <a:r>
              <a:rPr lang="ko-KR" altLang="en-US" dirty="0"/>
              <a:t>내장 함수</a:t>
            </a:r>
            <a:r>
              <a:rPr lang="en-US" altLang="ko-KR" baseline="30000" dirty="0"/>
              <a:t> </a:t>
            </a:r>
            <a:r>
              <a:rPr lang="ko-KR" altLang="en-US" dirty="0"/>
              <a:t>등을 그대로 사용 가능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 err="1"/>
              <a:t>슬라이싱으로</a:t>
            </a:r>
            <a:r>
              <a:rPr lang="ko-KR" altLang="en-US" dirty="0"/>
              <a:t> 원소 추출은 가능하나 수정은 불가능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del()</a:t>
            </a:r>
            <a:r>
              <a:rPr lang="ko-KR" altLang="en-US" dirty="0"/>
              <a:t>은 </a:t>
            </a:r>
            <a:r>
              <a:rPr lang="ko-KR" altLang="en-US" dirty="0" err="1"/>
              <a:t>튜플</a:t>
            </a:r>
            <a:r>
              <a:rPr lang="ko-KR" altLang="en-US" dirty="0"/>
              <a:t> 자체 삭제만 가능</a:t>
            </a:r>
            <a:r>
              <a:rPr lang="en-US" altLang="ko-KR" dirty="0"/>
              <a:t> (</a:t>
            </a:r>
            <a:r>
              <a:rPr lang="ko-KR" altLang="en-US" dirty="0"/>
              <a:t>원소 삭제에는 사용 못함</a:t>
            </a:r>
            <a:r>
              <a:rPr lang="en-US" altLang="ko-K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A8D9A-6D69-44FC-8915-ACDE80A01BEF}"/>
              </a:ext>
            </a:extLst>
          </p:cNvPr>
          <p:cNvSpPr txBox="1"/>
          <p:nvPr/>
        </p:nvSpPr>
        <p:spPr>
          <a:xfrm>
            <a:off x="1386111" y="1412776"/>
            <a:ext cx="4164703" cy="390079"/>
          </a:xfrm>
          <a:prstGeom prst="rect">
            <a:avLst/>
          </a:prstGeom>
          <a:solidFill>
            <a:srgbClr val="E6F0F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791" b="1" dirty="0" err="1">
                <a:latin typeface="+mn-ea"/>
                <a:cs typeface="Courier New" panose="02070309020205020404" pitchFamily="49" charset="0"/>
              </a:rPr>
              <a:t>튜플명</a:t>
            </a:r>
            <a:r>
              <a:rPr lang="ko-KR" altLang="en-US" sz="1791" b="1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ko-KR" sz="1791" b="1" dirty="0">
                <a:latin typeface="+mn-ea"/>
                <a:cs typeface="Courier New" panose="02070309020205020404" pitchFamily="49" charset="0"/>
              </a:rPr>
              <a:t>= (</a:t>
            </a:r>
            <a:r>
              <a:rPr lang="ko-KR" altLang="en-US" sz="1791" b="1" dirty="0">
                <a:latin typeface="+mn-ea"/>
                <a:cs typeface="Courier New" panose="02070309020205020404" pitchFamily="49" charset="0"/>
              </a:rPr>
              <a:t>요소</a:t>
            </a:r>
            <a:r>
              <a:rPr lang="en-US" altLang="ko-KR" sz="1791" b="1" dirty="0">
                <a:latin typeface="+mn-ea"/>
                <a:cs typeface="Courier New" panose="02070309020205020404" pitchFamily="49" charset="0"/>
              </a:rPr>
              <a:t>1, </a:t>
            </a:r>
            <a:r>
              <a:rPr lang="ko-KR" altLang="en-US" sz="1791" b="1" dirty="0">
                <a:latin typeface="+mn-ea"/>
                <a:cs typeface="Courier New" panose="02070309020205020404" pitchFamily="49" charset="0"/>
              </a:rPr>
              <a:t>요소</a:t>
            </a:r>
            <a:r>
              <a:rPr lang="en-US" altLang="ko-KR" sz="1791" b="1" dirty="0">
                <a:latin typeface="+mn-ea"/>
                <a:cs typeface="Courier New" panose="02070309020205020404" pitchFamily="49" charset="0"/>
              </a:rPr>
              <a:t>2, </a:t>
            </a:r>
            <a:r>
              <a:rPr lang="ko-KR" altLang="en-US" sz="1791" b="1" dirty="0">
                <a:latin typeface="+mn-ea"/>
                <a:cs typeface="Courier New" panose="02070309020205020404" pitchFamily="49" charset="0"/>
              </a:rPr>
              <a:t>요소</a:t>
            </a:r>
            <a:r>
              <a:rPr lang="en-US" altLang="ko-KR" sz="1791" b="1" dirty="0">
                <a:latin typeface="+mn-ea"/>
                <a:cs typeface="Courier New" panose="02070309020205020404" pitchFamily="49" charset="0"/>
              </a:rPr>
              <a:t>3, ...)</a:t>
            </a:r>
          </a:p>
        </p:txBody>
      </p:sp>
    </p:spTree>
    <p:extLst>
      <p:ext uri="{BB962C8B-B14F-4D97-AF65-F5344CB8AC3E}">
        <p14:creationId xmlns:p14="http://schemas.microsoft.com/office/powerpoint/2010/main" val="10617864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생성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빈 </a:t>
            </a:r>
            <a:r>
              <a:rPr lang="ko-KR" altLang="en-US" dirty="0" err="1"/>
              <a:t>튜플</a:t>
            </a:r>
            <a:r>
              <a:rPr lang="ko-KR" altLang="en-US" dirty="0"/>
              <a:t> 생성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packing</a:t>
            </a:r>
            <a:r>
              <a:rPr lang="ko-KR" altLang="en-US" dirty="0"/>
              <a:t>과 </a:t>
            </a:r>
            <a:r>
              <a:rPr lang="en-US" altLang="ko-KR" dirty="0"/>
              <a:t>unpacking</a:t>
            </a:r>
          </a:p>
          <a:p>
            <a:pPr lvl="1"/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packing : </a:t>
            </a:r>
            <a:r>
              <a:rPr lang="ko-KR" altLang="en-US" dirty="0"/>
              <a:t>여러 데이터를 </a:t>
            </a:r>
            <a:r>
              <a:rPr lang="ko-KR" altLang="en-US" dirty="0" err="1"/>
              <a:t>튜플로</a:t>
            </a:r>
            <a:r>
              <a:rPr lang="ko-KR" altLang="en-US" dirty="0"/>
              <a:t> 묶는 것</a:t>
            </a:r>
            <a:endParaRPr lang="en-US" altLang="ko-KR" dirty="0"/>
          </a:p>
          <a:p>
            <a:pPr lvl="1"/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unpacking : </a:t>
            </a:r>
            <a:r>
              <a:rPr lang="ko-KR" altLang="en-US" dirty="0" err="1"/>
              <a:t>튜플의</a:t>
            </a:r>
            <a:r>
              <a:rPr lang="ko-KR" altLang="en-US" dirty="0"/>
              <a:t> 각 원소를 여러 개의 변수에 할당하는 것</a:t>
            </a:r>
            <a:endParaRPr lang="en-US" altLang="ko-KR" dirty="0"/>
          </a:p>
          <a:p>
            <a:pPr lvl="2"/>
            <a:r>
              <a:rPr lang="ko-KR" altLang="en-US" dirty="0"/>
              <a:t>주의</a:t>
            </a:r>
            <a:r>
              <a:rPr lang="en-US" altLang="ko-KR" dirty="0"/>
              <a:t> : </a:t>
            </a:r>
            <a:r>
              <a:rPr lang="ko-KR" altLang="en-US" dirty="0" err="1"/>
              <a:t>튜플</a:t>
            </a:r>
            <a:r>
              <a:rPr lang="ko-KR" altLang="en-US" dirty="0"/>
              <a:t> 원소의 수와 변수의 수가 일치 해야함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31413" y="1745015"/>
            <a:ext cx="1920861" cy="6424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t = </a:t>
            </a:r>
            <a:r>
              <a:rPr lang="en-US" altLang="ko-KR" sz="1592" b="1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</a:rPr>
              <a:t>()</a:t>
            </a: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1592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t = </a:t>
            </a:r>
            <a:r>
              <a:rPr lang="en-US" altLang="ko-KR" sz="1592" b="1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</a:rPr>
              <a:t>tuple()</a:t>
            </a:r>
            <a:endParaRPr lang="ko-KR" altLang="en-US" sz="1592" b="1" dirty="0">
              <a:solidFill>
                <a:srgbClr val="C00000"/>
              </a:solidFill>
              <a:latin typeface="Consolas" panose="020B0609020204030204" pitchFamily="49" charset="0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58119" y="4581128"/>
            <a:ext cx="7704856" cy="19911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&gt;&gt;&gt; numbers = (1, 2, 3, 4, 5)	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# tuple packing</a:t>
            </a:r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numbers</a:t>
            </a:r>
          </a:p>
          <a:p>
            <a:r>
              <a:rPr lang="en-US" altLang="ko-KR" sz="1800" dirty="0">
                <a:solidFill>
                  <a:srgbClr val="0070C0"/>
                </a:solidFill>
              </a:rPr>
              <a:t>(1, 2, 3, 4, 5)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n1, n2, n3, n4, n5 = numbers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# tuple unpacking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n1</a:t>
            </a:r>
          </a:p>
          <a:p>
            <a:r>
              <a:rPr lang="en-US" altLang="ko-KR" sz="1800" dirty="0">
                <a:solidFill>
                  <a:srgbClr val="0070C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301233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solidFill>
                  <a:schemeClr val="tx1"/>
                </a:solidFill>
              </a:rPr>
              <a:t>튜플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튜플은</a:t>
            </a:r>
            <a:r>
              <a:rPr lang="ko-KR" altLang="en-US" dirty="0"/>
              <a:t> 소괄호</a:t>
            </a:r>
            <a:r>
              <a:rPr lang="en-US" altLang="ko-KR" dirty="0"/>
              <a:t>( )</a:t>
            </a:r>
            <a:r>
              <a:rPr lang="ko-KR" altLang="en-US" dirty="0"/>
              <a:t>로 생성</a:t>
            </a:r>
            <a:r>
              <a:rPr lang="en-US" altLang="ko-KR" dirty="0"/>
              <a:t>. </a:t>
            </a:r>
            <a:r>
              <a:rPr lang="ko-KR" altLang="en-US" dirty="0"/>
              <a:t>괄호를 생략 가능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>
                <a:latin typeface="+mn-ea"/>
              </a:rPr>
              <a:t>콤마를 사용하면 괄호가 없어도 </a:t>
            </a:r>
            <a:r>
              <a:rPr lang="ko-KR" altLang="en-US" dirty="0" err="1">
                <a:latin typeface="+mn-ea"/>
              </a:rPr>
              <a:t>튜플로</a:t>
            </a:r>
            <a:r>
              <a:rPr lang="ko-KR" altLang="en-US" dirty="0">
                <a:latin typeface="+mn-ea"/>
              </a:rPr>
              <a:t> 인식</a:t>
            </a:r>
            <a:endParaRPr lang="en-US" altLang="ko-KR" dirty="0"/>
          </a:p>
          <a:p>
            <a:pPr lvl="1"/>
            <a:r>
              <a:rPr lang="ko-KR" altLang="en-US" sz="1391" dirty="0"/>
              <a:t>원소가 하나인 </a:t>
            </a:r>
            <a:r>
              <a:rPr lang="ko-KR" altLang="en-US" sz="1391" dirty="0" err="1"/>
              <a:t>튜플을</a:t>
            </a:r>
            <a:r>
              <a:rPr lang="ko-KR" altLang="en-US" sz="1391" dirty="0"/>
              <a:t> 만들 때 주의</a:t>
            </a:r>
            <a:r>
              <a:rPr lang="en-US" altLang="ko-KR" sz="1391" dirty="0"/>
              <a:t>! – </a:t>
            </a:r>
            <a:r>
              <a:rPr lang="ko-KR" altLang="en-US" sz="1391" dirty="0"/>
              <a:t>콤마가 필요</a:t>
            </a:r>
          </a:p>
          <a:p>
            <a:endParaRPr lang="ko-KR" altLang="en-US" sz="179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74128-6DD1-4173-8A7B-FD1DC8CB934B}"/>
              </a:ext>
            </a:extLst>
          </p:cNvPr>
          <p:cNvSpPr txBox="1"/>
          <p:nvPr/>
        </p:nvSpPr>
        <p:spPr>
          <a:xfrm>
            <a:off x="1170087" y="2924944"/>
            <a:ext cx="8568952" cy="364732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&gt;&gt;&gt; A = (1, 2, 3) 	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# tuple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은 소괄호 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()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로 생성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B = 1, 2, 3	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소괄호 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()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로 생략 가능</a:t>
            </a:r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type(A)</a:t>
            </a:r>
          </a:p>
          <a:p>
            <a:r>
              <a:rPr lang="en-US" altLang="ko-KR" sz="1800" dirty="0">
                <a:solidFill>
                  <a:srgbClr val="0070C0"/>
                </a:solidFill>
              </a:rPr>
              <a:t>&lt;class 'tuple'&gt;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type(B)</a:t>
            </a:r>
          </a:p>
          <a:p>
            <a:r>
              <a:rPr lang="en-US" altLang="ko-KR" sz="1800" dirty="0">
                <a:solidFill>
                  <a:srgbClr val="0070C0"/>
                </a:solidFill>
              </a:rPr>
              <a:t>&lt;class 'tuple'&gt;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C = 1,		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원소가 하나인 </a:t>
            </a:r>
            <a:r>
              <a:rPr lang="ko-KR" altLang="en-US" sz="1800" dirty="0" err="1">
                <a:solidFill>
                  <a:schemeClr val="accent6">
                    <a:lumMod val="75000"/>
                  </a:schemeClr>
                </a:solidFill>
              </a:rPr>
              <a:t>튜플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 만들 때 콤마 필요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D = (1)		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# D = 1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과 동일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.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정수 할당</a:t>
            </a:r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type(C)</a:t>
            </a:r>
          </a:p>
          <a:p>
            <a:r>
              <a:rPr lang="en-US" altLang="ko-KR" sz="1800" dirty="0">
                <a:solidFill>
                  <a:srgbClr val="0070C0"/>
                </a:solidFill>
              </a:rPr>
              <a:t>&lt;class 'tuple'&gt; 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type(D)</a:t>
            </a:r>
          </a:p>
          <a:p>
            <a:r>
              <a:rPr lang="en-US" altLang="ko-KR" sz="1800" dirty="0">
                <a:solidFill>
                  <a:srgbClr val="0070C0"/>
                </a:solidFill>
              </a:rPr>
              <a:t>&lt;class '</a:t>
            </a:r>
            <a:r>
              <a:rPr lang="en-US" altLang="ko-KR" sz="1800" dirty="0" err="1">
                <a:solidFill>
                  <a:srgbClr val="0070C0"/>
                </a:solidFill>
              </a:rPr>
              <a:t>int</a:t>
            </a:r>
            <a:r>
              <a:rPr lang="en-US" altLang="ko-KR" sz="1800" dirty="0">
                <a:solidFill>
                  <a:srgbClr val="0070C0"/>
                </a:solidFill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23294822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packing &amp; unpacking </a:t>
            </a:r>
            <a:r>
              <a:rPr lang="ko-KR" altLang="en-US" dirty="0"/>
              <a:t>예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여러 변수에 값을 동시에 할당할 수 있음</a:t>
            </a:r>
            <a:endParaRPr lang="en-US" altLang="ko-KR" dirty="0">
              <a:solidFill>
                <a:srgbClr val="0070C0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125588" y="1990582"/>
            <a:ext cx="5419369" cy="1176257"/>
            <a:chOff x="1328709" y="1927686"/>
            <a:chExt cx="5445604" cy="1181951"/>
          </a:xfrm>
        </p:grpSpPr>
        <p:sp>
          <p:nvSpPr>
            <p:cNvPr id="7" name="TextBox 6"/>
            <p:cNvSpPr txBox="1"/>
            <p:nvPr/>
          </p:nvSpPr>
          <p:spPr>
            <a:xfrm>
              <a:off x="1328709" y="1927686"/>
              <a:ext cx="2880320" cy="5847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>
                <a:defRPr sz="1600">
                  <a:solidFill>
                    <a:schemeClr val="tx1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defRPr>
              </a:lvl1pPr>
            </a:lstStyle>
            <a:p>
              <a:r>
                <a:rPr lang="pt-BR" altLang="ko-KR" sz="1592" dirty="0"/>
                <a:t>&gt;&gt;&gt; a,b,c = 1,2,3</a:t>
              </a:r>
            </a:p>
            <a:p>
              <a:r>
                <a:rPr lang="pt-BR" altLang="ko-KR" sz="1592" dirty="0"/>
                <a:t>&gt;&gt;&gt; (a,b,c) = (1,2,3)</a:t>
              </a:r>
              <a:endParaRPr lang="ko-KR" altLang="en-US" sz="1592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35142" y="2093974"/>
              <a:ext cx="1539171" cy="1015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>
                <a:defRPr sz="1600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pt-BR" altLang="ko-KR" sz="1592" dirty="0">
                  <a:solidFill>
                    <a:schemeClr val="tx1"/>
                  </a:solidFill>
                </a:rPr>
                <a:t>&gt;&gt;&gt; a = 1</a:t>
              </a:r>
            </a:p>
            <a:p>
              <a:r>
                <a:rPr lang="pt-BR" altLang="ko-KR" sz="1592" dirty="0">
                  <a:solidFill>
                    <a:schemeClr val="tx1"/>
                  </a:solidFill>
                </a:rPr>
                <a:t>&gt;&gt;&gt; b = 2</a:t>
              </a:r>
            </a:p>
            <a:p>
              <a:r>
                <a:rPr lang="pt-BR" altLang="ko-KR" sz="1592" dirty="0">
                  <a:solidFill>
                    <a:schemeClr val="tx1"/>
                  </a:solidFill>
                </a:rPr>
                <a:t>&gt;&gt;&gt; c = 3</a:t>
              </a:r>
              <a:endParaRPr lang="ko-KR" altLang="en-US" sz="1592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직선 화살표 연결선 8"/>
            <p:cNvCxnSpPr/>
            <p:nvPr/>
          </p:nvCxnSpPr>
          <p:spPr bwMode="auto">
            <a:xfrm>
              <a:off x="4405479" y="2407777"/>
              <a:ext cx="576064" cy="0"/>
            </a:xfrm>
            <a:prstGeom prst="straightConnector1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21439B"/>
              </a:solidFill>
              <a:headEnd type="arrow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125588" y="2661454"/>
            <a:ext cx="2866443" cy="58195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altLang="ko-KR" sz="1592" dirty="0">
                <a:solidFill>
                  <a:schemeClr val="tx1"/>
                </a:solidFill>
              </a:rPr>
              <a:t>&gt;&gt;&gt; [a,b,c] = (1,2,3)</a:t>
            </a:r>
          </a:p>
          <a:p>
            <a:r>
              <a:rPr lang="pt-BR" altLang="ko-KR" sz="1592" dirty="0">
                <a:solidFill>
                  <a:schemeClr val="tx1"/>
                </a:solidFill>
              </a:rPr>
              <a:t>&gt;&gt;&gt; [a,b,c] = [1,2,3]</a:t>
            </a:r>
            <a:endParaRPr lang="ko-KR" altLang="en-US" sz="1592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6780" y="3774602"/>
            <a:ext cx="4070669" cy="205216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592" dirty="0">
                <a:solidFill>
                  <a:schemeClr val="tx1"/>
                </a:solidFill>
              </a:rPr>
              <a:t>&gt;&gt;&gt; students = ("</a:t>
            </a:r>
            <a:r>
              <a:rPr lang="ko-KR" altLang="en-US" sz="1592" dirty="0">
                <a:solidFill>
                  <a:schemeClr val="tx1"/>
                </a:solidFill>
              </a:rPr>
              <a:t>철수</a:t>
            </a:r>
            <a:r>
              <a:rPr lang="en-US" altLang="ko-KR" sz="1592" dirty="0">
                <a:solidFill>
                  <a:schemeClr val="tx1"/>
                </a:solidFill>
              </a:rPr>
              <a:t>", 19, "CS")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(name, age, major) = students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name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'</a:t>
            </a:r>
            <a:r>
              <a:rPr lang="ko-KR" altLang="en-US" sz="1592" dirty="0">
                <a:solidFill>
                  <a:srgbClr val="0070C0"/>
                </a:solidFill>
              </a:rPr>
              <a:t>철수</a:t>
            </a:r>
            <a:r>
              <a:rPr lang="en-US" altLang="ko-KR" sz="1592" dirty="0">
                <a:solidFill>
                  <a:srgbClr val="0070C0"/>
                </a:solidFill>
              </a:rPr>
              <a:t>'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age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19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major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'CS'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71512" y="3774601"/>
            <a:ext cx="4070668" cy="205216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592" dirty="0">
                <a:solidFill>
                  <a:schemeClr val="tx1"/>
                </a:solidFill>
              </a:rPr>
              <a:t>&gt;&gt;&gt; students = ["</a:t>
            </a:r>
            <a:r>
              <a:rPr lang="ko-KR" altLang="en-US" sz="1592" dirty="0">
                <a:solidFill>
                  <a:schemeClr val="tx1"/>
                </a:solidFill>
              </a:rPr>
              <a:t>철수</a:t>
            </a:r>
            <a:r>
              <a:rPr lang="en-US" altLang="ko-KR" sz="1592" dirty="0">
                <a:solidFill>
                  <a:schemeClr val="tx1"/>
                </a:solidFill>
              </a:rPr>
              <a:t>", 19, "CS"]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[name, age, major] = students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name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'</a:t>
            </a:r>
            <a:r>
              <a:rPr lang="ko-KR" altLang="en-US" sz="1592" dirty="0">
                <a:solidFill>
                  <a:srgbClr val="0070C0"/>
                </a:solidFill>
              </a:rPr>
              <a:t>철수</a:t>
            </a:r>
            <a:r>
              <a:rPr lang="en-US" altLang="ko-KR" sz="1592" dirty="0">
                <a:solidFill>
                  <a:srgbClr val="0070C0"/>
                </a:solidFill>
              </a:rPr>
              <a:t>'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age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19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major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'CS'</a:t>
            </a:r>
            <a:endParaRPr lang="en-US" altLang="ko-KR" sz="1592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1747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튜플을</a:t>
            </a:r>
            <a:r>
              <a:rPr lang="ko-KR" altLang="en-US" dirty="0"/>
              <a:t> 이용한 </a:t>
            </a:r>
            <a:r>
              <a:rPr lang="en-US" altLang="ko-KR" dirty="0"/>
              <a:t>swap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콤마를 사용하면 괄호가 없어도 </a:t>
            </a:r>
            <a:r>
              <a:rPr lang="ko-KR" altLang="en-US" dirty="0" err="1"/>
              <a:t>튜플로</a:t>
            </a:r>
            <a:r>
              <a:rPr lang="ko-KR" altLang="en-US" dirty="0"/>
              <a:t> 인식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60235" y="2312126"/>
            <a:ext cx="6290572" cy="203634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ES" altLang="ko-KR" sz="1800" dirty="0">
                <a:solidFill>
                  <a:schemeClr val="tx1"/>
                </a:solidFill>
              </a:rPr>
              <a:t>&gt;&gt;&gt; x = 10</a:t>
            </a:r>
          </a:p>
          <a:p>
            <a:r>
              <a:rPr lang="es-ES" altLang="ko-KR" sz="1800" dirty="0">
                <a:solidFill>
                  <a:schemeClr val="tx1"/>
                </a:solidFill>
              </a:rPr>
              <a:t>&gt;&gt;&gt; y = 20</a:t>
            </a:r>
          </a:p>
          <a:p>
            <a:r>
              <a:rPr lang="es-ES" altLang="ko-KR" sz="1800" dirty="0">
                <a:solidFill>
                  <a:schemeClr val="tx1"/>
                </a:solidFill>
              </a:rPr>
              <a:t>&gt;&gt;&gt; print(x, y)</a:t>
            </a:r>
          </a:p>
          <a:p>
            <a:r>
              <a:rPr lang="es-ES" altLang="ko-KR" sz="1800" dirty="0">
                <a:solidFill>
                  <a:srgbClr val="0070C0"/>
                </a:solidFill>
              </a:rPr>
              <a:t>10 20</a:t>
            </a:r>
          </a:p>
          <a:p>
            <a:r>
              <a:rPr lang="es-ES" altLang="ko-KR" sz="1800" dirty="0">
                <a:solidFill>
                  <a:schemeClr val="tx1"/>
                </a:solidFill>
              </a:rPr>
              <a:t>&gt;&gt;&gt; x, y = y, x		</a:t>
            </a:r>
            <a:r>
              <a:rPr lang="es-ES" altLang="ko-KR" sz="1800" dirty="0">
                <a:solidFill>
                  <a:schemeClr val="accent6">
                    <a:lumMod val="75000"/>
                  </a:schemeClr>
                </a:solidFill>
              </a:rPr>
              <a:t># (x, y) = (y, x)</a:t>
            </a:r>
          </a:p>
          <a:p>
            <a:r>
              <a:rPr lang="es-ES" altLang="ko-KR" sz="1800" dirty="0">
                <a:solidFill>
                  <a:schemeClr val="tx1"/>
                </a:solidFill>
              </a:rPr>
              <a:t>&gt;&gt;&gt; print(x, y)</a:t>
            </a:r>
          </a:p>
          <a:p>
            <a:r>
              <a:rPr lang="es-ES" altLang="ko-KR" sz="1800" dirty="0">
                <a:solidFill>
                  <a:srgbClr val="0070C0"/>
                </a:solidFill>
              </a:rPr>
              <a:t>20 10</a:t>
            </a:r>
            <a:endParaRPr lang="ko-KR" altLang="en-US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6546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인덱싱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문자열</a:t>
            </a:r>
            <a:r>
              <a:rPr lang="en-US" altLang="ko-KR" sz="2000" dirty="0"/>
              <a:t>, </a:t>
            </a:r>
            <a:r>
              <a:rPr lang="ko-KR" altLang="en-US" sz="2000" dirty="0"/>
              <a:t>리스트와 동일하게 인덱싱에 </a:t>
            </a:r>
            <a:r>
              <a:rPr lang="en-US" altLang="ko-KR" sz="2000" dirty="0"/>
              <a:t>[ ]</a:t>
            </a:r>
            <a:r>
              <a:rPr lang="ko-KR" altLang="en-US" sz="2000" dirty="0"/>
              <a:t>를 사용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 err="1"/>
              <a:t>튜플에서는</a:t>
            </a:r>
            <a:r>
              <a:rPr lang="ko-KR" altLang="en-US" sz="2000" dirty="0"/>
              <a:t> 원소를 변경할 수 없음 </a:t>
            </a:r>
            <a:r>
              <a:rPr lang="en-US" altLang="ko-KR" sz="2000" dirty="0">
                <a:sym typeface="Wingdings" panose="05000000000000000000" pitchFamily="2" charset="2"/>
              </a:rPr>
              <a:t> error </a:t>
            </a:r>
            <a:r>
              <a:rPr lang="ko-KR" altLang="en-US" sz="2000" dirty="0">
                <a:sym typeface="Wingdings" panose="05000000000000000000" pitchFamily="2" charset="2"/>
              </a:rPr>
              <a:t>발생</a:t>
            </a:r>
            <a:r>
              <a:rPr lang="en-US" altLang="ko-KR" sz="2000" dirty="0">
                <a:sym typeface="Wingdings" panose="05000000000000000000" pitchFamily="2" charset="2"/>
              </a:rPr>
              <a:t>!</a:t>
            </a: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355533" y="1998855"/>
            <a:ext cx="3313605" cy="148457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&gt;&gt;&gt; T = (1, 3, 5, 7, 9)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T[0]</a:t>
            </a:r>
          </a:p>
          <a:p>
            <a:r>
              <a:rPr lang="en-US" altLang="ko-KR" sz="1800" dirty="0">
                <a:solidFill>
                  <a:srgbClr val="0070C0"/>
                </a:solidFill>
              </a:rPr>
              <a:t>1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T[3]</a:t>
            </a:r>
          </a:p>
          <a:p>
            <a:r>
              <a:rPr lang="en-US" altLang="ko-KR" sz="1800" dirty="0">
                <a:solidFill>
                  <a:srgbClr val="0070C0"/>
                </a:solidFill>
              </a:rPr>
              <a:t>7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4850915" y="1998854"/>
            <a:ext cx="2711294" cy="1067178"/>
            <a:chOff x="4741048" y="3477298"/>
            <a:chExt cx="2724419" cy="1072344"/>
          </a:xfrm>
        </p:grpSpPr>
        <p:grpSp>
          <p:nvGrpSpPr>
            <p:cNvPr id="5" name="그룹 4"/>
            <p:cNvGrpSpPr/>
            <p:nvPr/>
          </p:nvGrpSpPr>
          <p:grpSpPr>
            <a:xfrm>
              <a:off x="4741048" y="3477298"/>
              <a:ext cx="2724419" cy="1072344"/>
              <a:chOff x="2196635" y="1362748"/>
              <a:chExt cx="2724419" cy="1072344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2196635" y="1664505"/>
                <a:ext cx="2724419" cy="770587"/>
                <a:chOff x="1929575" y="556435"/>
                <a:chExt cx="2724419" cy="770587"/>
              </a:xfrm>
            </p:grpSpPr>
            <p:sp>
              <p:nvSpPr>
                <p:cNvPr id="16" name="TextBox 15"/>
                <p:cNvSpPr txBox="1"/>
                <p:nvPr/>
              </p:nvSpPr>
              <p:spPr>
                <a:xfrm>
                  <a:off x="1929575" y="929115"/>
                  <a:ext cx="3113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791" b="1" dirty="0">
                      <a:latin typeface="Consolas" panose="020B0609020204030204" pitchFamily="49" charset="0"/>
                      <a:ea typeface="+mj-ea"/>
                      <a:cs typeface="Courier New" panose="02070309020205020404" pitchFamily="49" charset="0"/>
                    </a:rPr>
                    <a:t>T</a:t>
                  </a:r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>
                  <a:off x="2493754" y="894974"/>
                  <a:ext cx="432048" cy="4320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2240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791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1</a:t>
                  </a:r>
                  <a:endParaRPr lang="ko-KR" altLang="en-US" sz="1791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8" name="직사각형 17"/>
                <p:cNvSpPr/>
                <p:nvPr/>
              </p:nvSpPr>
              <p:spPr>
                <a:xfrm>
                  <a:off x="2925802" y="894974"/>
                  <a:ext cx="432048" cy="4320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2240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791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3</a:t>
                  </a:r>
                  <a:endParaRPr lang="ko-KR" altLang="en-US" sz="1791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3357850" y="894974"/>
                  <a:ext cx="432048" cy="4320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2240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791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5</a:t>
                  </a:r>
                  <a:endParaRPr lang="ko-KR" altLang="en-US" sz="1791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3789898" y="894974"/>
                  <a:ext cx="432048" cy="4320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2240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791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7</a:t>
                  </a:r>
                  <a:endParaRPr lang="ko-KR" altLang="en-US" sz="1791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4221946" y="894974"/>
                  <a:ext cx="432048" cy="4320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2240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791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9</a:t>
                  </a:r>
                  <a:endParaRPr lang="ko-KR" altLang="en-US" sz="1791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22" name="그룹 21"/>
                <p:cNvGrpSpPr/>
                <p:nvPr/>
              </p:nvGrpSpPr>
              <p:grpSpPr>
                <a:xfrm>
                  <a:off x="2587614" y="556435"/>
                  <a:ext cx="1976331" cy="308211"/>
                  <a:chOff x="3702443" y="1099155"/>
                  <a:chExt cx="1976331" cy="308211"/>
                </a:xfrm>
              </p:grpSpPr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3702443" y="1102987"/>
                    <a:ext cx="288861" cy="3043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>
                      <a:lnSpc>
                        <a:spcPts val="1791"/>
                      </a:lnSpc>
                    </a:pPr>
                    <a:r>
                      <a:rPr lang="en-US" altLang="ko-KR" sz="1393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  <a:cs typeface="Courier New" panose="02070309020205020404" pitchFamily="49" charset="0"/>
                      </a:rPr>
                      <a:t>0</a:t>
                    </a:r>
                  </a:p>
                </p:txBody>
              </p:sp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4106848" y="1102029"/>
                    <a:ext cx="288861" cy="3043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>
                      <a:lnSpc>
                        <a:spcPts val="1791"/>
                      </a:lnSpc>
                    </a:pPr>
                    <a:r>
                      <a:rPr lang="en-US" altLang="ko-KR" sz="1393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4530303" y="1101071"/>
                    <a:ext cx="288861" cy="3043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>
                      <a:lnSpc>
                        <a:spcPts val="1791"/>
                      </a:lnSpc>
                    </a:pPr>
                    <a:r>
                      <a:rPr lang="en-US" altLang="ko-KR" sz="1393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  <a:cs typeface="Courier New" panose="02070309020205020404" pitchFamily="49" charset="0"/>
                      </a:rPr>
                      <a:t>2</a:t>
                    </a:r>
                  </a:p>
                </p:txBody>
              </p:sp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4960108" y="1100113"/>
                    <a:ext cx="288861" cy="3043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>
                      <a:lnSpc>
                        <a:spcPts val="1791"/>
                      </a:lnSpc>
                    </a:pPr>
                    <a:r>
                      <a:rPr lang="en-US" altLang="ko-KR" sz="1393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  <a:cs typeface="Courier New" panose="02070309020205020404" pitchFamily="49" charset="0"/>
                      </a:rPr>
                      <a:t>3</a:t>
                    </a: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5389913" y="1099155"/>
                    <a:ext cx="288861" cy="3043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>
                      <a:lnSpc>
                        <a:spcPts val="1791"/>
                      </a:lnSpc>
                    </a:pPr>
                    <a:r>
                      <a:rPr lang="en-US" altLang="ko-KR" sz="1393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  <a:cs typeface="Courier New" panose="02070309020205020404" pitchFamily="49" charset="0"/>
                      </a:rPr>
                      <a:t>4</a:t>
                    </a:r>
                  </a:p>
                </p:txBody>
              </p:sp>
            </p:grpSp>
          </p:grpSp>
          <p:sp>
            <p:nvSpPr>
              <p:cNvPr id="7" name="TextBox 6"/>
              <p:cNvSpPr txBox="1"/>
              <p:nvPr/>
            </p:nvSpPr>
            <p:spPr>
              <a:xfrm>
                <a:off x="2811513" y="1366580"/>
                <a:ext cx="362600" cy="304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791"/>
                  </a:lnSpc>
                </a:pPr>
                <a:r>
                  <a:rPr lang="en-US" altLang="ko-KR" sz="1393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-9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215918" y="1365622"/>
                <a:ext cx="362600" cy="304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791"/>
                  </a:lnSpc>
                </a:pPr>
                <a:r>
                  <a:rPr lang="en-US" altLang="ko-KR" sz="1393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-8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639373" y="1364664"/>
                <a:ext cx="362600" cy="304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791"/>
                  </a:lnSpc>
                </a:pPr>
                <a:r>
                  <a:rPr lang="en-US" altLang="ko-KR" sz="1393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-7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069178" y="1363706"/>
                <a:ext cx="362600" cy="304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791"/>
                  </a:lnSpc>
                </a:pPr>
                <a:r>
                  <a:rPr lang="en-US" altLang="ko-KR" sz="1393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-6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498983" y="1362748"/>
                <a:ext cx="362600" cy="304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791"/>
                  </a:lnSpc>
                </a:pPr>
                <a:r>
                  <a:rPr lang="en-US" altLang="ko-KR" sz="1393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-5</a:t>
                </a:r>
              </a:p>
            </p:txBody>
          </p:sp>
        </p:grpSp>
        <p:cxnSp>
          <p:nvCxnSpPr>
            <p:cNvPr id="38" name="직선 화살표 연결선 37"/>
            <p:cNvCxnSpPr/>
            <p:nvPr/>
          </p:nvCxnSpPr>
          <p:spPr>
            <a:xfrm>
              <a:off x="4990439" y="4352925"/>
              <a:ext cx="314325" cy="0"/>
            </a:xfrm>
            <a:prstGeom prst="straightConnector1">
              <a:avLst/>
            </a:prstGeom>
            <a:ln>
              <a:solidFill>
                <a:srgbClr val="21439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1242095" y="4369321"/>
            <a:ext cx="7632848" cy="165196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&gt;&gt;&gt; T[2] = 10     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# error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발생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800" dirty="0">
                <a:solidFill>
                  <a:srgbClr val="C00000"/>
                </a:solidFill>
              </a:rPr>
              <a:t>Traceback (most recent call last):</a:t>
            </a:r>
          </a:p>
          <a:p>
            <a:r>
              <a:rPr lang="en-US" altLang="ko-KR" sz="1800" dirty="0">
                <a:solidFill>
                  <a:srgbClr val="C00000"/>
                </a:solidFill>
              </a:rPr>
              <a:t>  File "&lt;pyshell#4&gt;", line 1, in &lt;module&gt;</a:t>
            </a:r>
          </a:p>
          <a:p>
            <a:r>
              <a:rPr lang="en-US" altLang="ko-KR" sz="1800" dirty="0">
                <a:solidFill>
                  <a:srgbClr val="C00000"/>
                </a:solidFill>
              </a:rPr>
              <a:t>    T[2]=10</a:t>
            </a:r>
          </a:p>
          <a:p>
            <a:r>
              <a:rPr lang="en-US" altLang="ko-KR" sz="1800" dirty="0" err="1">
                <a:solidFill>
                  <a:srgbClr val="C00000"/>
                </a:solidFill>
              </a:rPr>
              <a:t>TypeError</a:t>
            </a:r>
            <a:r>
              <a:rPr lang="en-US" altLang="ko-KR" sz="1800" dirty="0">
                <a:solidFill>
                  <a:srgbClr val="C00000"/>
                </a:solidFill>
              </a:rPr>
              <a:t>: 'tuple' object does not support item assignment</a:t>
            </a:r>
            <a:endParaRPr lang="ko-KR" altLang="en-US" sz="1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0942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ko-KR" altLang="en-US" dirty="0" err="1"/>
              <a:t>슬라이싱</a:t>
            </a:r>
            <a:r>
              <a:rPr lang="en-US" altLang="ko-KR" dirty="0"/>
              <a:t>, </a:t>
            </a:r>
            <a:r>
              <a:rPr lang="ko-KR" altLang="en-US" dirty="0"/>
              <a:t>연산자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/>
              <a:t>슬라이싱으로</a:t>
            </a:r>
            <a:r>
              <a:rPr lang="ko-KR" altLang="en-US" sz="2000" dirty="0"/>
              <a:t> 원소 추출은 가능하나 원소 변경은 불가능</a:t>
            </a:r>
            <a:endParaRPr lang="en-US" altLang="ko-KR" sz="2000" dirty="0"/>
          </a:p>
          <a:p>
            <a:r>
              <a:rPr lang="en-US" altLang="ko-KR" sz="2000" dirty="0"/>
              <a:t>+ </a:t>
            </a:r>
            <a:r>
              <a:rPr lang="ko-KR" altLang="en-US" sz="2000" dirty="0"/>
              <a:t>연결 연산</a:t>
            </a:r>
            <a:r>
              <a:rPr lang="en-US" altLang="ko-KR" sz="2000" dirty="0"/>
              <a:t>, * </a:t>
            </a:r>
            <a:r>
              <a:rPr lang="ko-KR" altLang="en-US" sz="2000" dirty="0"/>
              <a:t>반복 연산</a:t>
            </a:r>
            <a:r>
              <a:rPr lang="en-US" altLang="ko-KR" sz="2000" dirty="0"/>
              <a:t>, in </a:t>
            </a:r>
            <a:r>
              <a:rPr lang="ko-KR" altLang="en-US" sz="2000" dirty="0"/>
              <a:t>연산</a:t>
            </a:r>
            <a:r>
              <a:rPr lang="en-US" altLang="ko-KR" sz="2000" dirty="0"/>
              <a:t>, not in </a:t>
            </a:r>
            <a:r>
              <a:rPr lang="ko-KR" altLang="en-US" sz="2000" dirty="0"/>
              <a:t>연산 </a:t>
            </a:r>
            <a:r>
              <a:rPr lang="en-US" altLang="ko-KR" sz="2000" dirty="0" err="1"/>
              <a:t>len</a:t>
            </a:r>
            <a:r>
              <a:rPr lang="en-US" altLang="ko-KR" sz="2000" dirty="0"/>
              <a:t>( ) </a:t>
            </a:r>
            <a:r>
              <a:rPr lang="ko-KR" altLang="en-US" sz="2000" dirty="0"/>
              <a:t>함수 사용 가능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8079" y="2453211"/>
            <a:ext cx="9145016" cy="435378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T = (1, 3, 5, 7, 9); M = 2, 4, 6, 8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T[1:4]	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슬라이싱으로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원소 추출 가능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(3, 5, 7)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T[1:2] = (2, 3)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error.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슬라이싱으로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원소 변경 불가능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&gt;&gt;&gt; T + M	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+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연결 연산으로 새로운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튜플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생성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(1, 3, 5, 7, 9, 2, 4, 6, 8)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M * 2	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*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반복 연산으로 새로운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튜플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생성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(2, 4, 6, 8, 2, 4, 6, 8)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N = M + (10, 20)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+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연결 연산으로 새로운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튜플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생성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&gt;&gt;&gt; N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(2, 4, 6, 8, 10, 20)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7 in T					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3 not in T				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False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</a:t>
            </a:r>
            <a:r>
              <a:rPr lang="en-US" altLang="ko-KR" dirty="0" err="1">
                <a:solidFill>
                  <a:schemeClr val="tx1"/>
                </a:solidFill>
              </a:rPr>
              <a:t>len</a:t>
            </a:r>
            <a:r>
              <a:rPr lang="en-US" altLang="ko-KR" dirty="0">
                <a:solidFill>
                  <a:schemeClr val="tx1"/>
                </a:solidFill>
              </a:rPr>
              <a:t>(T)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912700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튜플에서</a:t>
            </a:r>
            <a:r>
              <a:rPr lang="ko-KR" altLang="en-US" dirty="0"/>
              <a:t> 사용할 수 있는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b="1" dirty="0" err="1">
                <a:solidFill>
                  <a:srgbClr val="C00000"/>
                </a:solidFill>
              </a:rPr>
              <a:t>튜플</a:t>
            </a:r>
            <a:r>
              <a:rPr lang="en-US" altLang="ko-KR" b="1" dirty="0">
                <a:solidFill>
                  <a:srgbClr val="C00000"/>
                </a:solidFill>
              </a:rPr>
              <a:t>.</a:t>
            </a:r>
            <a:r>
              <a:rPr lang="ko-KR" altLang="en-US" b="1" dirty="0" err="1">
                <a:solidFill>
                  <a:srgbClr val="C00000"/>
                </a:solidFill>
              </a:rPr>
              <a:t>메소드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dirty="0"/>
              <a:t>의 형태로 사용 </a:t>
            </a:r>
            <a:r>
              <a:rPr lang="en-US" altLang="ko-KR" dirty="0"/>
              <a:t>(</a:t>
            </a:r>
            <a:r>
              <a:rPr lang="ko-KR" altLang="en-US" dirty="0" err="1"/>
              <a:t>튜플</a:t>
            </a:r>
            <a:r>
              <a:rPr lang="ko-KR" altLang="en-US" dirty="0" err="1">
                <a:solidFill>
                  <a:srgbClr val="C00000"/>
                </a:solidFill>
              </a:rPr>
              <a:t>의</a:t>
            </a:r>
            <a:r>
              <a:rPr lang="ko-KR" altLang="en-US" dirty="0"/>
              <a:t> </a:t>
            </a:r>
            <a:r>
              <a:rPr lang="ko-KR" altLang="en-US" dirty="0" err="1"/>
              <a:t>메소드로</a:t>
            </a:r>
            <a:r>
              <a:rPr lang="ko-KR" altLang="en-US" dirty="0"/>
              <a:t> 해석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목록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8561" y="2483771"/>
            <a:ext cx="7442448" cy="58195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592" dirty="0">
                <a:solidFill>
                  <a:schemeClr val="tx1"/>
                </a:solidFill>
              </a:rPr>
              <a:t>&gt;&gt;&gt; </a:t>
            </a:r>
            <a:r>
              <a:rPr lang="en-US" altLang="ko-KR" sz="1592" dirty="0" err="1">
                <a:solidFill>
                  <a:schemeClr val="tx1"/>
                </a:solidFill>
              </a:rPr>
              <a:t>dir</a:t>
            </a:r>
            <a:r>
              <a:rPr lang="en-US" altLang="ko-KR" sz="1592" dirty="0">
                <a:solidFill>
                  <a:schemeClr val="tx1"/>
                </a:solidFill>
              </a:rPr>
              <a:t>(tuple)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['__add__', '__class__', ……'__</a:t>
            </a:r>
            <a:r>
              <a:rPr lang="en-US" altLang="ko-KR" sz="1592" dirty="0" err="1">
                <a:solidFill>
                  <a:srgbClr val="0070C0"/>
                </a:solidFill>
              </a:rPr>
              <a:t>subclasshook</a:t>
            </a:r>
            <a:r>
              <a:rPr lang="en-US" altLang="ko-KR" sz="1592" dirty="0">
                <a:solidFill>
                  <a:srgbClr val="0070C0"/>
                </a:solidFill>
              </a:rPr>
              <a:t>__', 'count', 'index']</a:t>
            </a:r>
            <a:endParaRPr lang="ko-KR" altLang="en-US" sz="1592" dirty="0">
              <a:solidFill>
                <a:srgbClr val="0070C0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325594" y="3300456"/>
          <a:ext cx="7987515" cy="94727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44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2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method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Description (x:</a:t>
                      </a:r>
                      <a:r>
                        <a:rPr lang="ko-KR" alt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600" b="0" u="none" strike="noStrike" dirty="0" err="1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튜플</a:t>
                      </a:r>
                      <a:r>
                        <a:rPr lang="en-US" altLang="ko-KR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, a: </a:t>
                      </a:r>
                      <a:r>
                        <a:rPr lang="ko-KR" alt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임의의 </a:t>
                      </a:r>
                      <a:r>
                        <a:rPr lang="en-US" altLang="ko-KR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object)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0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x.index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(a)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튜플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에서 원소 값이 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인 첫 번째 원소의 인덱스를 반환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60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x.count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(a)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튜플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에서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값과 같은 원소의 개수를 반환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26614" y="4432261"/>
            <a:ext cx="6262287" cy="17636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ES" altLang="ko-KR" sz="1592" dirty="0">
                <a:solidFill>
                  <a:schemeClr val="tx1"/>
                </a:solidFill>
              </a:rPr>
              <a:t>&gt;&gt;&gt; T = (4, 3, 5, 7, 6, 5, 7, 4, 7, 2)</a:t>
            </a:r>
          </a:p>
          <a:p>
            <a:r>
              <a:rPr lang="es-ES" altLang="ko-KR" sz="1592" dirty="0">
                <a:solidFill>
                  <a:schemeClr val="tx1"/>
                </a:solidFill>
              </a:rPr>
              <a:t>&gt;&gt;&gt; T.index(7)		</a:t>
            </a:r>
            <a:r>
              <a:rPr lang="es-ES" altLang="ko-KR" sz="1592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값이 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7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인 원소 첫 번째 인덱스</a:t>
            </a:r>
            <a:endParaRPr lang="es-ES" altLang="ko-KR" sz="1592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altLang="ko-KR" sz="1592" dirty="0">
                <a:solidFill>
                  <a:srgbClr val="0070C0"/>
                </a:solidFill>
              </a:rPr>
              <a:t>3</a:t>
            </a:r>
          </a:p>
          <a:p>
            <a:r>
              <a:rPr lang="es-ES" altLang="ko-KR" sz="1592" dirty="0">
                <a:solidFill>
                  <a:schemeClr val="tx1"/>
                </a:solidFill>
              </a:rPr>
              <a:t>&gt;&gt;&gt; T.index(2)</a:t>
            </a:r>
            <a:r>
              <a:rPr lang="es-ES" altLang="ko-KR" sz="1592" dirty="0">
                <a:solidFill>
                  <a:schemeClr val="accent6">
                    <a:lumMod val="75000"/>
                  </a:schemeClr>
                </a:solidFill>
              </a:rPr>
              <a:t> 		# 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값이 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인 원소 첫 번째 인덱스</a:t>
            </a:r>
            <a:endParaRPr lang="es-ES" altLang="ko-KR" sz="1592" dirty="0">
              <a:solidFill>
                <a:schemeClr val="tx1"/>
              </a:solidFill>
            </a:endParaRPr>
          </a:p>
          <a:p>
            <a:r>
              <a:rPr lang="es-ES" altLang="ko-KR" sz="1592" dirty="0">
                <a:solidFill>
                  <a:srgbClr val="0070C0"/>
                </a:solidFill>
              </a:rPr>
              <a:t>9</a:t>
            </a:r>
          </a:p>
          <a:p>
            <a:r>
              <a:rPr lang="es-ES" altLang="ko-KR" sz="1592" dirty="0">
                <a:solidFill>
                  <a:schemeClr val="tx1"/>
                </a:solidFill>
              </a:rPr>
              <a:t>&gt;&gt;&gt; T.count(7)		</a:t>
            </a:r>
            <a:r>
              <a:rPr lang="es-ES" altLang="ko-KR" sz="1592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값이 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7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인 원소의 개수</a:t>
            </a:r>
            <a:endParaRPr lang="es-ES" altLang="ko-KR" sz="1592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altLang="ko-KR" sz="1592" dirty="0">
                <a:solidFill>
                  <a:srgbClr val="0070C0"/>
                </a:solidFill>
              </a:rPr>
              <a:t>3</a:t>
            </a:r>
            <a:endParaRPr lang="ko-KR" altLang="en-US" sz="1592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9279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397AC-32B0-DE40-A108-5B4CEDD46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22" y="2700687"/>
            <a:ext cx="10660616" cy="1232384"/>
          </a:xfrm>
        </p:spPr>
        <p:txBody>
          <a:bodyPr/>
          <a:lstStyle/>
          <a:p>
            <a:r>
              <a:rPr kumimoji="1" lang="ko-KR" altLang="en-US" dirty="0"/>
              <a:t>집합 </a:t>
            </a:r>
            <a:r>
              <a:rPr kumimoji="1" lang="en-US" altLang="ko-KR" dirty="0"/>
              <a:t>(set)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085533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II. </a:t>
            </a:r>
            <a:r>
              <a:rPr lang="ko-KR" altLang="en-US" dirty="0"/>
              <a:t>집합 </a:t>
            </a:r>
            <a:r>
              <a:rPr lang="en-US" altLang="ko-KR" dirty="0"/>
              <a:t>(Set)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집합은 </a:t>
            </a:r>
            <a:r>
              <a:rPr lang="en-US" altLang="ko-KR" dirty="0"/>
              <a:t>object </a:t>
            </a:r>
            <a:r>
              <a:rPr lang="ko-KR" altLang="en-US" dirty="0"/>
              <a:t>들을 </a:t>
            </a:r>
            <a:r>
              <a:rPr lang="ko-KR" altLang="en-US" b="1" dirty="0">
                <a:solidFill>
                  <a:srgbClr val="FF0000"/>
                </a:solidFill>
              </a:rPr>
              <a:t>순서 없이 </a:t>
            </a:r>
            <a:r>
              <a:rPr lang="ko-KR" altLang="en-US" dirty="0"/>
              <a:t>모아둔 </a:t>
            </a:r>
            <a:r>
              <a:rPr lang="ko-KR" altLang="en-US" dirty="0" err="1"/>
              <a:t>자료형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형식</a:t>
            </a:r>
            <a:br>
              <a:rPr lang="en-US" altLang="ko-KR" dirty="0"/>
            </a:b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집합 자료형의 특징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중복을 허용하지 않는다</a:t>
            </a:r>
            <a:r>
              <a:rPr lang="en-US" altLang="ko-KR" dirty="0"/>
              <a:t>. </a:t>
            </a:r>
          </a:p>
          <a:p>
            <a:pPr lvl="2">
              <a:lnSpc>
                <a:spcPct val="120000"/>
              </a:lnSpc>
            </a:pPr>
            <a:r>
              <a:rPr lang="ko-KR" altLang="en-US" dirty="0"/>
              <a:t>집합에는 동일한 원소가 두 개 이상 있을 수 없다</a:t>
            </a:r>
            <a:r>
              <a:rPr lang="en-US" altLang="ko-KR" dirty="0"/>
              <a:t>.</a:t>
            </a:r>
          </a:p>
          <a:p>
            <a:pPr lvl="2">
              <a:lnSpc>
                <a:spcPct val="120000"/>
              </a:lnSpc>
            </a:pPr>
            <a:r>
              <a:rPr lang="ko-KR" altLang="en-US" dirty="0"/>
              <a:t>자료의 중복을 제거하기 위한 필터 역할로 활용될 수 있다</a:t>
            </a:r>
            <a:r>
              <a:rPr lang="en-US" altLang="ko-KR" dirty="0"/>
              <a:t>.</a:t>
            </a:r>
          </a:p>
          <a:p>
            <a:pPr lvl="2"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값을 바꿀 수 없는</a:t>
            </a:r>
            <a:r>
              <a:rPr lang="en-US" altLang="ko-KR" dirty="0">
                <a:solidFill>
                  <a:srgbClr val="FF0000"/>
                </a:solidFill>
              </a:rPr>
              <a:t>(immutable)</a:t>
            </a:r>
            <a:r>
              <a:rPr lang="ko-KR" altLang="en-US" dirty="0">
                <a:solidFill>
                  <a:srgbClr val="FF0000"/>
                </a:solidFill>
              </a:rPr>
              <a:t> 객체만 원소로 </a:t>
            </a:r>
            <a:r>
              <a:rPr lang="ko-KR" altLang="en-US" dirty="0"/>
              <a:t>올 수 있다</a:t>
            </a:r>
            <a:r>
              <a:rPr lang="en-US" altLang="ko-KR" dirty="0"/>
              <a:t>.</a:t>
            </a:r>
          </a:p>
          <a:p>
            <a:pPr lvl="3">
              <a:lnSpc>
                <a:spcPct val="120000"/>
              </a:lnSpc>
            </a:pPr>
            <a:r>
              <a:rPr lang="ko-KR" altLang="en-US" dirty="0"/>
              <a:t>원소로 정수</a:t>
            </a:r>
            <a:r>
              <a:rPr lang="en-US" altLang="ko-KR" dirty="0"/>
              <a:t>, </a:t>
            </a:r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ko-KR" altLang="en-US" dirty="0"/>
              <a:t>  가능</a:t>
            </a:r>
            <a:endParaRPr lang="en-US" altLang="ko-KR" dirty="0"/>
          </a:p>
          <a:p>
            <a:pPr lvl="3">
              <a:lnSpc>
                <a:spcPct val="120000"/>
              </a:lnSpc>
            </a:pPr>
            <a:r>
              <a:rPr lang="ko-KR" altLang="en-US" dirty="0"/>
              <a:t>리스트처럼 내용 변경이 가능한 </a:t>
            </a:r>
            <a:r>
              <a:rPr lang="en-US" altLang="ko-KR" dirty="0"/>
              <a:t>object</a:t>
            </a:r>
            <a:r>
              <a:rPr lang="ko-KR" altLang="en-US" dirty="0"/>
              <a:t>는 원소로 올 수 없다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l = {1, "</a:t>
            </a:r>
            <a:r>
              <a:rPr lang="en-US" altLang="ko-KR" dirty="0" err="1"/>
              <a:t>abc</a:t>
            </a:r>
            <a:r>
              <a:rPr lang="en-US" altLang="ko-KR" dirty="0"/>
              <a:t>", (2,3), </a:t>
            </a:r>
            <a:r>
              <a:rPr lang="en-US" altLang="ko-KR" strike="sngStrike" dirty="0">
                <a:solidFill>
                  <a:srgbClr val="FF0000"/>
                </a:solidFill>
              </a:rPr>
              <a:t>[1,2,3]</a:t>
            </a:r>
            <a:r>
              <a:rPr lang="en-US" altLang="ko-KR" dirty="0"/>
              <a:t>}</a:t>
            </a:r>
          </a:p>
          <a:p>
            <a:pPr lvl="1"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순서가 없다</a:t>
            </a:r>
            <a:r>
              <a:rPr lang="en-US" altLang="ko-KR" dirty="0"/>
              <a:t>(Unordered).</a:t>
            </a:r>
          </a:p>
          <a:p>
            <a:pPr lvl="2">
              <a:lnSpc>
                <a:spcPct val="120000"/>
              </a:lnSpc>
            </a:pPr>
            <a:r>
              <a:rPr lang="en-US" altLang="ko-KR" dirty="0"/>
              <a:t>Indexing, slicing </a:t>
            </a:r>
            <a:r>
              <a:rPr lang="ko-KR" altLang="en-US" dirty="0"/>
              <a:t>적용 안됨</a:t>
            </a:r>
            <a:endParaRPr lang="en-US" altLang="ko-KR" dirty="0"/>
          </a:p>
          <a:p>
            <a:pPr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CA5810-4085-402D-89CC-83231F53152A}"/>
              </a:ext>
            </a:extLst>
          </p:cNvPr>
          <p:cNvSpPr txBox="1"/>
          <p:nvPr/>
        </p:nvSpPr>
        <p:spPr>
          <a:xfrm>
            <a:off x="1602135" y="1844824"/>
            <a:ext cx="4164703" cy="423196"/>
          </a:xfrm>
          <a:prstGeom prst="rect">
            <a:avLst/>
          </a:prstGeom>
          <a:solidFill>
            <a:srgbClr val="E6F0F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990" b="1" dirty="0" err="1">
                <a:latin typeface="+mn-ea"/>
                <a:cs typeface="Courier New" panose="02070309020205020404" pitchFamily="49" charset="0"/>
              </a:rPr>
              <a:t>집합명</a:t>
            </a:r>
            <a:r>
              <a:rPr lang="ko-KR" altLang="en-US" sz="1990" b="1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ko-KR" sz="1990" b="1" dirty="0">
                <a:latin typeface="+mn-ea"/>
                <a:cs typeface="Courier New" panose="02070309020205020404" pitchFamily="49" charset="0"/>
              </a:rPr>
              <a:t>= {</a:t>
            </a:r>
            <a:r>
              <a:rPr lang="ko-KR" altLang="en-US" sz="1990" b="1" dirty="0">
                <a:latin typeface="+mn-ea"/>
                <a:cs typeface="Courier New" panose="02070309020205020404" pitchFamily="49" charset="0"/>
              </a:rPr>
              <a:t>요소</a:t>
            </a:r>
            <a:r>
              <a:rPr lang="en-US" altLang="ko-KR" sz="1990" b="1" dirty="0">
                <a:latin typeface="+mn-ea"/>
                <a:cs typeface="Courier New" panose="02070309020205020404" pitchFamily="49" charset="0"/>
              </a:rPr>
              <a:t>1, </a:t>
            </a:r>
            <a:r>
              <a:rPr lang="ko-KR" altLang="en-US" sz="1990" b="1" dirty="0">
                <a:latin typeface="+mn-ea"/>
                <a:cs typeface="Courier New" panose="02070309020205020404" pitchFamily="49" charset="0"/>
              </a:rPr>
              <a:t>요소</a:t>
            </a:r>
            <a:r>
              <a:rPr lang="en-US" altLang="ko-KR" sz="1990" b="1" dirty="0">
                <a:latin typeface="+mn-ea"/>
                <a:cs typeface="Courier New" panose="02070309020205020404" pitchFamily="49" charset="0"/>
              </a:rPr>
              <a:t>2, </a:t>
            </a:r>
            <a:r>
              <a:rPr lang="ko-KR" altLang="en-US" sz="1990" b="1" dirty="0">
                <a:latin typeface="+mn-ea"/>
                <a:cs typeface="Courier New" panose="02070309020205020404" pitchFamily="49" charset="0"/>
              </a:rPr>
              <a:t>요소</a:t>
            </a:r>
            <a:r>
              <a:rPr lang="en-US" altLang="ko-KR" sz="1990" b="1" dirty="0">
                <a:latin typeface="+mn-ea"/>
                <a:cs typeface="Courier New" panose="02070309020205020404" pitchFamily="49" charset="0"/>
              </a:rPr>
              <a:t>3, ...}</a:t>
            </a:r>
          </a:p>
        </p:txBody>
      </p:sp>
    </p:spTree>
    <p:extLst>
      <p:ext uri="{BB962C8B-B14F-4D97-AF65-F5344CB8AC3E}">
        <p14:creationId xmlns:p14="http://schemas.microsoft.com/office/powerpoint/2010/main" val="42592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코스닥에서 관심 있는 종목들을 저장하는 경우</a:t>
            </a:r>
          </a:p>
          <a:p>
            <a:pPr lvl="1"/>
            <a:r>
              <a:rPr lang="ko-KR" altLang="en-US" dirty="0"/>
              <a:t>각자 </a:t>
            </a:r>
            <a:r>
              <a:rPr lang="ko-KR" altLang="en-US" b="1" dirty="0">
                <a:solidFill>
                  <a:srgbClr val="C00000"/>
                </a:solidFill>
              </a:rPr>
              <a:t>서로 다른 </a:t>
            </a:r>
            <a:r>
              <a:rPr lang="ko-KR" altLang="en-US" b="1" dirty="0" err="1">
                <a:solidFill>
                  <a:srgbClr val="C00000"/>
                </a:solidFill>
              </a:rPr>
              <a:t>변수명을</a:t>
            </a:r>
            <a:r>
              <a:rPr lang="ko-KR" altLang="en-US" b="1" dirty="0">
                <a:solidFill>
                  <a:srgbClr val="C00000"/>
                </a:solidFill>
              </a:rPr>
              <a:t> 사용</a:t>
            </a:r>
            <a:r>
              <a:rPr lang="ko-KR" altLang="en-US" dirty="0"/>
              <a:t>해서 저장할 수도 있음</a:t>
            </a:r>
            <a:br>
              <a:rPr lang="en-US" altLang="ko-KR" dirty="0"/>
            </a:br>
            <a:r>
              <a:rPr lang="ko-KR" altLang="en-US" dirty="0"/>
              <a:t>예</a:t>
            </a:r>
            <a:r>
              <a:rPr lang="en-US" altLang="ko-KR" dirty="0"/>
              <a:t>) interest1 = "</a:t>
            </a:r>
            <a:r>
              <a:rPr lang="ko-KR" altLang="en-US" dirty="0"/>
              <a:t>삼성전자</a:t>
            </a:r>
            <a:r>
              <a:rPr lang="en-US" altLang="ko-KR" dirty="0"/>
              <a:t>"</a:t>
            </a:r>
            <a:br>
              <a:rPr lang="ko-KR" altLang="en-US" dirty="0"/>
            </a:br>
            <a:r>
              <a:rPr lang="ko-KR" altLang="en-US" dirty="0"/>
              <a:t>     </a:t>
            </a:r>
            <a:r>
              <a:rPr lang="en-US" altLang="ko-KR" dirty="0"/>
              <a:t>interest2 = "LG</a:t>
            </a:r>
            <a:r>
              <a:rPr lang="ko-KR" altLang="en-US" dirty="0"/>
              <a:t>전자</a:t>
            </a:r>
            <a:r>
              <a:rPr lang="en-US" altLang="ko-KR" dirty="0"/>
              <a:t>"</a:t>
            </a:r>
            <a:br>
              <a:rPr lang="ko-KR" altLang="en-US" dirty="0"/>
            </a:br>
            <a:r>
              <a:rPr lang="ko-KR" altLang="en-US" dirty="0"/>
              <a:t>     </a:t>
            </a:r>
            <a:r>
              <a:rPr lang="en-US" altLang="ko-KR" dirty="0"/>
              <a:t>interest3 = "NAVER"</a:t>
            </a:r>
            <a:r>
              <a:rPr lang="ko-KR" altLang="en-US" dirty="0"/>
              <a:t>     </a:t>
            </a:r>
          </a:p>
          <a:p>
            <a:pPr lvl="1"/>
            <a:r>
              <a:rPr lang="ko-KR" altLang="en-US" b="1" dirty="0">
                <a:solidFill>
                  <a:srgbClr val="C00000"/>
                </a:solidFill>
              </a:rPr>
              <a:t>리스트</a:t>
            </a:r>
            <a:r>
              <a:rPr lang="ko-KR" altLang="en-US" dirty="0"/>
              <a:t>를 이용하면 여러 데이터를 </a:t>
            </a:r>
            <a:r>
              <a:rPr lang="ko-KR" altLang="en-US" b="1" dirty="0">
                <a:solidFill>
                  <a:srgbClr val="C00000"/>
                </a:solidFill>
              </a:rPr>
              <a:t>한 번에 저장</a:t>
            </a:r>
            <a:r>
              <a:rPr lang="ko-KR" altLang="en-US" dirty="0"/>
              <a:t>할 수 있어 </a:t>
            </a:r>
            <a:r>
              <a:rPr lang="ko-KR" altLang="en-US" dirty="0" err="1"/>
              <a:t>변수명을</a:t>
            </a:r>
            <a:r>
              <a:rPr lang="ko-KR" altLang="en-US" dirty="0"/>
              <a:t> 여러 개 사용할 필요가 없음</a:t>
            </a:r>
            <a:br>
              <a:rPr lang="en-US" altLang="ko-KR" dirty="0"/>
            </a:br>
            <a:r>
              <a:rPr lang="ko-KR" altLang="en-US" dirty="0"/>
              <a:t>예</a:t>
            </a:r>
            <a:r>
              <a:rPr lang="en-US" altLang="ko-KR" dirty="0"/>
              <a:t>) interest = ["</a:t>
            </a:r>
            <a:r>
              <a:rPr lang="ko-KR" altLang="en-US" dirty="0"/>
              <a:t>삼성전자</a:t>
            </a:r>
            <a:r>
              <a:rPr lang="en-US" altLang="ko-KR" dirty="0"/>
              <a:t>", "SK</a:t>
            </a:r>
            <a:r>
              <a:rPr lang="ko-KR" altLang="en-US" dirty="0"/>
              <a:t>텔레콤</a:t>
            </a:r>
            <a:r>
              <a:rPr lang="en-US" altLang="ko-KR" dirty="0"/>
              <a:t>", "NAVER"]</a:t>
            </a:r>
          </a:p>
          <a:p>
            <a:pPr lvl="1"/>
            <a:r>
              <a:rPr lang="ko-KR" altLang="en-US" dirty="0"/>
              <a:t>관심종목으로 </a:t>
            </a:r>
            <a:r>
              <a:rPr lang="en-US" altLang="ko-KR" dirty="0"/>
              <a:t>"</a:t>
            </a:r>
            <a:r>
              <a:rPr lang="ko-KR" altLang="en-US" dirty="0"/>
              <a:t>카카오</a:t>
            </a:r>
            <a:r>
              <a:rPr lang="en-US" altLang="ko-KR" dirty="0"/>
              <a:t>"</a:t>
            </a:r>
            <a:r>
              <a:rPr lang="ko-KR" altLang="en-US" dirty="0"/>
              <a:t>를 추가하려면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en-US" altLang="ko-KR" dirty="0">
                <a:solidFill>
                  <a:srgbClr val="0070C0"/>
                </a:solidFill>
              </a:rPr>
              <a:t>interest4 = "</a:t>
            </a:r>
            <a:r>
              <a:rPr lang="ko-KR" altLang="en-US" dirty="0">
                <a:solidFill>
                  <a:srgbClr val="0070C0"/>
                </a:solidFill>
              </a:rPr>
              <a:t>카카오</a:t>
            </a:r>
            <a:r>
              <a:rPr lang="en-US" altLang="ko-KR" dirty="0">
                <a:solidFill>
                  <a:srgbClr val="0070C0"/>
                </a:solidFill>
              </a:rPr>
              <a:t>"  vs.  interest = interest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+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["</a:t>
            </a:r>
            <a:r>
              <a:rPr lang="ko-KR" altLang="en-US" dirty="0">
                <a:solidFill>
                  <a:srgbClr val="0070C0"/>
                </a:solidFill>
              </a:rPr>
              <a:t>카카오</a:t>
            </a:r>
            <a:r>
              <a:rPr lang="en-US" altLang="ko-KR" dirty="0">
                <a:solidFill>
                  <a:srgbClr val="0070C0"/>
                </a:solidFill>
              </a:rPr>
              <a:t>"]</a:t>
            </a:r>
            <a:br>
              <a:rPr lang="en-US" altLang="ko-KR" dirty="0">
                <a:solidFill>
                  <a:srgbClr val="0070C0"/>
                </a:solidFill>
              </a:rPr>
            </a:br>
            <a:r>
              <a:rPr lang="en-US" altLang="ko-KR" dirty="0">
                <a:solidFill>
                  <a:srgbClr val="0070C0"/>
                </a:solidFill>
              </a:rPr>
              <a:t>                                 ["</a:t>
            </a:r>
            <a:r>
              <a:rPr lang="ko-KR" altLang="en-US" dirty="0">
                <a:solidFill>
                  <a:srgbClr val="0070C0"/>
                </a:solidFill>
              </a:rPr>
              <a:t>삼성전자</a:t>
            </a:r>
            <a:r>
              <a:rPr lang="en-US" altLang="ko-KR" dirty="0">
                <a:solidFill>
                  <a:srgbClr val="0070C0"/>
                </a:solidFill>
              </a:rPr>
              <a:t>", "SK</a:t>
            </a:r>
            <a:r>
              <a:rPr lang="ko-KR" altLang="en-US" dirty="0">
                <a:solidFill>
                  <a:srgbClr val="0070C0"/>
                </a:solidFill>
              </a:rPr>
              <a:t>텔레콤</a:t>
            </a:r>
            <a:r>
              <a:rPr lang="en-US" altLang="ko-KR" dirty="0">
                <a:solidFill>
                  <a:srgbClr val="0070C0"/>
                </a:solidFill>
              </a:rPr>
              <a:t>", "NAVER", "</a:t>
            </a:r>
            <a:r>
              <a:rPr lang="ko-KR" altLang="en-US" dirty="0">
                <a:solidFill>
                  <a:srgbClr val="0070C0"/>
                </a:solidFill>
              </a:rPr>
              <a:t>카카오</a:t>
            </a:r>
            <a:r>
              <a:rPr lang="en-US" altLang="ko-KR" dirty="0">
                <a:solidFill>
                  <a:srgbClr val="0070C0"/>
                </a:solidFill>
              </a:rPr>
              <a:t>"]</a:t>
            </a:r>
          </a:p>
        </p:txBody>
      </p:sp>
    </p:spTree>
    <p:extLst>
      <p:ext uri="{BB962C8B-B14F-4D97-AF65-F5344CB8AC3E}">
        <p14:creationId xmlns:p14="http://schemas.microsoft.com/office/powerpoint/2010/main" val="8309886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집합 생성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공집합 생성</a:t>
            </a:r>
            <a:endParaRPr lang="en-US" altLang="ko-KR" dirty="0"/>
          </a:p>
          <a:p>
            <a:pPr lvl="1"/>
            <a:r>
              <a:rPr lang="en-US" altLang="ko-KR" dirty="0"/>
              <a:t>S = set()</a:t>
            </a:r>
          </a:p>
          <a:p>
            <a:pPr lvl="1"/>
            <a:r>
              <a:rPr lang="en-US" altLang="ko-KR" dirty="0"/>
              <a:t>S = {}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집합이 생성되는 것이 아니라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빈 </a:t>
            </a:r>
            <a:r>
              <a:rPr lang="ko-KR" altLang="en-US" dirty="0" err="1">
                <a:solidFill>
                  <a:srgbClr val="C00000"/>
                </a:solidFill>
                <a:sym typeface="Wingdings" panose="05000000000000000000" pitchFamily="2" charset="2"/>
              </a:rPr>
              <a:t>사전형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 자료가 생성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57839" y="2930744"/>
            <a:ext cx="5068831" cy="237046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&gt;&gt;&gt; S = set()    	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빈 집합 생성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</a:t>
            </a:r>
            <a:r>
              <a:rPr lang="en-US" sz="1800" dirty="0">
                <a:solidFill>
                  <a:schemeClr val="tx1"/>
                </a:solidFill>
              </a:rPr>
              <a:t>type(S)     </a:t>
            </a:r>
          </a:p>
          <a:p>
            <a:r>
              <a:rPr lang="en-US" sz="1800" dirty="0">
                <a:solidFill>
                  <a:srgbClr val="0070C0"/>
                </a:solidFill>
              </a:rPr>
              <a:t>&lt;class 'set'&gt; </a:t>
            </a:r>
          </a:p>
          <a:p>
            <a:endParaRPr lang="en-US" sz="1800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&gt;&gt;&gt; A = {}       	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빈 사전 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</a:t>
            </a:r>
            <a:r>
              <a:rPr lang="en-US" sz="1800" dirty="0">
                <a:solidFill>
                  <a:schemeClr val="tx1"/>
                </a:solidFill>
              </a:rPr>
              <a:t>type(A)   </a:t>
            </a:r>
          </a:p>
          <a:p>
            <a:r>
              <a:rPr lang="en-US" sz="1800" dirty="0">
                <a:solidFill>
                  <a:srgbClr val="0070C0"/>
                </a:solidFill>
              </a:rPr>
              <a:t>&lt;class '</a:t>
            </a:r>
            <a:r>
              <a:rPr lang="en-US" sz="1800" dirty="0" err="1">
                <a:solidFill>
                  <a:srgbClr val="0070C0"/>
                </a:solidFill>
              </a:rPr>
              <a:t>dict</a:t>
            </a:r>
            <a:r>
              <a:rPr lang="en-US" sz="1800" dirty="0">
                <a:solidFill>
                  <a:srgbClr val="0070C0"/>
                </a:solidFill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32468681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집합 생성 예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6642" y="1844824"/>
            <a:ext cx="11167969" cy="327013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791" dirty="0">
                <a:solidFill>
                  <a:schemeClr val="tx1"/>
                </a:solidFill>
              </a:rPr>
              <a:t>&gt;&gt;&gt; S1 = set([1, 2, 3, 2])		</a:t>
            </a:r>
            <a:r>
              <a:rPr lang="en-US" altLang="ko-KR" sz="179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791" dirty="0">
                <a:solidFill>
                  <a:schemeClr val="accent6">
                    <a:lumMod val="75000"/>
                  </a:schemeClr>
                </a:solidFill>
              </a:rPr>
              <a:t>리스트의 원소를 집합으로 변환 </a:t>
            </a:r>
            <a:r>
              <a:rPr lang="en-US" altLang="ko-KR" sz="179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791" dirty="0">
                <a:solidFill>
                  <a:schemeClr val="accent6">
                    <a:lumMod val="75000"/>
                  </a:schemeClr>
                </a:solidFill>
              </a:rPr>
              <a:t>중복 값은 제거</a:t>
            </a:r>
            <a:r>
              <a:rPr lang="en-US" altLang="ko-KR" sz="1791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en-US" altLang="ko-KR" sz="1791" dirty="0">
                <a:solidFill>
                  <a:schemeClr val="tx1"/>
                </a:solidFill>
              </a:rPr>
              <a:t>&gt;&gt;&gt; print(S1)					</a:t>
            </a:r>
          </a:p>
          <a:p>
            <a:r>
              <a:rPr lang="en-US" altLang="ko-KR" sz="1791" dirty="0">
                <a:solidFill>
                  <a:srgbClr val="0070C0"/>
                </a:solidFill>
              </a:rPr>
              <a:t>{1, 2, 3}</a:t>
            </a:r>
          </a:p>
          <a:p>
            <a:endParaRPr lang="en-US" altLang="ko-KR" sz="1791" dirty="0">
              <a:solidFill>
                <a:srgbClr val="0070C0"/>
              </a:solidFill>
            </a:endParaRPr>
          </a:p>
          <a:p>
            <a:r>
              <a:rPr lang="en-US" altLang="ko-KR" sz="1791" dirty="0">
                <a:solidFill>
                  <a:schemeClr val="tx1"/>
                </a:solidFill>
              </a:rPr>
              <a:t>&gt;&gt;&gt; S2 = set("Hello everyone!")	</a:t>
            </a:r>
            <a:r>
              <a:rPr lang="en-US" altLang="ko-KR" sz="179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791" dirty="0">
                <a:solidFill>
                  <a:schemeClr val="accent6">
                    <a:lumMod val="75000"/>
                  </a:schemeClr>
                </a:solidFill>
              </a:rPr>
              <a:t>문자열의 문자를 집합으로 변환 </a:t>
            </a:r>
            <a:r>
              <a:rPr lang="en-US" altLang="ko-KR" sz="179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791" dirty="0">
                <a:solidFill>
                  <a:schemeClr val="accent6">
                    <a:lumMod val="75000"/>
                  </a:schemeClr>
                </a:solidFill>
              </a:rPr>
              <a:t>중복 제거</a:t>
            </a:r>
            <a:r>
              <a:rPr lang="en-US" altLang="ko-KR" sz="1791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en-US" altLang="ko-KR" sz="1791" dirty="0">
                <a:solidFill>
                  <a:schemeClr val="tx1"/>
                </a:solidFill>
              </a:rPr>
              <a:t>&gt;&gt;&gt; print(S2)</a:t>
            </a:r>
          </a:p>
          <a:p>
            <a:r>
              <a:rPr lang="es-ES" altLang="ko-KR" sz="1791" dirty="0">
                <a:solidFill>
                  <a:srgbClr val="0070C0"/>
                </a:solidFill>
              </a:rPr>
              <a:t>{</a:t>
            </a:r>
            <a:r>
              <a:rPr lang="en-US" altLang="ko-KR" sz="1791" dirty="0">
                <a:solidFill>
                  <a:srgbClr val="0070C0"/>
                </a:solidFill>
              </a:rPr>
              <a:t>' ', 'n', 'y', 'e', 'r', 'H', 'v', 'p', 'o', 'l', '!'}</a:t>
            </a:r>
            <a:r>
              <a:rPr lang="en-US" altLang="ko-KR" sz="1791" dirty="0">
                <a:solidFill>
                  <a:srgbClr val="C00000"/>
                </a:solidFill>
              </a:rPr>
              <a:t>		</a:t>
            </a:r>
            <a:r>
              <a:rPr lang="en-US" altLang="ko-KR" sz="179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791" dirty="0">
                <a:solidFill>
                  <a:schemeClr val="accent6">
                    <a:lumMod val="75000"/>
                  </a:schemeClr>
                </a:solidFill>
              </a:rPr>
              <a:t>순서 없음</a:t>
            </a:r>
            <a:endParaRPr lang="en-US" altLang="ko-KR" sz="179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79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791" dirty="0">
                <a:solidFill>
                  <a:schemeClr val="tx1"/>
                </a:solidFill>
              </a:rPr>
              <a:t>&gt;&gt;&gt; S3 = { 1, 2.0, "Hello World", (4, 5), False }	</a:t>
            </a:r>
            <a:r>
              <a:rPr lang="en-US" altLang="ko-KR" sz="179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791" dirty="0">
                <a:solidFill>
                  <a:schemeClr val="accent6">
                    <a:lumMod val="75000"/>
                  </a:schemeClr>
                </a:solidFill>
              </a:rPr>
              <a:t>여러가지 </a:t>
            </a:r>
            <a:r>
              <a:rPr lang="ko-KR" altLang="en-US" sz="1791" dirty="0" err="1">
                <a:solidFill>
                  <a:schemeClr val="accent6">
                    <a:lumMod val="75000"/>
                  </a:schemeClr>
                </a:solidFill>
              </a:rPr>
              <a:t>자료형을</a:t>
            </a:r>
            <a:r>
              <a:rPr lang="ko-KR" altLang="en-US" sz="1791" dirty="0">
                <a:solidFill>
                  <a:schemeClr val="accent6">
                    <a:lumMod val="75000"/>
                  </a:schemeClr>
                </a:solidFill>
              </a:rPr>
              <a:t> 원소로 가질 수 있음</a:t>
            </a:r>
            <a:endParaRPr lang="en-US" altLang="ko-KR" sz="179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791" dirty="0">
                <a:solidFill>
                  <a:schemeClr val="tx1"/>
                </a:solidFill>
              </a:rPr>
              <a:t>&gt;&gt;&gt; S4 = { 1, 2, [3, 4] }</a:t>
            </a:r>
            <a:r>
              <a:rPr lang="en-US" altLang="ko-KR" sz="1791" dirty="0">
                <a:solidFill>
                  <a:schemeClr val="accent6">
                    <a:lumMod val="75000"/>
                  </a:schemeClr>
                </a:solidFill>
              </a:rPr>
              <a:t>		# error. </a:t>
            </a:r>
            <a:r>
              <a:rPr lang="ko-KR" altLang="en-US" sz="1791" dirty="0">
                <a:solidFill>
                  <a:schemeClr val="accent6">
                    <a:lumMod val="75000"/>
                  </a:schemeClr>
                </a:solidFill>
              </a:rPr>
              <a:t>변경 가능한 리스트는 원소로 올 수 없음</a:t>
            </a:r>
            <a:endParaRPr lang="en-US" altLang="ko-KR" sz="179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6430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집합 연산자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/>
              <a:t>Membership test (in, not in </a:t>
            </a:r>
            <a:r>
              <a:rPr lang="ko-KR" altLang="en-US" sz="2000" dirty="0"/>
              <a:t>연산</a:t>
            </a:r>
            <a:r>
              <a:rPr lang="en-US" altLang="ko-KR" sz="2000" dirty="0"/>
              <a:t>) </a:t>
            </a:r>
            <a:r>
              <a:rPr lang="ko-KR" altLang="en-US" sz="2000" dirty="0"/>
              <a:t>가능</a:t>
            </a: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en-US" altLang="ko-KR" sz="2000" dirty="0"/>
              <a:t>+, * </a:t>
            </a:r>
            <a:r>
              <a:rPr lang="ko-KR" altLang="en-US" sz="2000" dirty="0"/>
              <a:t>연산자 지원되지 않음</a:t>
            </a:r>
            <a:endParaRPr lang="en-US" altLang="ko-KR" sz="2000" dirty="0"/>
          </a:p>
          <a:p>
            <a:pPr>
              <a:lnSpc>
                <a:spcPct val="120000"/>
              </a:lnSpc>
            </a:pP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026071" y="2276872"/>
            <a:ext cx="8640960" cy="4355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pt-BR" altLang="ko-KR" sz="1800" dirty="0"/>
              <a:t>&gt;&gt;&gt; s1 = {1, 2, 3, 4, 5}; s2 = {4, 5, 6, 7, 8}</a:t>
            </a:r>
            <a:endParaRPr lang="pt-BR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altLang="ko-KR" sz="1800" dirty="0"/>
              <a:t>&gt;&gt;&gt; 5 in s1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800" dirty="0">
                <a:solidFill>
                  <a:srgbClr val="0070C0"/>
                </a:solidFill>
              </a:rPr>
              <a:t>True</a:t>
            </a:r>
            <a:endParaRPr lang="pt-BR" altLang="ko-KR" sz="1800" dirty="0">
              <a:solidFill>
                <a:srgbClr val="0070C0"/>
              </a:solidFill>
            </a:endParaRPr>
          </a:p>
          <a:p>
            <a:r>
              <a:rPr lang="pt-BR" altLang="ko-KR" sz="1800" dirty="0"/>
              <a:t>&gt;&gt;&gt; 6 in s1</a:t>
            </a:r>
          </a:p>
          <a:p>
            <a:r>
              <a:rPr lang="pt-BR" altLang="ko-KR" sz="1800" dirty="0">
                <a:solidFill>
                  <a:srgbClr val="0070C0"/>
                </a:solidFill>
              </a:rPr>
              <a:t>False</a:t>
            </a:r>
          </a:p>
          <a:p>
            <a:r>
              <a:rPr lang="pt-BR" altLang="ko-KR" sz="1800" dirty="0"/>
              <a:t>&gt;&gt;&gt; if (5 in s1) and (5 in s2) : print(</a:t>
            </a:r>
            <a:r>
              <a:rPr lang="en-US" altLang="ko-KR" sz="1800" dirty="0"/>
              <a:t>"5</a:t>
            </a:r>
            <a:r>
              <a:rPr lang="ko-KR" altLang="en-US" sz="1800" dirty="0"/>
              <a:t>는 공통원소이다</a:t>
            </a:r>
            <a:r>
              <a:rPr lang="en-US" altLang="ko-KR" sz="1800" dirty="0"/>
              <a:t>.")</a:t>
            </a:r>
          </a:p>
          <a:p>
            <a:r>
              <a:rPr lang="en-US" altLang="ko-KR" sz="1800" dirty="0">
                <a:solidFill>
                  <a:srgbClr val="0070C0"/>
                </a:solidFill>
              </a:rPr>
              <a:t>5</a:t>
            </a:r>
            <a:r>
              <a:rPr lang="ko-KR" altLang="en-US" sz="1800" dirty="0">
                <a:solidFill>
                  <a:srgbClr val="0070C0"/>
                </a:solidFill>
              </a:rPr>
              <a:t>는 공통원소이다</a:t>
            </a:r>
            <a:r>
              <a:rPr lang="en-US" altLang="ko-KR" sz="1800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sz="1800" dirty="0"/>
              <a:t>&gt;&gt;&gt; s1 + s2</a:t>
            </a:r>
          </a:p>
          <a:p>
            <a:r>
              <a:rPr lang="en-US" altLang="ko-KR" sz="1800" dirty="0">
                <a:solidFill>
                  <a:srgbClr val="C00000"/>
                </a:solidFill>
              </a:rPr>
              <a:t>...</a:t>
            </a:r>
          </a:p>
          <a:p>
            <a:r>
              <a:rPr lang="en-US" altLang="ko-KR" sz="1800" dirty="0" err="1">
                <a:solidFill>
                  <a:srgbClr val="C00000"/>
                </a:solidFill>
              </a:rPr>
              <a:t>TypeError</a:t>
            </a:r>
            <a:r>
              <a:rPr lang="en-US" altLang="ko-KR" sz="1800" dirty="0">
                <a:solidFill>
                  <a:srgbClr val="C00000"/>
                </a:solidFill>
              </a:rPr>
              <a:t>: unsupported operand type(s) for +: 'set' and 'set'</a:t>
            </a:r>
          </a:p>
          <a:p>
            <a:r>
              <a:rPr lang="en-US" altLang="ko-KR" sz="1800" dirty="0"/>
              <a:t>&gt;&gt;&gt; s1 * 3</a:t>
            </a:r>
          </a:p>
          <a:p>
            <a:r>
              <a:rPr lang="en-US" altLang="ko-KR" sz="1800" dirty="0">
                <a:solidFill>
                  <a:srgbClr val="C00000"/>
                </a:solidFill>
              </a:rPr>
              <a:t>...</a:t>
            </a:r>
          </a:p>
          <a:p>
            <a:r>
              <a:rPr lang="en-US" altLang="ko-KR" sz="1800" dirty="0" err="1">
                <a:solidFill>
                  <a:srgbClr val="C00000"/>
                </a:solidFill>
              </a:rPr>
              <a:t>TypeError</a:t>
            </a:r>
            <a:r>
              <a:rPr lang="en-US" altLang="ko-KR" sz="1800" dirty="0">
                <a:solidFill>
                  <a:srgbClr val="C00000"/>
                </a:solidFill>
              </a:rPr>
              <a:t>: unsupported operand type(s) for *: 'set' and '</a:t>
            </a:r>
            <a:r>
              <a:rPr lang="en-US" altLang="ko-KR" sz="1800" dirty="0" err="1">
                <a:solidFill>
                  <a:srgbClr val="C00000"/>
                </a:solidFill>
              </a:rPr>
              <a:t>int</a:t>
            </a:r>
            <a:r>
              <a:rPr lang="en-US" altLang="ko-KR" sz="1800" dirty="0">
                <a:solidFill>
                  <a:srgbClr val="C00000"/>
                </a:solidFill>
              </a:rPr>
              <a:t>'</a:t>
            </a:r>
            <a:endParaRPr lang="pt-BR" altLang="ko-KR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1359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집합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집합에서 사용할 수 있는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C00000"/>
                </a:solidFill>
              </a:rPr>
              <a:t>집합</a:t>
            </a:r>
            <a:r>
              <a:rPr lang="en-US" altLang="ko-KR" b="1" dirty="0">
                <a:solidFill>
                  <a:srgbClr val="C00000"/>
                </a:solidFill>
              </a:rPr>
              <a:t>.</a:t>
            </a:r>
            <a:r>
              <a:rPr lang="ko-KR" altLang="en-US" b="1" dirty="0" err="1">
                <a:solidFill>
                  <a:srgbClr val="C00000"/>
                </a:solidFill>
              </a:rPr>
              <a:t>메소드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dirty="0"/>
              <a:t>의 형태로 사용 </a:t>
            </a:r>
            <a:r>
              <a:rPr lang="en-US" altLang="ko-KR" dirty="0"/>
              <a:t>(</a:t>
            </a:r>
            <a:r>
              <a:rPr lang="ko-KR" altLang="en-US" dirty="0"/>
              <a:t>집합</a:t>
            </a:r>
            <a:r>
              <a:rPr lang="ko-KR" altLang="en-US" dirty="0">
                <a:solidFill>
                  <a:srgbClr val="C00000"/>
                </a:solidFill>
              </a:rPr>
              <a:t>의</a:t>
            </a:r>
            <a:r>
              <a:rPr lang="ko-KR" altLang="en-US" dirty="0"/>
              <a:t> </a:t>
            </a:r>
            <a:r>
              <a:rPr lang="ko-KR" altLang="en-US" dirty="0" err="1"/>
              <a:t>메소드로</a:t>
            </a:r>
            <a:r>
              <a:rPr lang="ko-KR" altLang="en-US" dirty="0"/>
              <a:t> 해석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집합 </a:t>
            </a:r>
            <a:r>
              <a:rPr lang="ko-KR" altLang="en-US" dirty="0" err="1"/>
              <a:t>메소드</a:t>
            </a:r>
            <a:r>
              <a:rPr lang="ko-KR" altLang="en-US" dirty="0"/>
              <a:t> 목록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0087" y="2996952"/>
            <a:ext cx="8634619" cy="20104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&gt;&gt;&gt; </a:t>
            </a:r>
            <a:r>
              <a:rPr lang="en-US" altLang="ko-KR" sz="1800" dirty="0" err="1">
                <a:solidFill>
                  <a:schemeClr val="tx1"/>
                </a:solidFill>
              </a:rPr>
              <a:t>dir</a:t>
            </a:r>
            <a:r>
              <a:rPr lang="en-US" altLang="ko-KR" sz="1800" dirty="0">
                <a:solidFill>
                  <a:schemeClr val="tx1"/>
                </a:solidFill>
              </a:rPr>
              <a:t>(set) </a:t>
            </a:r>
          </a:p>
          <a:p>
            <a:r>
              <a:rPr lang="en-US" altLang="ko-KR" sz="1800" dirty="0">
                <a:solidFill>
                  <a:srgbClr val="0070C0"/>
                </a:solidFill>
              </a:rPr>
              <a:t>['__and__', '__class__', …… '__</a:t>
            </a:r>
            <a:r>
              <a:rPr lang="en-US" altLang="ko-KR" sz="1800" dirty="0" err="1">
                <a:solidFill>
                  <a:srgbClr val="0070C0"/>
                </a:solidFill>
              </a:rPr>
              <a:t>xor</a:t>
            </a:r>
            <a:r>
              <a:rPr lang="en-US" altLang="ko-KR" sz="1800" dirty="0">
                <a:solidFill>
                  <a:srgbClr val="0070C0"/>
                </a:solidFill>
              </a:rPr>
              <a:t>__', 'add', 'clear', 'copy', 'difference', '</a:t>
            </a:r>
            <a:r>
              <a:rPr lang="en-US" altLang="ko-KR" sz="1800" dirty="0" err="1">
                <a:solidFill>
                  <a:srgbClr val="0070C0"/>
                </a:solidFill>
              </a:rPr>
              <a:t>difference_update</a:t>
            </a:r>
            <a:r>
              <a:rPr lang="en-US" altLang="ko-KR" sz="1800" dirty="0">
                <a:solidFill>
                  <a:srgbClr val="0070C0"/>
                </a:solidFill>
              </a:rPr>
              <a:t>', 'discard', 'intersection', '</a:t>
            </a:r>
            <a:r>
              <a:rPr lang="en-US" altLang="ko-KR" sz="1800" dirty="0" err="1">
                <a:solidFill>
                  <a:srgbClr val="0070C0"/>
                </a:solidFill>
              </a:rPr>
              <a:t>intersection_update</a:t>
            </a:r>
            <a:r>
              <a:rPr lang="en-US" altLang="ko-KR" sz="1800" dirty="0">
                <a:solidFill>
                  <a:srgbClr val="0070C0"/>
                </a:solidFill>
              </a:rPr>
              <a:t>', '</a:t>
            </a:r>
            <a:r>
              <a:rPr lang="en-US" altLang="ko-KR" sz="1800" dirty="0" err="1">
                <a:solidFill>
                  <a:srgbClr val="0070C0"/>
                </a:solidFill>
              </a:rPr>
              <a:t>isdisjoint</a:t>
            </a:r>
            <a:r>
              <a:rPr lang="en-US" altLang="ko-KR" sz="1800" dirty="0">
                <a:solidFill>
                  <a:srgbClr val="0070C0"/>
                </a:solidFill>
              </a:rPr>
              <a:t>', '</a:t>
            </a:r>
            <a:r>
              <a:rPr lang="en-US" altLang="ko-KR" sz="1800" dirty="0" err="1">
                <a:solidFill>
                  <a:srgbClr val="0070C0"/>
                </a:solidFill>
              </a:rPr>
              <a:t>issubset</a:t>
            </a:r>
            <a:r>
              <a:rPr lang="en-US" altLang="ko-KR" sz="1800" dirty="0">
                <a:solidFill>
                  <a:srgbClr val="0070C0"/>
                </a:solidFill>
              </a:rPr>
              <a:t>', '</a:t>
            </a:r>
            <a:r>
              <a:rPr lang="en-US" altLang="ko-KR" sz="1800" dirty="0" err="1">
                <a:solidFill>
                  <a:srgbClr val="0070C0"/>
                </a:solidFill>
              </a:rPr>
              <a:t>issuperset</a:t>
            </a:r>
            <a:r>
              <a:rPr lang="en-US" altLang="ko-KR" sz="1800" dirty="0">
                <a:solidFill>
                  <a:srgbClr val="0070C0"/>
                </a:solidFill>
              </a:rPr>
              <a:t>', 'pop', 'remove', '</a:t>
            </a:r>
            <a:r>
              <a:rPr lang="en-US" altLang="ko-KR" sz="1800" dirty="0" err="1">
                <a:solidFill>
                  <a:srgbClr val="0070C0"/>
                </a:solidFill>
              </a:rPr>
              <a:t>symmetric_difference</a:t>
            </a:r>
            <a:r>
              <a:rPr lang="en-US" altLang="ko-KR" sz="1800" dirty="0">
                <a:solidFill>
                  <a:srgbClr val="0070C0"/>
                </a:solidFill>
              </a:rPr>
              <a:t>', '</a:t>
            </a:r>
            <a:r>
              <a:rPr lang="en-US" altLang="ko-KR" sz="1800" dirty="0" err="1">
                <a:solidFill>
                  <a:srgbClr val="0070C0"/>
                </a:solidFill>
              </a:rPr>
              <a:t>symmetric_difference_update</a:t>
            </a:r>
            <a:r>
              <a:rPr lang="en-US" altLang="ko-KR" sz="1800" dirty="0">
                <a:solidFill>
                  <a:srgbClr val="0070C0"/>
                </a:solidFill>
              </a:rPr>
              <a:t>', 'union', 'update']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88153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집합 </a:t>
            </a:r>
            <a:r>
              <a:rPr lang="ko-KR" altLang="en-US" dirty="0" err="1"/>
              <a:t>메소드</a:t>
            </a:r>
            <a:r>
              <a:rPr lang="ko-KR" altLang="en-US" dirty="0"/>
              <a:t> 목록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4310" y="1328493"/>
          <a:ext cx="8516410" cy="484563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373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2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method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Description (A, B:</a:t>
                      </a:r>
                      <a:r>
                        <a:rPr lang="ko-KR" altLang="en-US" sz="18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 집합</a:t>
                      </a:r>
                      <a:r>
                        <a:rPr lang="en-US" altLang="ko-KR" sz="18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, x: </a:t>
                      </a:r>
                      <a:r>
                        <a:rPr lang="ko-KR" altLang="en-US" sz="18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임의의 </a:t>
                      </a:r>
                      <a:r>
                        <a:rPr lang="en-US" altLang="ko-KR" sz="18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object)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1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A.add</a:t>
                      </a: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(x)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데이터 </a:t>
                      </a:r>
                      <a:r>
                        <a:rPr lang="en-US" altLang="ko-KR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를</a:t>
                      </a:r>
                      <a:r>
                        <a:rPr lang="ko-KR" altLang="en-US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집합 </a:t>
                      </a:r>
                      <a:r>
                        <a:rPr lang="en-US" altLang="ko-KR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ko-KR" altLang="en-US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의 원소로 추가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1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A.clear</a:t>
                      </a: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 )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ko-KR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의 모든 원소를 제거 </a:t>
                      </a:r>
                      <a:r>
                        <a:rPr lang="en-US" altLang="ko-KR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공집합으로 만듦</a:t>
                      </a:r>
                      <a:r>
                        <a:rPr lang="en-US" altLang="ko-KR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1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B = </a:t>
                      </a:r>
                      <a:r>
                        <a:rPr lang="en-US" altLang="ko-KR" sz="18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A.copy</a:t>
                      </a: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 )</a:t>
                      </a: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</a:t>
                      </a:r>
                      <a:r>
                        <a:rPr lang="ko-KR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를 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</a:t>
                      </a:r>
                      <a:r>
                        <a:rPr lang="ko-KR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로 복사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(shallow copy). B = A</a:t>
                      </a:r>
                      <a:r>
                        <a:rPr lang="ko-KR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와는 다름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6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A.discard</a:t>
                      </a: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(x)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집합 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</a:t>
                      </a:r>
                      <a:r>
                        <a:rPr lang="ko-KR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에서 원소 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x</a:t>
                      </a:r>
                      <a:r>
                        <a:rPr lang="ko-KR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를 제거</a:t>
                      </a:r>
                      <a:endParaRPr lang="en-US" altLang="ko-KR" sz="1600" b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72000" indent="0" algn="l" fontAlgn="ctr"/>
                      <a:r>
                        <a:rPr lang="ko-KR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없는 원소를 삭제하려고 할 때에도 에러 발생하지 않음 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(x </a:t>
                      </a:r>
                      <a:r>
                        <a:rPr lang="en-US" altLang="ko-KR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∉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A</a:t>
                      </a:r>
                      <a:r>
                        <a:rPr lang="ko-KR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이면 무시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6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A.remove</a:t>
                      </a: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(x)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집합 </a:t>
                      </a:r>
                      <a:r>
                        <a:rPr lang="en-US" altLang="ko-KR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</a:t>
                      </a:r>
                      <a:r>
                        <a:rPr lang="ko-KR" alt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에서 원소 </a:t>
                      </a:r>
                      <a:r>
                        <a:rPr lang="en-US" altLang="ko-KR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x</a:t>
                      </a:r>
                      <a:r>
                        <a:rPr lang="ko-KR" alt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를 제거</a:t>
                      </a:r>
                      <a:endParaRPr lang="en-US" altLang="ko-KR" sz="1600" b="0" u="none" strike="noStrike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72000" indent="0" algn="l" fontAlgn="ctr"/>
                      <a:r>
                        <a:rPr lang="ko-KR" alt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없는 원소를 삭제하려고 하면 </a:t>
                      </a:r>
                      <a:r>
                        <a:rPr lang="en-US" altLang="ko-KR" sz="16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KeyError</a:t>
                      </a:r>
                      <a:r>
                        <a:rPr lang="en-US" altLang="ko-KR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발생 </a:t>
                      </a:r>
                      <a:r>
                        <a:rPr lang="en-US" altLang="ko-KR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(x </a:t>
                      </a:r>
                      <a:r>
                        <a:rPr lang="en-US" altLang="ko-KR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∉</a:t>
                      </a:r>
                      <a:r>
                        <a:rPr lang="en-US" altLang="ko-KR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A</a:t>
                      </a:r>
                      <a:r>
                        <a:rPr lang="ko-KR" alt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이면 </a:t>
                      </a:r>
                      <a:r>
                        <a:rPr lang="en-US" altLang="ko-KR" sz="16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KeyError</a:t>
                      </a:r>
                      <a:r>
                        <a:rPr lang="en-US" altLang="ko-KR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en-US" altLang="ko-KR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6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j-ea"/>
                        </a:rPr>
                        <a:t>A.pop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j-ea"/>
                        </a:rPr>
                        <a:t>( )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집합 </a:t>
                      </a:r>
                      <a:r>
                        <a:rPr lang="en-US" altLang="ko-KR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ko-KR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에서 임의의 원소를 하나 지우고 그 값을 반환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  <a:p>
                      <a:pPr marL="72000" indent="0" algn="l" fontAlgn="ctr"/>
                      <a:r>
                        <a:rPr lang="ko-KR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어떤 원소를 가져올지 알 수 없음 </a:t>
                      </a:r>
                      <a:r>
                        <a:rPr lang="en-US" altLang="ko-KR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(A</a:t>
                      </a:r>
                      <a:r>
                        <a:rPr lang="ko-KR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가 공집합이면 </a:t>
                      </a:r>
                      <a:r>
                        <a:rPr lang="en-US" altLang="ko-KR" sz="16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KeyError</a:t>
                      </a:r>
                      <a:r>
                        <a:rPr lang="en-US" altLang="ko-KR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11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A.union</a:t>
                      </a: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(B)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ko-KR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와</a:t>
                      </a:r>
                      <a:r>
                        <a:rPr lang="en-US" altLang="ko-KR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B</a:t>
                      </a:r>
                      <a:r>
                        <a:rPr lang="ko-KR" altLang="en-US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의 합집합</a:t>
                      </a:r>
                      <a:r>
                        <a:rPr lang="en-US" altLang="ko-KR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altLang="ko-KR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ko-KR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⋃ </a:t>
                      </a:r>
                      <a:r>
                        <a:rPr lang="en-US" altLang="ko-KR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ko-KR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를 반환 </a:t>
                      </a:r>
                      <a:r>
                        <a:rPr lang="en-US" altLang="ko-KR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(A | B </a:t>
                      </a:r>
                      <a:r>
                        <a:rPr lang="ko-KR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와 동일</a:t>
                      </a:r>
                      <a:r>
                        <a:rPr lang="en-US" altLang="ko-KR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11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A.intersection</a:t>
                      </a: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(B)</a:t>
                      </a: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와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 B</a:t>
                      </a:r>
                      <a:r>
                        <a:rPr lang="ko-KR" altLang="en-US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의 교집합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⋂</a:t>
                      </a:r>
                      <a:r>
                        <a:rPr lang="ko-KR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를 반환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(A &amp; B 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와 동일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11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A.differnce</a:t>
                      </a: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(B)</a:t>
                      </a: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와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 B</a:t>
                      </a:r>
                      <a:r>
                        <a:rPr lang="ko-KR" altLang="en-US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의 </a:t>
                      </a:r>
                      <a:r>
                        <a:rPr lang="ko-KR" altLang="en-US" sz="16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차집합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(A - B 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와 동일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79459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집합 </a:t>
            </a:r>
            <a:r>
              <a:rPr lang="ko-KR" altLang="en-US" dirty="0" err="1"/>
              <a:t>메소드</a:t>
            </a:r>
            <a:r>
              <a:rPr lang="ko-KR" altLang="en-US" dirty="0"/>
              <a:t> 목록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38039" y="1628800"/>
          <a:ext cx="10739532" cy="40141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17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8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method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Description (A, B:</a:t>
                      </a:r>
                      <a:r>
                        <a:rPr lang="ko-KR" altLang="en-US" sz="18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 집합</a:t>
                      </a:r>
                      <a:r>
                        <a:rPr lang="en-US" altLang="ko-KR" sz="18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, x: </a:t>
                      </a:r>
                      <a:r>
                        <a:rPr lang="ko-KR" altLang="en-US" sz="18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임의의 </a:t>
                      </a:r>
                      <a:r>
                        <a:rPr lang="en-US" altLang="ko-KR" sz="18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object)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0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A.isdisjoint</a:t>
                      </a: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(B)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mbria Math" panose="02040503050406030204" pitchFamily="18" charset="0"/>
                        </a:rPr>
                        <a:t>⋂ </a:t>
                      </a:r>
                      <a:r>
                        <a:rPr lang="en-US" altLang="ko-KR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B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mbria Math" panose="02040503050406030204" pitchFamily="18" charset="0"/>
                        </a:rPr>
                        <a:t> = </a:t>
                      </a:r>
                      <a:r>
                        <a:rPr lang="en-US" altLang="ko-KR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∅</a:t>
                      </a:r>
                      <a:r>
                        <a:rPr lang="ko-KR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이면 </a:t>
                      </a:r>
                      <a:r>
                        <a:rPr lang="en-US" altLang="ko-KR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True </a:t>
                      </a:r>
                      <a:r>
                        <a:rPr lang="ko-KR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반환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0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A.issubset</a:t>
                      </a: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(B)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mbria Math" panose="02040503050406030204" pitchFamily="18" charset="0"/>
                        </a:rPr>
                        <a:t>⊆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altLang="ko-KR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B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mbria Math" panose="02040503050406030204" pitchFamily="18" charset="0"/>
                        </a:rPr>
                        <a:t> = </a:t>
                      </a:r>
                      <a:r>
                        <a:rPr lang="en-US" altLang="ko-KR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∅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이면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True 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반환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0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A.issuperset</a:t>
                      </a: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(B)</a:t>
                      </a: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mbria Math" panose="02040503050406030204" pitchFamily="18" charset="0"/>
                        </a:rPr>
                        <a:t>⊇ </a:t>
                      </a:r>
                      <a:r>
                        <a:rPr lang="en-US" altLang="ko-KR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B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mbria Math" panose="02040503050406030204" pitchFamily="18" charset="0"/>
                        </a:rPr>
                        <a:t> = </a:t>
                      </a:r>
                      <a:r>
                        <a:rPr lang="en-US" altLang="ko-KR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∅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이면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True 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반환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0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A.update</a:t>
                      </a: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(B)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</a:t>
                      </a:r>
                      <a:r>
                        <a:rPr lang="ko-KR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를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ko-KR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⋃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B 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로 갱신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(A = </a:t>
                      </a:r>
                      <a:r>
                        <a:rPr lang="en-US" altLang="ko-KR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A.union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(B) 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와 동일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0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A.intersection_update</a:t>
                      </a: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(B)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</a:t>
                      </a:r>
                      <a:r>
                        <a:rPr lang="ko-KR" alt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⋂</a:t>
                      </a:r>
                      <a:r>
                        <a:rPr lang="ko-KR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B 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로 갱신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(A = </a:t>
                      </a:r>
                      <a:r>
                        <a:rPr lang="en-US" altLang="ko-KR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A.intersection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(B) 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와 동일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02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j-ea"/>
                        </a:rPr>
                        <a:t>A.difference_update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j-ea"/>
                        </a:rPr>
                        <a:t>(B)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</a:t>
                      </a:r>
                      <a:r>
                        <a:rPr lang="ko-KR" alt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A -</a:t>
                      </a:r>
                      <a:r>
                        <a:rPr lang="ko-KR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B 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로 갱신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(A = </a:t>
                      </a:r>
                      <a:r>
                        <a:rPr lang="en-US" altLang="ko-KR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A.difference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(B) 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와 동일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60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A.symmetric_difference</a:t>
                      </a: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(B)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ko-KR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⋃ </a:t>
                      </a:r>
                      <a:r>
                        <a:rPr lang="en-US" altLang="ko-KR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B </a:t>
                      </a:r>
                      <a:r>
                        <a:rPr lang="ko-KR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에는 있으나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⋂</a:t>
                      </a:r>
                      <a:r>
                        <a:rPr lang="ko-KR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B </a:t>
                      </a:r>
                      <a:r>
                        <a:rPr lang="ko-KR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에는 없는 원소의 집합 반환 </a:t>
                      </a:r>
                      <a:r>
                        <a:rPr lang="en-US" altLang="ko-KR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(A ^ B </a:t>
                      </a:r>
                      <a:r>
                        <a:rPr lang="ko-KR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와 동일</a:t>
                      </a:r>
                      <a:r>
                        <a:rPr lang="en-US" altLang="ko-KR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602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A.symmetric_difference_update</a:t>
                      </a:r>
                      <a:r>
                        <a:rPr lang="en-US" altLang="ko-KR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(B)</a:t>
                      </a:r>
                      <a:endParaRPr lang="en-US" altLang="ko-KR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를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(A </a:t>
                      </a:r>
                      <a:r>
                        <a:rPr lang="ko-KR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⋃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B) – (A 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⋂</a:t>
                      </a:r>
                      <a:r>
                        <a:rPr lang="ko-KR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B) 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로 갱신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6674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집합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원소 추가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791" dirty="0"/>
              <a:t>add(x) : </a:t>
            </a:r>
            <a:r>
              <a:rPr lang="ko-KR" altLang="en-US" sz="1791" dirty="0"/>
              <a:t>하나의 원소 </a:t>
            </a:r>
            <a:r>
              <a:rPr lang="en-US" altLang="ko-KR" sz="1791" dirty="0"/>
              <a:t>x</a:t>
            </a:r>
            <a:r>
              <a:rPr lang="ko-KR" altLang="en-US" sz="1791" dirty="0"/>
              <a:t>를 집합에 추가 </a:t>
            </a:r>
            <a:r>
              <a:rPr lang="en-US" altLang="ko-KR" sz="1791" dirty="0"/>
              <a:t>(x</a:t>
            </a:r>
            <a:r>
              <a:rPr lang="ko-KR" altLang="en-US" sz="1791" dirty="0"/>
              <a:t>가 집합의 원소와 중복이면 무시</a:t>
            </a:r>
            <a:r>
              <a:rPr lang="en-US" altLang="ko-KR" sz="1791" dirty="0"/>
              <a:t>)</a:t>
            </a:r>
          </a:p>
          <a:p>
            <a:r>
              <a:rPr lang="en-US" altLang="ko-KR" sz="1791" dirty="0"/>
              <a:t>update(B) : </a:t>
            </a:r>
            <a:r>
              <a:rPr lang="ko-KR" altLang="en-US" sz="1791" dirty="0"/>
              <a:t>원소</a:t>
            </a:r>
            <a:r>
              <a:rPr lang="en-US" altLang="ko-KR" sz="1791" dirty="0"/>
              <a:t> </a:t>
            </a:r>
            <a:r>
              <a:rPr lang="ko-KR" altLang="en-US" sz="1791" dirty="0"/>
              <a:t>여러 개를 집합에 추가 </a:t>
            </a:r>
            <a:r>
              <a:rPr lang="en-US" altLang="ko-KR" sz="1791" dirty="0"/>
              <a:t>(B</a:t>
            </a:r>
            <a:r>
              <a:rPr lang="ko-KR" altLang="en-US" sz="1791" dirty="0"/>
              <a:t>는 </a:t>
            </a:r>
            <a:r>
              <a:rPr lang="en-US" altLang="ko-KR" sz="1791" dirty="0" err="1"/>
              <a:t>iterable</a:t>
            </a:r>
            <a:r>
              <a:rPr lang="en-US" altLang="ko-KR" sz="1791" dirty="0"/>
              <a:t> </a:t>
            </a:r>
            <a:r>
              <a:rPr lang="ko-KR" altLang="en-US" sz="1791" dirty="0"/>
              <a:t>객체</a:t>
            </a:r>
            <a:r>
              <a:rPr lang="en-US" altLang="ko-KR" sz="1791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2598" y="2459035"/>
            <a:ext cx="6040896" cy="30112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pt-BR" altLang="ko-KR" sz="1592" dirty="0"/>
              <a:t>&gt;&gt;&gt; s = set([1, 2, 3])	</a:t>
            </a:r>
            <a:r>
              <a:rPr lang="pt-BR" altLang="ko-KR" sz="1592" dirty="0">
                <a:solidFill>
                  <a:schemeClr val="accent6">
                    <a:lumMod val="75000"/>
                  </a:schemeClr>
                </a:solidFill>
              </a:rPr>
              <a:t># s = {1, 2, 3}</a:t>
            </a:r>
          </a:p>
          <a:p>
            <a:r>
              <a:rPr lang="pt-BR" altLang="ko-KR" sz="1592" dirty="0"/>
              <a:t>&gt;&gt;&gt; s.</a:t>
            </a:r>
            <a:r>
              <a:rPr lang="pt-BR" altLang="ko-KR" sz="1592" dirty="0">
                <a:solidFill>
                  <a:schemeClr val="accent2">
                    <a:lumMod val="75000"/>
                  </a:schemeClr>
                </a:solidFill>
              </a:rPr>
              <a:t>add(4)</a:t>
            </a:r>
          </a:p>
          <a:p>
            <a:r>
              <a:rPr lang="pt-BR" altLang="ko-KR" sz="1592" dirty="0"/>
              <a:t>&gt;&gt;&gt; s</a:t>
            </a:r>
          </a:p>
          <a:p>
            <a:r>
              <a:rPr lang="pt-BR" altLang="ko-KR" sz="1592" dirty="0">
                <a:solidFill>
                  <a:srgbClr val="0070C0"/>
                </a:solidFill>
              </a:rPr>
              <a:t>{1, 2, 3, 4}</a:t>
            </a:r>
          </a:p>
          <a:p>
            <a:r>
              <a:rPr lang="pt-BR" altLang="ko-KR" sz="1592" dirty="0"/>
              <a:t>&gt;&gt;&gt; s.</a:t>
            </a:r>
            <a:r>
              <a:rPr lang="pt-BR" altLang="ko-KR" sz="1592" dirty="0">
                <a:solidFill>
                  <a:schemeClr val="accent2">
                    <a:lumMod val="75000"/>
                  </a:schemeClr>
                </a:solidFill>
              </a:rPr>
              <a:t>add(3)</a:t>
            </a:r>
            <a:r>
              <a:rPr lang="pt-BR" altLang="ko-KR" sz="1592" dirty="0"/>
              <a:t>	</a:t>
            </a:r>
            <a:r>
              <a:rPr lang="pt-BR" altLang="ko-KR" sz="1592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이미 있는 원소를 추가하면 변동 없음</a:t>
            </a:r>
            <a:endParaRPr lang="pt-BR" altLang="ko-KR" sz="1592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altLang="ko-KR" sz="1592" dirty="0"/>
              <a:t>&gt;&gt;&gt; s</a:t>
            </a:r>
          </a:p>
          <a:p>
            <a:r>
              <a:rPr lang="pt-BR" altLang="ko-KR" sz="1592" dirty="0">
                <a:solidFill>
                  <a:srgbClr val="0070C0"/>
                </a:solidFill>
              </a:rPr>
              <a:t>{1, 2, 3, 4}</a:t>
            </a:r>
          </a:p>
          <a:p>
            <a:r>
              <a:rPr lang="pt-BR" altLang="ko-KR" sz="1592" dirty="0"/>
              <a:t>&gt;&gt;&gt; s[0]	    </a:t>
            </a:r>
            <a:r>
              <a:rPr lang="pt-BR" altLang="ko-KR" sz="1592" dirty="0">
                <a:solidFill>
                  <a:schemeClr val="accent6">
                    <a:lumMod val="75000"/>
                  </a:schemeClr>
                </a:solidFill>
              </a:rPr>
              <a:t># error. 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순서가 없으므로 인덱스 사용 못함</a:t>
            </a:r>
            <a:endParaRPr lang="en-US" altLang="ko-KR" sz="1592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592" dirty="0">
                <a:solidFill>
                  <a:srgbClr val="C00000"/>
                </a:solidFill>
              </a:rPr>
              <a:t>...</a:t>
            </a:r>
          </a:p>
          <a:p>
            <a:r>
              <a:rPr lang="en-US" altLang="ko-KR" sz="1592" dirty="0" err="1">
                <a:solidFill>
                  <a:srgbClr val="C00000"/>
                </a:solidFill>
              </a:rPr>
              <a:t>TypeError</a:t>
            </a:r>
            <a:r>
              <a:rPr lang="en-US" altLang="ko-KR" sz="1592" dirty="0">
                <a:solidFill>
                  <a:srgbClr val="C00000"/>
                </a:solidFill>
              </a:rPr>
              <a:t>: 'set' object is not </a:t>
            </a:r>
            <a:r>
              <a:rPr lang="en-US" altLang="ko-KR" sz="1592" dirty="0" err="1">
                <a:solidFill>
                  <a:srgbClr val="C00000"/>
                </a:solidFill>
              </a:rPr>
              <a:t>subscriptable</a:t>
            </a:r>
            <a:endParaRPr lang="en-US" altLang="ko-KR" sz="1592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43933" y="2606056"/>
            <a:ext cx="5224854" cy="27172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pt-BR" altLang="ko-KR" sz="1592" dirty="0"/>
              <a:t>&gt;&gt;&gt; s.</a:t>
            </a:r>
            <a:r>
              <a:rPr lang="pt-BR" altLang="ko-KR" sz="1592" dirty="0">
                <a:solidFill>
                  <a:schemeClr val="accent2">
                    <a:lumMod val="75000"/>
                  </a:schemeClr>
                </a:solidFill>
              </a:rPr>
              <a:t>update([5, 6])</a:t>
            </a:r>
            <a:r>
              <a:rPr lang="pt-BR" altLang="ko-KR" sz="1592" dirty="0"/>
              <a:t>	</a:t>
            </a:r>
            <a:r>
              <a:rPr lang="pt-BR" altLang="ko-KR" sz="1592" dirty="0">
                <a:solidFill>
                  <a:schemeClr val="accent6">
                    <a:lumMod val="75000"/>
                  </a:schemeClr>
                </a:solidFill>
              </a:rPr>
              <a:t># 5, 6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을 원소로 추가</a:t>
            </a:r>
            <a:endParaRPr lang="en-US" altLang="ko-KR" sz="1592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592" dirty="0"/>
              <a:t>&gt;&gt;&gt; s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{1, 2, 3, 4, 5, 6}</a:t>
            </a:r>
          </a:p>
          <a:p>
            <a:r>
              <a:rPr lang="en-US" altLang="ko-KR" sz="1592" dirty="0"/>
              <a:t>&gt;&gt;&gt; </a:t>
            </a:r>
            <a:r>
              <a:rPr lang="en-US" altLang="ko-KR" sz="1592" dirty="0" err="1"/>
              <a:t>s.</a:t>
            </a:r>
            <a:r>
              <a:rPr lang="en-US" altLang="ko-KR" sz="1592" dirty="0" err="1">
                <a:solidFill>
                  <a:schemeClr val="accent2">
                    <a:lumMod val="75000"/>
                  </a:schemeClr>
                </a:solidFill>
              </a:rPr>
              <a:t>add</a:t>
            </a:r>
            <a:r>
              <a:rPr lang="en-US" altLang="ko-KR" sz="1592" dirty="0">
                <a:solidFill>
                  <a:schemeClr val="accent2">
                    <a:lumMod val="75000"/>
                  </a:schemeClr>
                </a:solidFill>
              </a:rPr>
              <a:t>([7, 8])</a:t>
            </a:r>
            <a:r>
              <a:rPr lang="en-US" altLang="ko-KR" sz="1592" dirty="0"/>
              <a:t>	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# error</a:t>
            </a:r>
          </a:p>
          <a:p>
            <a:r>
              <a:rPr lang="en-US" altLang="ko-KR" sz="1592" dirty="0">
                <a:solidFill>
                  <a:srgbClr val="C00000"/>
                </a:solidFill>
              </a:rPr>
              <a:t>...</a:t>
            </a:r>
          </a:p>
          <a:p>
            <a:r>
              <a:rPr lang="en-US" altLang="ko-KR" sz="1592" dirty="0" err="1">
                <a:solidFill>
                  <a:srgbClr val="C00000"/>
                </a:solidFill>
              </a:rPr>
              <a:t>TypeError</a:t>
            </a:r>
            <a:r>
              <a:rPr lang="en-US" altLang="ko-KR" sz="1592" dirty="0">
                <a:solidFill>
                  <a:srgbClr val="C00000"/>
                </a:solidFill>
              </a:rPr>
              <a:t>: </a:t>
            </a:r>
            <a:r>
              <a:rPr lang="en-US" altLang="ko-KR" sz="1592" dirty="0" err="1">
                <a:solidFill>
                  <a:srgbClr val="C00000"/>
                </a:solidFill>
              </a:rPr>
              <a:t>unhashable</a:t>
            </a:r>
            <a:r>
              <a:rPr lang="en-US" altLang="ko-KR" sz="1592" dirty="0">
                <a:solidFill>
                  <a:srgbClr val="C00000"/>
                </a:solidFill>
              </a:rPr>
              <a:t> type: 'list'</a:t>
            </a:r>
            <a:endParaRPr lang="en-US" altLang="ko-KR" sz="1592" dirty="0"/>
          </a:p>
          <a:p>
            <a:r>
              <a:rPr lang="en-US" altLang="ko-KR" sz="1592" dirty="0"/>
              <a:t>&gt;&gt;&gt; </a:t>
            </a:r>
            <a:r>
              <a:rPr lang="en-US" altLang="ko-KR" sz="1592" dirty="0" err="1"/>
              <a:t>s.</a:t>
            </a:r>
            <a:r>
              <a:rPr lang="en-US" altLang="ko-KR" sz="1592" dirty="0" err="1">
                <a:solidFill>
                  <a:schemeClr val="accent2">
                    <a:lumMod val="75000"/>
                  </a:schemeClr>
                </a:solidFill>
              </a:rPr>
              <a:t>update</a:t>
            </a:r>
            <a:r>
              <a:rPr lang="en-US" altLang="ko-KR" sz="1592" dirty="0">
                <a:solidFill>
                  <a:schemeClr val="accent2">
                    <a:lumMod val="75000"/>
                  </a:schemeClr>
                </a:solidFill>
              </a:rPr>
              <a:t>(9)</a:t>
            </a:r>
            <a:r>
              <a:rPr lang="en-US" altLang="ko-KR" sz="1592" dirty="0"/>
              <a:t>		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# error</a:t>
            </a:r>
          </a:p>
          <a:p>
            <a:r>
              <a:rPr lang="en-US" altLang="ko-KR" sz="1592" dirty="0">
                <a:solidFill>
                  <a:srgbClr val="C00000"/>
                </a:solidFill>
              </a:rPr>
              <a:t>...</a:t>
            </a:r>
          </a:p>
          <a:p>
            <a:r>
              <a:rPr lang="en-US" altLang="ko-KR" sz="1592" dirty="0" err="1">
                <a:solidFill>
                  <a:srgbClr val="C00000"/>
                </a:solidFill>
              </a:rPr>
              <a:t>TypeError</a:t>
            </a:r>
            <a:r>
              <a:rPr lang="en-US" altLang="ko-KR" sz="1592" dirty="0">
                <a:solidFill>
                  <a:srgbClr val="C00000"/>
                </a:solidFill>
              </a:rPr>
              <a:t>: '</a:t>
            </a:r>
            <a:r>
              <a:rPr lang="en-US" altLang="ko-KR" sz="1592" dirty="0" err="1">
                <a:solidFill>
                  <a:srgbClr val="C00000"/>
                </a:solidFill>
              </a:rPr>
              <a:t>int</a:t>
            </a:r>
            <a:r>
              <a:rPr lang="en-US" altLang="ko-KR" sz="1592" dirty="0">
                <a:solidFill>
                  <a:srgbClr val="C00000"/>
                </a:solidFill>
              </a:rPr>
              <a:t>' object is not </a:t>
            </a:r>
            <a:r>
              <a:rPr lang="en-US" altLang="ko-KR" sz="1592" dirty="0" err="1">
                <a:solidFill>
                  <a:srgbClr val="C00000"/>
                </a:solidFill>
              </a:rPr>
              <a:t>iterable</a:t>
            </a:r>
            <a:endParaRPr lang="en-US" altLang="ko-KR" sz="1592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9753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집합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특정 원소 삭제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791" dirty="0"/>
              <a:t>remove(x) : </a:t>
            </a:r>
            <a:r>
              <a:rPr lang="ko-KR" altLang="en-US" sz="1791" dirty="0"/>
              <a:t>원소 </a:t>
            </a:r>
            <a:r>
              <a:rPr lang="en-US" altLang="ko-KR" sz="1791" dirty="0"/>
              <a:t>x</a:t>
            </a:r>
            <a:r>
              <a:rPr lang="ko-KR" altLang="en-US" sz="1791" dirty="0"/>
              <a:t>를 집합에서 삭제 </a:t>
            </a:r>
            <a:r>
              <a:rPr lang="en-US" altLang="ko-KR" sz="1791" dirty="0"/>
              <a:t>(x</a:t>
            </a:r>
            <a:r>
              <a:rPr lang="ko-KR" altLang="en-US" sz="1791" dirty="0"/>
              <a:t>가 없는 원소이면 </a:t>
            </a:r>
            <a:r>
              <a:rPr lang="en-US" altLang="ko-KR" sz="1791" dirty="0" err="1"/>
              <a:t>KeyError</a:t>
            </a:r>
            <a:r>
              <a:rPr lang="en-US" altLang="ko-KR" sz="1791" dirty="0"/>
              <a:t> </a:t>
            </a:r>
            <a:r>
              <a:rPr lang="ko-KR" altLang="en-US" sz="1791" dirty="0"/>
              <a:t>발생</a:t>
            </a:r>
            <a:r>
              <a:rPr lang="en-US" altLang="ko-KR" sz="1791" dirty="0"/>
              <a:t>)</a:t>
            </a:r>
          </a:p>
          <a:p>
            <a:r>
              <a:rPr lang="en-US" altLang="ko-KR" sz="1791" dirty="0"/>
              <a:t>discard(x) : </a:t>
            </a:r>
            <a:r>
              <a:rPr lang="ko-KR" altLang="en-US" sz="1791" dirty="0"/>
              <a:t>원소 </a:t>
            </a:r>
            <a:r>
              <a:rPr lang="en-US" altLang="ko-KR" sz="1791" dirty="0"/>
              <a:t>x</a:t>
            </a:r>
            <a:r>
              <a:rPr lang="ko-KR" altLang="en-US" sz="1791" dirty="0"/>
              <a:t>를 집합에서 삭제 </a:t>
            </a:r>
            <a:r>
              <a:rPr lang="en-US" altLang="ko-KR" sz="1791" dirty="0"/>
              <a:t>(x</a:t>
            </a:r>
            <a:r>
              <a:rPr lang="ko-KR" altLang="en-US" sz="1791" dirty="0"/>
              <a:t>가 없는 원소이면 무시</a:t>
            </a:r>
            <a:r>
              <a:rPr lang="en-US" altLang="ko-KR" sz="1791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2055" y="2276872"/>
            <a:ext cx="9553331" cy="37231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pt-BR" altLang="ko-KR" sz="1800" dirty="0"/>
              <a:t>&gt;&gt;&gt; s = {1, 2, 3, 4, 5}</a:t>
            </a:r>
            <a:endParaRPr lang="pt-BR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altLang="ko-KR" sz="1800" dirty="0"/>
              <a:t>&gt;&gt;&gt; s.</a:t>
            </a:r>
            <a:r>
              <a:rPr lang="en-US" altLang="ko-KR" sz="1800" dirty="0">
                <a:solidFill>
                  <a:schemeClr val="accent2">
                    <a:lumMod val="75000"/>
                  </a:schemeClr>
                </a:solidFill>
              </a:rPr>
              <a:t>remove</a:t>
            </a:r>
            <a:r>
              <a:rPr lang="pt-BR" altLang="ko-KR" sz="1800" dirty="0">
                <a:solidFill>
                  <a:schemeClr val="accent2">
                    <a:lumMod val="75000"/>
                  </a:schemeClr>
                </a:solidFill>
              </a:rPr>
              <a:t>(2)		</a:t>
            </a:r>
            <a:r>
              <a:rPr lang="pt-BR" altLang="ko-KR" sz="18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원소 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를 삭제</a:t>
            </a:r>
            <a:endParaRPr lang="pt-BR" altLang="ko-KR" sz="1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pt-BR" altLang="ko-KR" sz="1800" dirty="0"/>
              <a:t>&gt;&gt;&gt; s</a:t>
            </a:r>
          </a:p>
          <a:p>
            <a:r>
              <a:rPr lang="pt-BR" altLang="ko-KR" sz="1800" dirty="0">
                <a:solidFill>
                  <a:srgbClr val="0070C0"/>
                </a:solidFill>
              </a:rPr>
              <a:t>{1, 3, 4, 5}</a:t>
            </a:r>
          </a:p>
          <a:p>
            <a:r>
              <a:rPr lang="pt-BR" altLang="ko-KR" sz="1800" dirty="0"/>
              <a:t>&gt;&gt;&gt; s.</a:t>
            </a:r>
            <a:r>
              <a:rPr lang="en-US" altLang="ko-KR" sz="1800" dirty="0">
                <a:solidFill>
                  <a:schemeClr val="accent2">
                    <a:lumMod val="75000"/>
                  </a:schemeClr>
                </a:solidFill>
              </a:rPr>
              <a:t>remove</a:t>
            </a:r>
            <a:r>
              <a:rPr lang="pt-BR" altLang="ko-KR" sz="1800" dirty="0">
                <a:solidFill>
                  <a:schemeClr val="accent2">
                    <a:lumMod val="75000"/>
                  </a:schemeClr>
                </a:solidFill>
              </a:rPr>
              <a:t>(7)</a:t>
            </a:r>
            <a:r>
              <a:rPr lang="pt-BR" altLang="ko-KR" sz="1800" dirty="0"/>
              <a:t>	  	</a:t>
            </a:r>
            <a:r>
              <a:rPr lang="pt-BR" altLang="ko-KR" sz="1800" dirty="0">
                <a:solidFill>
                  <a:schemeClr val="accent6">
                    <a:lumMod val="75000"/>
                  </a:schemeClr>
                </a:solidFill>
              </a:rPr>
              <a:t># error.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없는 원소를 삭제하려고 하면 </a:t>
            </a:r>
            <a:r>
              <a:rPr lang="en-US" altLang="ko-KR" sz="1800" dirty="0" err="1">
                <a:solidFill>
                  <a:schemeClr val="accent6">
                    <a:lumMod val="75000"/>
                  </a:schemeClr>
                </a:solidFill>
              </a:rPr>
              <a:t>KeyError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800" dirty="0">
                <a:solidFill>
                  <a:srgbClr val="C00000"/>
                </a:solidFill>
              </a:rPr>
              <a:t>...</a:t>
            </a:r>
          </a:p>
          <a:p>
            <a:r>
              <a:rPr lang="en-US" altLang="ko-KR" sz="1800" dirty="0" err="1">
                <a:solidFill>
                  <a:srgbClr val="C00000"/>
                </a:solidFill>
              </a:rPr>
              <a:t>KeyError</a:t>
            </a:r>
            <a:r>
              <a:rPr lang="en-US" altLang="ko-KR" sz="1800" dirty="0">
                <a:solidFill>
                  <a:srgbClr val="C00000"/>
                </a:solidFill>
              </a:rPr>
              <a:t>: 7</a:t>
            </a:r>
            <a:endParaRPr lang="pt-BR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altLang="ko-KR" sz="1800" dirty="0"/>
              <a:t>&gt;&gt;&gt; s.</a:t>
            </a:r>
            <a:r>
              <a:rPr lang="pt-BR" altLang="ko-KR" sz="1800" dirty="0">
                <a:solidFill>
                  <a:schemeClr val="accent2">
                    <a:lumMod val="75000"/>
                  </a:schemeClr>
                </a:solidFill>
              </a:rPr>
              <a:t>discard(4)</a:t>
            </a:r>
            <a:r>
              <a:rPr lang="pt-BR" altLang="ko-KR" sz="1800" dirty="0"/>
              <a:t>	</a:t>
            </a:r>
            <a:r>
              <a:rPr lang="pt-BR" altLang="ko-KR" sz="1800" dirty="0">
                <a:solidFill>
                  <a:schemeClr val="accent6">
                    <a:lumMod val="75000"/>
                  </a:schemeClr>
                </a:solidFill>
              </a:rPr>
              <a:t> 	#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원소 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를 삭제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altLang="ko-KR" sz="1800" dirty="0"/>
              <a:t>&gt;&gt;&gt; s</a:t>
            </a:r>
          </a:p>
          <a:p>
            <a:r>
              <a:rPr lang="pt-BR" altLang="ko-KR" sz="1800" dirty="0">
                <a:solidFill>
                  <a:srgbClr val="0070C0"/>
                </a:solidFill>
              </a:rPr>
              <a:t>{1, 3, 5}</a:t>
            </a:r>
          </a:p>
          <a:p>
            <a:r>
              <a:rPr lang="pt-BR" altLang="ko-KR" sz="1800" dirty="0"/>
              <a:t>&gt;&gt;&gt; s.</a:t>
            </a:r>
            <a:r>
              <a:rPr lang="en-US" altLang="ko-KR" sz="1800" dirty="0">
                <a:solidFill>
                  <a:schemeClr val="accent2">
                    <a:lumMod val="75000"/>
                  </a:schemeClr>
                </a:solidFill>
              </a:rPr>
              <a:t>discard</a:t>
            </a:r>
            <a:r>
              <a:rPr lang="pt-BR" altLang="ko-KR" sz="1800" dirty="0">
                <a:solidFill>
                  <a:schemeClr val="accent2">
                    <a:lumMod val="75000"/>
                  </a:schemeClr>
                </a:solidFill>
              </a:rPr>
              <a:t>(7)		</a:t>
            </a:r>
            <a:r>
              <a:rPr lang="pt-BR" altLang="ko-KR" sz="18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없는 원소를 삭제하려고 하면 무시</a:t>
            </a:r>
            <a:endParaRPr lang="en-US" altLang="ko-KR" sz="1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7690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집합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원소 삭제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791" dirty="0"/>
              <a:t>pop( ) : </a:t>
            </a:r>
            <a:r>
              <a:rPr lang="ko-KR" altLang="en-US" sz="1791" dirty="0"/>
              <a:t>집합에서 임의의 원소 </a:t>
            </a:r>
            <a:r>
              <a:rPr lang="en-US" altLang="ko-KR" sz="1791" dirty="0"/>
              <a:t>1</a:t>
            </a:r>
            <a:r>
              <a:rPr lang="ko-KR" altLang="en-US" sz="1791" dirty="0"/>
              <a:t>개를 반환하고 삭제 </a:t>
            </a:r>
            <a:r>
              <a:rPr lang="en-US" altLang="ko-KR" sz="1791" dirty="0"/>
              <a:t>(</a:t>
            </a:r>
            <a:r>
              <a:rPr lang="ko-KR" altLang="en-US" sz="1791" dirty="0"/>
              <a:t>집합이 공집합이면 </a:t>
            </a:r>
            <a:r>
              <a:rPr lang="en-US" altLang="ko-KR" sz="1791" dirty="0" err="1"/>
              <a:t>KeyError</a:t>
            </a:r>
            <a:r>
              <a:rPr lang="en-US" altLang="ko-KR" sz="1791" dirty="0"/>
              <a:t> </a:t>
            </a:r>
            <a:r>
              <a:rPr lang="ko-KR" altLang="en-US" sz="1791" dirty="0"/>
              <a:t>발생</a:t>
            </a:r>
            <a:r>
              <a:rPr lang="en-US" altLang="ko-KR" sz="1791" dirty="0"/>
              <a:t>)</a:t>
            </a:r>
          </a:p>
          <a:p>
            <a:r>
              <a:rPr lang="en-US" altLang="ko-KR" sz="1791" dirty="0"/>
              <a:t>clear( ) : </a:t>
            </a:r>
            <a:r>
              <a:rPr lang="ko-KR" altLang="en-US" sz="1791" dirty="0"/>
              <a:t>집합의 모든 원소를 삭제하고 공집합으로 만듦</a:t>
            </a:r>
            <a:endParaRPr lang="en-US" altLang="ko-KR" sz="1791" dirty="0"/>
          </a:p>
        </p:txBody>
      </p:sp>
      <p:sp>
        <p:nvSpPr>
          <p:cNvPr id="4" name="TextBox 3"/>
          <p:cNvSpPr txBox="1"/>
          <p:nvPr/>
        </p:nvSpPr>
        <p:spPr>
          <a:xfrm>
            <a:off x="1098079" y="2348880"/>
            <a:ext cx="8289116" cy="36906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pt-BR" altLang="ko-KR" sz="1800" dirty="0"/>
              <a:t>&gt;&gt;&gt; s = {1, 2, 3, 4, 5}</a:t>
            </a:r>
            <a:endParaRPr lang="pt-BR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altLang="ko-KR" sz="1800" dirty="0"/>
              <a:t>&gt;&gt;&gt; s.</a:t>
            </a:r>
            <a:r>
              <a:rPr lang="en-US" altLang="ko-KR" sz="1800" dirty="0">
                <a:solidFill>
                  <a:schemeClr val="accent2">
                    <a:lumMod val="75000"/>
                  </a:schemeClr>
                </a:solidFill>
              </a:rPr>
              <a:t>pop</a:t>
            </a:r>
            <a:r>
              <a:rPr lang="pt-BR" altLang="ko-KR" sz="1800" dirty="0">
                <a:solidFill>
                  <a:schemeClr val="accent2">
                    <a:lumMod val="75000"/>
                  </a:schemeClr>
                </a:solidFill>
              </a:rPr>
              <a:t>()		</a:t>
            </a:r>
            <a:r>
              <a:rPr lang="pt-BR" altLang="ko-KR" sz="18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집합에서 임의의 원소를 반환하고 삭제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800" dirty="0">
                <a:solidFill>
                  <a:srgbClr val="0070C0"/>
                </a:solidFill>
              </a:rPr>
              <a:t>3</a:t>
            </a:r>
            <a:endParaRPr lang="pt-BR" altLang="ko-KR" sz="1800" dirty="0">
              <a:solidFill>
                <a:srgbClr val="0070C0"/>
              </a:solidFill>
            </a:endParaRPr>
          </a:p>
          <a:p>
            <a:r>
              <a:rPr lang="pt-BR" altLang="ko-KR" sz="1800" dirty="0"/>
              <a:t>&gt;&gt;&gt; s</a:t>
            </a:r>
          </a:p>
          <a:p>
            <a:r>
              <a:rPr lang="pt-BR" altLang="ko-KR" sz="1800" dirty="0">
                <a:solidFill>
                  <a:srgbClr val="0070C0"/>
                </a:solidFill>
              </a:rPr>
              <a:t>{1, 2, 4, 5}</a:t>
            </a:r>
          </a:p>
          <a:p>
            <a:r>
              <a:rPr lang="pt-BR" altLang="ko-KR" sz="1800" dirty="0"/>
              <a:t>&gt;&gt;&gt; s.</a:t>
            </a:r>
            <a:r>
              <a:rPr lang="en-US" altLang="ko-KR" sz="1800" dirty="0">
                <a:solidFill>
                  <a:schemeClr val="accent2">
                    <a:lumMod val="75000"/>
                  </a:schemeClr>
                </a:solidFill>
              </a:rPr>
              <a:t>clear</a:t>
            </a:r>
            <a:r>
              <a:rPr lang="pt-BR" altLang="ko-KR" sz="1800" dirty="0">
                <a:solidFill>
                  <a:schemeClr val="accent2">
                    <a:lumMod val="75000"/>
                  </a:schemeClr>
                </a:solidFill>
              </a:rPr>
              <a:t>()</a:t>
            </a:r>
            <a:r>
              <a:rPr lang="pt-BR" altLang="ko-KR" sz="1800" dirty="0"/>
              <a:t>	  	</a:t>
            </a:r>
            <a:r>
              <a:rPr lang="pt-BR" altLang="ko-KR" sz="18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집합 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를 공집합으로 만듦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800" dirty="0"/>
              <a:t>&gt;&gt;&gt; s</a:t>
            </a:r>
          </a:p>
          <a:p>
            <a:r>
              <a:rPr lang="en-US" altLang="ko-KR" sz="1800" dirty="0">
                <a:solidFill>
                  <a:srgbClr val="0070C0"/>
                </a:solidFill>
              </a:rPr>
              <a:t>set()</a:t>
            </a:r>
          </a:p>
          <a:p>
            <a:r>
              <a:rPr lang="en-US" altLang="ko-KR" sz="1800" dirty="0"/>
              <a:t>&gt;&gt;&gt; </a:t>
            </a:r>
            <a:r>
              <a:rPr lang="en-US" altLang="ko-KR" sz="1800" dirty="0" err="1"/>
              <a:t>s.</a:t>
            </a:r>
            <a:r>
              <a:rPr lang="en-US" altLang="ko-KR" sz="1800" dirty="0" err="1">
                <a:solidFill>
                  <a:schemeClr val="accent2">
                    <a:lumMod val="75000"/>
                  </a:schemeClr>
                </a:solidFill>
              </a:rPr>
              <a:t>pop</a:t>
            </a:r>
            <a:r>
              <a:rPr lang="en-US" altLang="ko-KR" sz="1800" dirty="0">
                <a:solidFill>
                  <a:schemeClr val="accent2">
                    <a:lumMod val="75000"/>
                  </a:schemeClr>
                </a:solidFill>
              </a:rPr>
              <a:t>()</a:t>
            </a:r>
            <a:r>
              <a:rPr lang="en-US" altLang="ko-KR" sz="1800" dirty="0"/>
              <a:t>	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공집합에서 원소를 삭제하려고 하면 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error</a:t>
            </a:r>
          </a:p>
          <a:p>
            <a:r>
              <a:rPr lang="en-US" altLang="ko-KR" sz="1800" dirty="0">
                <a:solidFill>
                  <a:srgbClr val="C00000"/>
                </a:solidFill>
              </a:rPr>
              <a:t>...</a:t>
            </a:r>
          </a:p>
          <a:p>
            <a:r>
              <a:rPr lang="en-US" altLang="ko-KR" sz="1800" dirty="0" err="1">
                <a:solidFill>
                  <a:srgbClr val="C00000"/>
                </a:solidFill>
              </a:rPr>
              <a:t>KeyError</a:t>
            </a:r>
            <a:r>
              <a:rPr lang="en-US" altLang="ko-KR" sz="1800" dirty="0">
                <a:solidFill>
                  <a:srgbClr val="C00000"/>
                </a:solidFill>
              </a:rPr>
              <a:t>: 'pop from an empty set'</a:t>
            </a:r>
            <a:endParaRPr lang="pt-BR" altLang="ko-KR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3627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집합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집합연산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합집합</a:t>
            </a:r>
            <a:r>
              <a:rPr lang="en-US" altLang="ko-KR" dirty="0"/>
              <a:t>, </a:t>
            </a:r>
            <a:r>
              <a:rPr lang="ko-KR" altLang="en-US" dirty="0"/>
              <a:t>교집합</a:t>
            </a:r>
            <a:r>
              <a:rPr lang="en-US" altLang="ko-KR" dirty="0"/>
              <a:t>, </a:t>
            </a:r>
            <a:r>
              <a:rPr lang="ko-KR" altLang="en-US" dirty="0" err="1"/>
              <a:t>차집합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791" dirty="0"/>
              <a:t>합집합 </a:t>
            </a:r>
            <a:r>
              <a:rPr lang="en-US" altLang="ko-KR" sz="1791" dirty="0"/>
              <a:t>: union( ) </a:t>
            </a:r>
            <a:r>
              <a:rPr lang="ko-KR" altLang="en-US" sz="1791" dirty="0" err="1"/>
              <a:t>메소드</a:t>
            </a:r>
            <a:r>
              <a:rPr lang="ko-KR" altLang="en-US" sz="1791" dirty="0"/>
              <a:t> 또는 </a:t>
            </a:r>
            <a:r>
              <a:rPr lang="en-US" altLang="ko-KR" sz="1791" dirty="0"/>
              <a:t>| </a:t>
            </a:r>
            <a:r>
              <a:rPr lang="ko-KR" altLang="en-US" sz="1791" dirty="0"/>
              <a:t>연산자 사용</a:t>
            </a:r>
            <a:endParaRPr lang="en-US" altLang="ko-KR" sz="1791" dirty="0"/>
          </a:p>
          <a:p>
            <a:r>
              <a:rPr lang="ko-KR" altLang="en-US" sz="1791" dirty="0"/>
              <a:t>교집합 </a:t>
            </a:r>
            <a:r>
              <a:rPr lang="en-US" altLang="ko-KR" sz="1791" dirty="0"/>
              <a:t>: intersection( ) </a:t>
            </a:r>
            <a:r>
              <a:rPr lang="ko-KR" altLang="en-US" sz="1791" dirty="0" err="1"/>
              <a:t>메소드</a:t>
            </a:r>
            <a:r>
              <a:rPr lang="ko-KR" altLang="en-US" sz="1791" dirty="0"/>
              <a:t> 또는 </a:t>
            </a:r>
            <a:r>
              <a:rPr lang="en-US" altLang="ko-KR" sz="1791" dirty="0"/>
              <a:t>&amp; </a:t>
            </a:r>
            <a:r>
              <a:rPr lang="ko-KR" altLang="en-US" sz="1791" dirty="0"/>
              <a:t>연산자 사용</a:t>
            </a:r>
            <a:endParaRPr lang="en-US" altLang="ko-KR" sz="1791" dirty="0"/>
          </a:p>
          <a:p>
            <a:r>
              <a:rPr lang="ko-KR" altLang="en-US" sz="1791" dirty="0" err="1"/>
              <a:t>차집합</a:t>
            </a:r>
            <a:r>
              <a:rPr lang="ko-KR" altLang="en-US" sz="1791" dirty="0"/>
              <a:t> </a:t>
            </a:r>
            <a:r>
              <a:rPr lang="en-US" altLang="ko-KR" sz="1791" dirty="0"/>
              <a:t>: difference( ) </a:t>
            </a:r>
            <a:r>
              <a:rPr lang="ko-KR" altLang="en-US" sz="1791" dirty="0" err="1"/>
              <a:t>메소드</a:t>
            </a:r>
            <a:r>
              <a:rPr lang="ko-KR" altLang="en-US" sz="1791" dirty="0"/>
              <a:t> 또는 </a:t>
            </a:r>
            <a:r>
              <a:rPr lang="en-US" altLang="ko-KR" sz="1791" dirty="0"/>
              <a:t>- </a:t>
            </a:r>
            <a:r>
              <a:rPr lang="ko-KR" altLang="en-US" sz="1791" dirty="0"/>
              <a:t>연산자 사용</a:t>
            </a:r>
            <a:endParaRPr lang="en-US" altLang="ko-KR" sz="1791" dirty="0"/>
          </a:p>
        </p:txBody>
      </p:sp>
      <p:sp>
        <p:nvSpPr>
          <p:cNvPr id="4" name="TextBox 3"/>
          <p:cNvSpPr txBox="1"/>
          <p:nvPr/>
        </p:nvSpPr>
        <p:spPr>
          <a:xfrm>
            <a:off x="819365" y="2919638"/>
            <a:ext cx="10494532" cy="306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pt-BR" altLang="ko-KR" sz="1800" dirty="0"/>
              <a:t>&gt;&gt;&gt; s1 = {1, 2, 3, 4, 5, 6}; </a:t>
            </a:r>
            <a:r>
              <a:rPr lang="en-US" altLang="ko-KR" sz="1800" dirty="0"/>
              <a:t>s2 = {4, 5, 6, 7, 8, 9}</a:t>
            </a:r>
            <a:endParaRPr lang="pt-BR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altLang="ko-KR" sz="1800" dirty="0"/>
              <a:t>&gt;&gt;&gt; s1 | s2</a:t>
            </a:r>
            <a:r>
              <a:rPr lang="pt-BR" altLang="ko-KR" sz="1800" dirty="0">
                <a:solidFill>
                  <a:schemeClr val="accent2">
                    <a:lumMod val="75000"/>
                  </a:schemeClr>
                </a:solidFill>
              </a:rPr>
              <a:t>		</a:t>
            </a:r>
            <a:r>
              <a:rPr lang="pt-BR" altLang="ko-KR" sz="18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합집합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. s1.union(s2) or s2.union(s1)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과 동일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800" dirty="0">
                <a:solidFill>
                  <a:srgbClr val="0070C0"/>
                </a:solidFill>
              </a:rPr>
              <a:t>{1, 2, 3, 4, 5, 6, 7, 8, 9}</a:t>
            </a:r>
            <a:endParaRPr lang="pt-BR" altLang="ko-KR" sz="1800" dirty="0">
              <a:solidFill>
                <a:srgbClr val="0070C0"/>
              </a:solidFill>
            </a:endParaRPr>
          </a:p>
          <a:p>
            <a:r>
              <a:rPr lang="pt-BR" altLang="ko-KR" sz="1800" dirty="0"/>
              <a:t>&gt;&gt;&gt; s1 &amp; s2</a:t>
            </a:r>
            <a:r>
              <a:rPr lang="pt-BR" altLang="ko-KR" sz="1800" dirty="0">
                <a:solidFill>
                  <a:schemeClr val="accent2">
                    <a:lumMod val="75000"/>
                  </a:schemeClr>
                </a:solidFill>
              </a:rPr>
              <a:t>		</a:t>
            </a:r>
            <a:r>
              <a:rPr lang="pt-BR" altLang="ko-KR" sz="18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교집합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. s1.intersection(s2) or s2.intersection(s1)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과 동일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800" dirty="0">
                <a:solidFill>
                  <a:srgbClr val="0070C0"/>
                </a:solidFill>
              </a:rPr>
              <a:t>{5, 4, 6}</a:t>
            </a:r>
          </a:p>
          <a:p>
            <a:r>
              <a:rPr lang="pt-BR" altLang="ko-KR" sz="1800" dirty="0"/>
              <a:t>&gt;&gt;&gt; s1 - s2</a:t>
            </a:r>
            <a:r>
              <a:rPr lang="pt-BR" altLang="ko-KR" sz="1800" dirty="0">
                <a:solidFill>
                  <a:schemeClr val="accent2">
                    <a:lumMod val="75000"/>
                  </a:schemeClr>
                </a:solidFill>
              </a:rPr>
              <a:t>		</a:t>
            </a:r>
            <a:r>
              <a:rPr lang="pt-BR" altLang="ko-KR" sz="18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800" dirty="0" err="1">
                <a:solidFill>
                  <a:schemeClr val="accent6">
                    <a:lumMod val="75000"/>
                  </a:schemeClr>
                </a:solidFill>
              </a:rPr>
              <a:t>차집합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. s1.difference(s2)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와 동일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800" dirty="0">
                <a:solidFill>
                  <a:srgbClr val="0070C0"/>
                </a:solidFill>
              </a:rPr>
              <a:t>{1, 2, 3}</a:t>
            </a:r>
          </a:p>
          <a:p>
            <a:r>
              <a:rPr lang="pt-BR" altLang="ko-KR" sz="1800" dirty="0"/>
              <a:t>&gt;&gt;&gt; s2 – s1</a:t>
            </a:r>
            <a:r>
              <a:rPr lang="pt-BR" altLang="ko-KR" sz="1800" dirty="0">
                <a:solidFill>
                  <a:schemeClr val="accent2">
                    <a:lumMod val="75000"/>
                  </a:schemeClr>
                </a:solidFill>
              </a:rPr>
              <a:t>		</a:t>
            </a:r>
            <a:r>
              <a:rPr lang="pt-BR" altLang="ko-KR" sz="18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800" dirty="0" err="1">
                <a:solidFill>
                  <a:schemeClr val="accent6">
                    <a:lumMod val="75000"/>
                  </a:schemeClr>
                </a:solidFill>
              </a:rPr>
              <a:t>차집합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. s2.difference(s1)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와 동일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800" dirty="0">
                <a:solidFill>
                  <a:srgbClr val="0070C0"/>
                </a:solidFill>
              </a:rPr>
              <a:t>{9, 7, 8}</a:t>
            </a:r>
            <a:endParaRPr lang="pt-BR" altLang="ko-KR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305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여러 개의 데이터를 </a:t>
            </a:r>
            <a:r>
              <a:rPr lang="ko-KR" altLang="en-US" b="1" dirty="0">
                <a:solidFill>
                  <a:srgbClr val="C00000"/>
                </a:solidFill>
              </a:rPr>
              <a:t>순서대로</a:t>
            </a:r>
            <a:r>
              <a:rPr lang="ko-KR" altLang="en-US" dirty="0"/>
              <a:t> 저장하고 관리해야 할 때 사용 </a:t>
            </a:r>
            <a:r>
              <a:rPr lang="en-US" altLang="ko-KR" dirty="0"/>
              <a:t>(</a:t>
            </a:r>
            <a:r>
              <a:rPr lang="ko-KR" altLang="en-US" dirty="0"/>
              <a:t>문자열과 비교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어떠한 자료형도 요소 값으로 가능 </a:t>
            </a:r>
            <a:r>
              <a:rPr lang="en-US" altLang="ko-KR" dirty="0"/>
              <a:t>(</a:t>
            </a:r>
            <a:r>
              <a:rPr lang="ko-KR" altLang="en-US" dirty="0"/>
              <a:t>문자열은 문자만</a:t>
            </a:r>
            <a:r>
              <a:rPr lang="en-US" altLang="ko-KR" dirty="0"/>
              <a:t>…)</a:t>
            </a:r>
          </a:p>
          <a:p>
            <a:r>
              <a:rPr lang="ko-KR" altLang="en-US" dirty="0"/>
              <a:t> </a:t>
            </a:r>
            <a:r>
              <a:rPr lang="ko-KR" altLang="en-US" b="1" dirty="0">
                <a:solidFill>
                  <a:srgbClr val="C00000"/>
                </a:solidFill>
              </a:rPr>
              <a:t>요소의 추가</a:t>
            </a:r>
            <a:r>
              <a:rPr lang="en-US" altLang="ko-KR" b="1" dirty="0">
                <a:solidFill>
                  <a:srgbClr val="C00000"/>
                </a:solidFill>
              </a:rPr>
              <a:t>, </a:t>
            </a:r>
            <a:r>
              <a:rPr lang="ko-KR" altLang="en-US" b="1" dirty="0">
                <a:solidFill>
                  <a:srgbClr val="C00000"/>
                </a:solidFill>
              </a:rPr>
              <a:t>삭제 및 변경 가능</a:t>
            </a:r>
            <a:r>
              <a:rPr lang="en-US" altLang="ko-KR" dirty="0"/>
              <a:t> (</a:t>
            </a:r>
            <a:r>
              <a:rPr lang="ko-KR" altLang="en-US" dirty="0"/>
              <a:t>문자열은 한번 만들면 변경이 안됨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문자열처럼 인덱싱과 </a:t>
            </a:r>
            <a:r>
              <a:rPr lang="ko-KR" altLang="en-US" dirty="0" err="1"/>
              <a:t>슬라이싱</a:t>
            </a:r>
            <a:r>
              <a:rPr lang="ko-KR" altLang="en-US" dirty="0"/>
              <a:t> 가능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형식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C00000"/>
                </a:solidFill>
              </a:rPr>
              <a:t>[ ]</a:t>
            </a:r>
            <a:r>
              <a:rPr lang="en-US" altLang="ko-KR" dirty="0"/>
              <a:t> </a:t>
            </a:r>
            <a:r>
              <a:rPr lang="ko-KR" altLang="en-US" dirty="0"/>
              <a:t>안에 값을 나열하고 값과 값 사이에 콤마를 찍음</a:t>
            </a:r>
            <a:endParaRPr lang="en-US" altLang="ko-KR" dirty="0"/>
          </a:p>
          <a:p>
            <a:r>
              <a:rPr lang="ko-KR" altLang="en-US" dirty="0"/>
              <a:t> 리스트 생성 </a:t>
            </a:r>
            <a:r>
              <a:rPr lang="en-US" altLang="ko-KR" dirty="0"/>
              <a:t>: </a:t>
            </a:r>
            <a:r>
              <a:rPr lang="en-US" altLang="ko-KR" dirty="0">
                <a:latin typeface="Consolas" panose="020B0609020204030204" pitchFamily="49" charset="0"/>
              </a:rPr>
              <a:t>list(), []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83811" y="5441154"/>
            <a:ext cx="9893631" cy="1341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lst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 = </a:t>
            </a:r>
            <a:r>
              <a:rPr lang="en-US" altLang="ko-KR" sz="1600" b="1" dirty="0">
                <a:solidFill>
                  <a:srgbClr val="FF0000"/>
                </a:solidFill>
                <a:latin typeface="Consolas" panose="020B0609020204030204" pitchFamily="49" charset="0"/>
                <a:ea typeface="+mj-ea"/>
              </a:rPr>
              <a:t>[1, 2, "a"]</a:t>
            </a:r>
            <a:r>
              <a:rPr lang="en-US" altLang="ko-KR" sz="1600" b="1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	# </a:t>
            </a:r>
            <a:r>
              <a:rPr lang="ko-KR" altLang="en-US" sz="1600" b="1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리스트 </a:t>
            </a:r>
            <a:r>
              <a:rPr lang="ko-KR" altLang="en-US" sz="1600" b="1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요소값을</a:t>
            </a:r>
            <a:r>
              <a:rPr lang="ko-KR" altLang="en-US" sz="1600" b="1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 직접 지정</a:t>
            </a:r>
            <a:r>
              <a:rPr lang="en-US" altLang="ko-KR" sz="1600" b="1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,  [1, 2, "a"]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lst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 = </a:t>
            </a:r>
            <a:r>
              <a:rPr lang="en-US" altLang="ko-KR" sz="1600" b="1" dirty="0">
                <a:solidFill>
                  <a:srgbClr val="FF0000"/>
                </a:solidFill>
                <a:latin typeface="Consolas" panose="020B0609020204030204" pitchFamily="49" charset="0"/>
                <a:ea typeface="+mj-ea"/>
              </a:rPr>
              <a:t>list("</a:t>
            </a:r>
            <a:r>
              <a:rPr lang="en-US" altLang="ko-KR" sz="1600" b="1" dirty="0" err="1">
                <a:solidFill>
                  <a:srgbClr val="FF0000"/>
                </a:solidFill>
                <a:latin typeface="Consolas" panose="020B0609020204030204" pitchFamily="49" charset="0"/>
                <a:ea typeface="+mj-ea"/>
              </a:rPr>
              <a:t>abc</a:t>
            </a:r>
            <a:r>
              <a:rPr lang="en-US" altLang="ko-KR" sz="1600" b="1" dirty="0">
                <a:solidFill>
                  <a:srgbClr val="FF0000"/>
                </a:solidFill>
                <a:latin typeface="Consolas" panose="020B0609020204030204" pitchFamily="49" charset="0"/>
                <a:ea typeface="+mj-ea"/>
              </a:rPr>
              <a:t>")	</a:t>
            </a:r>
            <a:r>
              <a:rPr lang="en-US" altLang="ko-KR" sz="1600" b="1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# list </a:t>
            </a:r>
            <a:r>
              <a:rPr lang="ko-KR" altLang="en-US" sz="1600" b="1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함수의 인수로 나열형 값을 취하여 리스트 </a:t>
            </a:r>
            <a:r>
              <a:rPr lang="ko-KR" altLang="en-US" sz="1600" b="1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요소값으로</a:t>
            </a:r>
            <a:r>
              <a:rPr lang="ko-KR" altLang="en-US" sz="1600" b="1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 변경</a:t>
            </a:r>
            <a:endParaRPr lang="en-US" altLang="ko-KR" sz="1600" b="1" dirty="0">
              <a:solidFill>
                <a:schemeClr val="tx1"/>
              </a:solidFill>
              <a:latin typeface="Consolas" panose="020B0609020204030204" pitchFamily="49" charset="0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                       	# ["a", "b", "c"]</a:t>
            </a:r>
            <a:endParaRPr lang="ko-KR" altLang="en-US" sz="1600" b="1" dirty="0">
              <a:solidFill>
                <a:schemeClr val="tx1"/>
              </a:solidFill>
              <a:latin typeface="Consolas" panose="020B0609020204030204" pitchFamily="49" charset="0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4143" y="3884512"/>
            <a:ext cx="4064527" cy="340369"/>
          </a:xfrm>
          <a:prstGeom prst="rect">
            <a:avLst/>
          </a:prstGeom>
          <a:solidFill>
            <a:srgbClr val="E6F0F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93" b="1" dirty="0">
                <a:latin typeface="+mn-ea"/>
                <a:cs typeface="Courier New" panose="02070309020205020404" pitchFamily="49" charset="0"/>
              </a:rPr>
              <a:t>리스트명 </a:t>
            </a:r>
            <a:r>
              <a:rPr lang="en-US" altLang="ko-KR" sz="1493" b="1" dirty="0">
                <a:latin typeface="+mn-ea"/>
                <a:cs typeface="Courier New" panose="02070309020205020404" pitchFamily="49" charset="0"/>
              </a:rPr>
              <a:t>= [</a:t>
            </a:r>
            <a:r>
              <a:rPr lang="ko-KR" altLang="en-US" sz="1493" b="1" dirty="0">
                <a:latin typeface="+mn-ea"/>
                <a:cs typeface="Courier New" panose="02070309020205020404" pitchFamily="49" charset="0"/>
              </a:rPr>
              <a:t>요소</a:t>
            </a:r>
            <a:r>
              <a:rPr lang="en-US" altLang="ko-KR" sz="1493" b="1" dirty="0">
                <a:latin typeface="+mn-ea"/>
                <a:cs typeface="Courier New" panose="02070309020205020404" pitchFamily="49" charset="0"/>
              </a:rPr>
              <a:t>1, </a:t>
            </a:r>
            <a:r>
              <a:rPr lang="ko-KR" altLang="en-US" sz="1493" b="1" dirty="0">
                <a:latin typeface="+mn-ea"/>
                <a:cs typeface="Courier New" panose="02070309020205020404" pitchFamily="49" charset="0"/>
              </a:rPr>
              <a:t>요소</a:t>
            </a:r>
            <a:r>
              <a:rPr lang="en-US" altLang="ko-KR" sz="1493" b="1" dirty="0">
                <a:latin typeface="+mn-ea"/>
                <a:cs typeface="Courier New" panose="02070309020205020404" pitchFamily="49" charset="0"/>
              </a:rPr>
              <a:t>2, </a:t>
            </a:r>
            <a:r>
              <a:rPr lang="ko-KR" altLang="en-US" sz="1493" b="1" dirty="0">
                <a:latin typeface="+mn-ea"/>
                <a:cs typeface="Courier New" panose="02070309020205020404" pitchFamily="49" charset="0"/>
              </a:rPr>
              <a:t>요소</a:t>
            </a:r>
            <a:r>
              <a:rPr lang="en-US" altLang="ko-KR" sz="1493" b="1" dirty="0">
                <a:latin typeface="+mn-ea"/>
                <a:cs typeface="Courier New" panose="02070309020205020404" pitchFamily="49" charset="0"/>
              </a:rPr>
              <a:t>3, ...]</a:t>
            </a:r>
          </a:p>
        </p:txBody>
      </p:sp>
    </p:spTree>
    <p:extLst>
      <p:ext uri="{BB962C8B-B14F-4D97-AF65-F5344CB8AC3E}">
        <p14:creationId xmlns:p14="http://schemas.microsoft.com/office/powerpoint/2010/main" val="15590249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집합 활용 예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개의 행사에 참석한 사람들의 명단이 집합 </a:t>
            </a:r>
            <a:r>
              <a:rPr lang="en-US" altLang="ko-KR" dirty="0"/>
              <a:t>A, B</a:t>
            </a:r>
            <a:r>
              <a:rPr lang="ko-KR" altLang="en-US" dirty="0"/>
              <a:t>에 각각 저장되어 있다</a:t>
            </a:r>
            <a:r>
              <a:rPr lang="en-US" altLang="ko-KR" dirty="0"/>
              <a:t>. </a:t>
            </a:r>
            <a:r>
              <a:rPr lang="ko-KR" altLang="en-US" dirty="0"/>
              <a:t>두 행사 모두에 참석한 사람들의 명단을 구하시오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80679" y="2461642"/>
            <a:ext cx="6258160" cy="15026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pt-BR" altLang="ko-KR" sz="1800" dirty="0"/>
              <a:t>A = set([</a:t>
            </a:r>
            <a:r>
              <a:rPr lang="en-US" altLang="ko-KR" sz="1800" dirty="0">
                <a:ea typeface="굴림체" panose="020B0609000101010101" pitchFamily="49" charset="-127"/>
                <a:cs typeface="Courier New" panose="02070309020205020404" pitchFamily="49" charset="0"/>
              </a:rPr>
              <a:t>'Park', 'Kim', 'Lee', 'Na'])</a:t>
            </a:r>
          </a:p>
          <a:p>
            <a:r>
              <a:rPr lang="pt-BR" altLang="ko-KR" sz="1800" dirty="0"/>
              <a:t>B = set([</a:t>
            </a:r>
            <a:r>
              <a:rPr lang="en-US" altLang="ko-KR" sz="1800" dirty="0">
                <a:ea typeface="굴림체" panose="020B0609000101010101" pitchFamily="49" charset="-127"/>
                <a:cs typeface="Courier New" panose="02070309020205020404" pitchFamily="49" charset="0"/>
              </a:rPr>
              <a:t>'Park', 'Choi', 'Cho', 'Gang', 'Na'])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ea typeface="굴림체" panose="020B0609000101010101" pitchFamily="49" charset="-127"/>
                <a:cs typeface="Courier New" panose="02070309020205020404" pitchFamily="49" charset="0"/>
              </a:rPr>
              <a:t>print('</a:t>
            </a:r>
            <a:r>
              <a:rPr lang="en-US" altLang="ko-KR" sz="1800" dirty="0">
                <a:cs typeface="Courier New" panose="02070309020205020404" pitchFamily="49" charset="0"/>
              </a:rPr>
              <a:t>2</a:t>
            </a:r>
            <a:r>
              <a:rPr lang="ko-KR" altLang="en-US" sz="1800" dirty="0">
                <a:cs typeface="Courier New" panose="02070309020205020404" pitchFamily="49" charset="0"/>
              </a:rPr>
              <a:t>개의 행사에 모두 참여한 사람은</a:t>
            </a:r>
            <a:r>
              <a:rPr lang="en-US" altLang="ko-KR" sz="1800" dirty="0">
                <a:cs typeface="Courier New" panose="02070309020205020404" pitchFamily="49" charset="0"/>
              </a:rPr>
              <a:t>?</a:t>
            </a:r>
            <a:r>
              <a:rPr lang="en-US" altLang="ko-KR" sz="1800" dirty="0">
                <a:ea typeface="굴림체" panose="020B0609000101010101" pitchFamily="49" charset="-127"/>
                <a:cs typeface="Courier New" panose="02070309020205020404" pitchFamily="49" charset="0"/>
              </a:rPr>
              <a:t>')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ea typeface="굴림체" panose="020B0609000101010101" pitchFamily="49" charset="-127"/>
                <a:cs typeface="Courier New" panose="02070309020205020404" pitchFamily="49" charset="0"/>
              </a:rPr>
              <a:t>print(A </a:t>
            </a:r>
            <a:r>
              <a:rPr lang="en-US" altLang="ko-KR" sz="1800" dirty="0">
                <a:ea typeface="굴림체" panose="020B0609000101010101" pitchFamily="49" charset="-127"/>
              </a:rPr>
              <a:t>&amp; </a:t>
            </a:r>
            <a:r>
              <a:rPr lang="en-US" altLang="ko-KR" sz="1800" dirty="0">
                <a:ea typeface="굴림체" panose="020B0609000101010101" pitchFamily="49" charset="-127"/>
                <a:cs typeface="Courier New" panose="02070309020205020404" pitchFamily="49" charset="0"/>
              </a:rPr>
              <a:t>B)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15944" y="4333245"/>
            <a:ext cx="4282985" cy="7766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>
              <a:defRPr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592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  <a:r>
              <a:rPr lang="ko-KR" altLang="en-US" sz="1592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개의 행사에 모두 참여한 사람은</a:t>
            </a:r>
            <a:r>
              <a:rPr lang="en-US" altLang="ko-KR" sz="1592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?</a:t>
            </a:r>
          </a:p>
          <a:p>
            <a:r>
              <a:rPr lang="en-US" altLang="ko-KR" sz="1592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{'Park', 'Na'}</a:t>
            </a:r>
            <a:r>
              <a:rPr lang="ko-KR" altLang="en-US" sz="1592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altLang="ko-KR" sz="1592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455" y="4333243"/>
            <a:ext cx="578299" cy="50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562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397AC-32B0-DE40-A108-5B4CEDD46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22" y="2700687"/>
            <a:ext cx="10660616" cy="1232384"/>
          </a:xfrm>
        </p:spPr>
        <p:txBody>
          <a:bodyPr/>
          <a:lstStyle/>
          <a:p>
            <a:r>
              <a:rPr kumimoji="1" lang="ko-KR" altLang="en-US" dirty="0"/>
              <a:t>사전 </a:t>
            </a:r>
            <a:r>
              <a:rPr kumimoji="1" lang="en-US" altLang="ko-KR" dirty="0"/>
              <a:t>(dictionary)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795882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사전 </a:t>
            </a:r>
            <a:r>
              <a:rPr lang="en-US" altLang="ko-KR" dirty="0"/>
              <a:t>(dictionary)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대응 관계를 나타낼 수 있는 </a:t>
            </a:r>
            <a:r>
              <a:rPr lang="ko-KR" altLang="en-US" dirty="0" err="1"/>
              <a:t>자료형</a:t>
            </a:r>
            <a:endParaRPr lang="en-US" altLang="ko-KR" dirty="0"/>
          </a:p>
          <a:p>
            <a:r>
              <a:rPr lang="ko-KR" altLang="en-US" dirty="0"/>
              <a:t>형식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중괄호 </a:t>
            </a:r>
            <a:r>
              <a:rPr lang="en-US" altLang="ko-KR" dirty="0"/>
              <a:t>{ }</a:t>
            </a:r>
            <a:r>
              <a:rPr lang="ko-KR" altLang="en-US" dirty="0"/>
              <a:t>를 이용하여 </a:t>
            </a:r>
            <a:r>
              <a:rPr lang="en-US" altLang="ko-KR" b="1" dirty="0">
                <a:solidFill>
                  <a:srgbClr val="C00000"/>
                </a:solidFill>
              </a:rPr>
              <a:t>key : values </a:t>
            </a:r>
            <a:r>
              <a:rPr lang="ko-KR" altLang="en-US" b="1" dirty="0">
                <a:solidFill>
                  <a:srgbClr val="C00000"/>
                </a:solidFill>
              </a:rPr>
              <a:t>쌍</a:t>
            </a:r>
            <a:r>
              <a:rPr lang="ko-KR" altLang="en-US" dirty="0"/>
              <a:t>의 원소들을 콤마로 분리하여 생성</a:t>
            </a:r>
            <a:endParaRPr lang="en-US" altLang="ko-KR" dirty="0"/>
          </a:p>
          <a:p>
            <a:pPr lvl="1"/>
            <a:r>
              <a:rPr lang="ko-KR" altLang="en-US" dirty="0" err="1"/>
              <a:t>딕셔너리의</a:t>
            </a:r>
            <a:r>
              <a:rPr lang="ko-KR" altLang="en-US" dirty="0"/>
              <a:t> 원소들은 집합처럼 </a:t>
            </a:r>
            <a:r>
              <a:rPr lang="ko-KR" altLang="en-US" b="1" dirty="0">
                <a:solidFill>
                  <a:srgbClr val="C00000"/>
                </a:solidFill>
              </a:rPr>
              <a:t>순서 개념이 없음</a:t>
            </a:r>
            <a:endParaRPr lang="en-US" altLang="ko-KR" b="1" dirty="0">
              <a:solidFill>
                <a:srgbClr val="C00000"/>
              </a:solidFill>
            </a:endParaRPr>
          </a:p>
          <a:p>
            <a:pPr lvl="1"/>
            <a:r>
              <a:rPr lang="en-US" altLang="ko-KR" b="1" dirty="0">
                <a:solidFill>
                  <a:srgbClr val="21439B"/>
                </a:solidFill>
              </a:rPr>
              <a:t>key</a:t>
            </a:r>
            <a:r>
              <a:rPr lang="ko-KR" altLang="en-US" dirty="0"/>
              <a:t>에는 정수</a:t>
            </a:r>
            <a:r>
              <a:rPr lang="en-US" altLang="ko-KR" dirty="0"/>
              <a:t>/</a:t>
            </a:r>
            <a:r>
              <a:rPr lang="ko-KR" altLang="en-US" dirty="0"/>
              <a:t>실수</a:t>
            </a:r>
            <a:r>
              <a:rPr lang="en-US" altLang="ko-KR" dirty="0"/>
              <a:t>/</a:t>
            </a:r>
            <a:r>
              <a:rPr lang="ko-KR" altLang="en-US" dirty="0"/>
              <a:t>문자열</a:t>
            </a:r>
            <a:r>
              <a:rPr lang="en-US" altLang="ko-KR" dirty="0"/>
              <a:t>/</a:t>
            </a:r>
            <a:r>
              <a:rPr lang="ko-KR" altLang="en-US" dirty="0" err="1"/>
              <a:t>튜플</a:t>
            </a:r>
            <a:r>
              <a:rPr lang="ko-KR" altLang="en-US" dirty="0"/>
              <a:t> 같은 </a:t>
            </a:r>
            <a:r>
              <a:rPr lang="en-US" altLang="ko-KR" b="1" dirty="0">
                <a:solidFill>
                  <a:srgbClr val="21439B"/>
                </a:solidFill>
              </a:rPr>
              <a:t>immutable </a:t>
            </a:r>
            <a:r>
              <a:rPr lang="ko-KR" altLang="en-US" b="1" dirty="0" err="1">
                <a:solidFill>
                  <a:srgbClr val="21439B"/>
                </a:solidFill>
              </a:rPr>
              <a:t>자료형만</a:t>
            </a:r>
            <a:r>
              <a:rPr lang="ko-KR" altLang="en-US" b="1" dirty="0">
                <a:solidFill>
                  <a:srgbClr val="21439B"/>
                </a:solidFill>
              </a:rPr>
              <a:t> 허용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집합과 동일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/>
              <a:t>집합</a:t>
            </a:r>
            <a:r>
              <a:rPr lang="en-US" altLang="ko-KR" dirty="0"/>
              <a:t>, </a:t>
            </a:r>
            <a:r>
              <a:rPr lang="ko-KR" altLang="en-US" dirty="0"/>
              <a:t>사전과 같은 </a:t>
            </a:r>
            <a:r>
              <a:rPr lang="en-US" altLang="ko-KR" dirty="0"/>
              <a:t>mutable </a:t>
            </a:r>
            <a:r>
              <a:rPr lang="ko-KR" altLang="en-US" dirty="0" err="1"/>
              <a:t>자료형은</a:t>
            </a:r>
            <a:r>
              <a:rPr lang="ko-KR" altLang="en-US" dirty="0"/>
              <a:t> 사용 불가</a:t>
            </a:r>
            <a:endParaRPr lang="en-US" altLang="ko-KR" dirty="0"/>
          </a:p>
          <a:p>
            <a:pPr lvl="2"/>
            <a:r>
              <a:rPr lang="en-US" altLang="ko-KR" dirty="0"/>
              <a:t>key</a:t>
            </a:r>
            <a:r>
              <a:rPr lang="ko-KR" altLang="en-US" dirty="0"/>
              <a:t>는 </a:t>
            </a:r>
            <a:r>
              <a:rPr lang="ko-KR" altLang="en-US" b="1" dirty="0">
                <a:solidFill>
                  <a:srgbClr val="21439B"/>
                </a:solidFill>
              </a:rPr>
              <a:t>고유한 값</a:t>
            </a:r>
            <a:r>
              <a:rPr lang="ko-KR" altLang="en-US" dirty="0"/>
              <a:t>으로 중복되는 값 사용 불가</a:t>
            </a:r>
            <a:endParaRPr lang="en-US" altLang="ko-KR" dirty="0"/>
          </a:p>
          <a:p>
            <a:pPr lvl="2"/>
            <a:r>
              <a:rPr lang="ko-KR" altLang="en-US" dirty="0"/>
              <a:t>중복되는 </a:t>
            </a:r>
            <a:r>
              <a:rPr lang="en-US" altLang="ko-KR" dirty="0"/>
              <a:t>key </a:t>
            </a:r>
            <a:r>
              <a:rPr lang="ko-KR" altLang="en-US" dirty="0"/>
              <a:t>사용 시 하나를 제외한 나머지 것들이 모두 무시됨 </a:t>
            </a:r>
            <a:r>
              <a:rPr lang="en-US" altLang="ko-KR" dirty="0"/>
              <a:t>(</a:t>
            </a:r>
            <a:r>
              <a:rPr lang="ko-KR" altLang="en-US" dirty="0"/>
              <a:t>어떤 것이 무시될 지 알 수 없음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value</a:t>
            </a:r>
            <a:r>
              <a:rPr lang="ko-KR" altLang="en-US" dirty="0"/>
              <a:t>에는 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어떤 자료형이라도 가능</a:t>
            </a:r>
            <a:endParaRPr lang="en-US" altLang="ko-KR" b="1" dirty="0">
              <a:solidFill>
                <a:schemeClr val="accent2">
                  <a:lumMod val="75000"/>
                </a:schemeClr>
              </a:solidFill>
            </a:endParaRPr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A5810-4085-402D-89CC-83231F53152A}"/>
              </a:ext>
            </a:extLst>
          </p:cNvPr>
          <p:cNvSpPr txBox="1"/>
          <p:nvPr/>
        </p:nvSpPr>
        <p:spPr>
          <a:xfrm>
            <a:off x="1255128" y="2410253"/>
            <a:ext cx="5171543" cy="390492"/>
          </a:xfrm>
          <a:prstGeom prst="rect">
            <a:avLst/>
          </a:prstGeom>
          <a:solidFill>
            <a:srgbClr val="E6F0F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791" b="1" dirty="0" err="1">
                <a:latin typeface="+mn-ea"/>
                <a:cs typeface="Courier New" panose="02070309020205020404" pitchFamily="49" charset="0"/>
              </a:rPr>
              <a:t>사전명</a:t>
            </a:r>
            <a:r>
              <a:rPr lang="ko-KR" altLang="en-US" sz="1791" b="1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ko-KR" sz="1791" b="1" dirty="0">
                <a:latin typeface="+mn-ea"/>
                <a:cs typeface="Courier New" panose="02070309020205020404" pitchFamily="49" charset="0"/>
              </a:rPr>
              <a:t>= {</a:t>
            </a:r>
            <a:r>
              <a:rPr lang="ko-KR" altLang="en-US" sz="1791" b="1" dirty="0">
                <a:latin typeface="+mn-ea"/>
                <a:cs typeface="Courier New" panose="02070309020205020404" pitchFamily="49" charset="0"/>
              </a:rPr>
              <a:t>키</a:t>
            </a:r>
            <a:r>
              <a:rPr lang="en-US" altLang="ko-KR" sz="1791" b="1" dirty="0">
                <a:latin typeface="+mn-ea"/>
                <a:cs typeface="Courier New" panose="02070309020205020404" pitchFamily="49" charset="0"/>
              </a:rPr>
              <a:t>1:</a:t>
            </a:r>
            <a:r>
              <a:rPr lang="ko-KR" altLang="en-US" sz="1791" b="1" dirty="0">
                <a:latin typeface="+mn-ea"/>
                <a:cs typeface="Courier New" panose="02070309020205020404" pitchFamily="49" charset="0"/>
              </a:rPr>
              <a:t>값</a:t>
            </a:r>
            <a:r>
              <a:rPr lang="en-US" altLang="ko-KR" sz="1791" b="1" dirty="0">
                <a:latin typeface="+mn-ea"/>
                <a:cs typeface="Courier New" panose="02070309020205020404" pitchFamily="49" charset="0"/>
              </a:rPr>
              <a:t>1, </a:t>
            </a:r>
            <a:r>
              <a:rPr lang="ko-KR" altLang="en-US" sz="1791" b="1" dirty="0">
                <a:latin typeface="+mn-ea"/>
                <a:cs typeface="Courier New" panose="02070309020205020404" pitchFamily="49" charset="0"/>
              </a:rPr>
              <a:t>키</a:t>
            </a:r>
            <a:r>
              <a:rPr lang="en-US" altLang="ko-KR" sz="1791" b="1" dirty="0">
                <a:latin typeface="+mn-ea"/>
                <a:cs typeface="Courier New" panose="02070309020205020404" pitchFamily="49" charset="0"/>
              </a:rPr>
              <a:t>2:</a:t>
            </a:r>
            <a:r>
              <a:rPr lang="ko-KR" altLang="en-US" sz="1791" b="1" dirty="0">
                <a:latin typeface="+mn-ea"/>
                <a:cs typeface="Courier New" panose="02070309020205020404" pitchFamily="49" charset="0"/>
              </a:rPr>
              <a:t>값</a:t>
            </a:r>
            <a:r>
              <a:rPr lang="en-US" altLang="ko-KR" sz="1791" b="1" dirty="0">
                <a:latin typeface="+mn-ea"/>
                <a:cs typeface="Courier New" panose="02070309020205020404" pitchFamily="49" charset="0"/>
              </a:rPr>
              <a:t>2, </a:t>
            </a:r>
            <a:r>
              <a:rPr lang="ko-KR" altLang="en-US" sz="1791" b="1" dirty="0">
                <a:latin typeface="+mn-ea"/>
                <a:cs typeface="Courier New" panose="02070309020205020404" pitchFamily="49" charset="0"/>
              </a:rPr>
              <a:t>키</a:t>
            </a:r>
            <a:r>
              <a:rPr lang="en-US" altLang="ko-KR" sz="1791" b="1" dirty="0">
                <a:latin typeface="+mn-ea"/>
                <a:cs typeface="Courier New" panose="02070309020205020404" pitchFamily="49" charset="0"/>
              </a:rPr>
              <a:t>3:</a:t>
            </a:r>
            <a:r>
              <a:rPr lang="ko-KR" altLang="en-US" sz="1791" b="1" dirty="0">
                <a:latin typeface="+mn-ea"/>
                <a:cs typeface="Courier New" panose="02070309020205020404" pitchFamily="49" charset="0"/>
              </a:rPr>
              <a:t>값</a:t>
            </a:r>
            <a:r>
              <a:rPr lang="en-US" altLang="ko-KR" sz="1791" b="1" dirty="0">
                <a:latin typeface="+mn-ea"/>
                <a:cs typeface="Courier New" panose="02070309020205020404" pitchFamily="49" charset="0"/>
              </a:rPr>
              <a:t>3, ...}</a:t>
            </a:r>
          </a:p>
        </p:txBody>
      </p:sp>
    </p:spTree>
    <p:extLst>
      <p:ext uri="{BB962C8B-B14F-4D97-AF65-F5344CB8AC3E}">
        <p14:creationId xmlns:p14="http://schemas.microsoft.com/office/powerpoint/2010/main" val="4517376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사전 </a:t>
            </a:r>
            <a:r>
              <a:rPr lang="en-US" altLang="ko-KR" dirty="0"/>
              <a:t>(dictionary)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key </a:t>
            </a:r>
            <a:r>
              <a:rPr lang="ko-KR" altLang="en-US" sz="2000" dirty="0"/>
              <a:t>값으로 이에 대응되는 </a:t>
            </a:r>
            <a:r>
              <a:rPr lang="en-US" altLang="ko-KR" sz="2000" dirty="0"/>
              <a:t>value </a:t>
            </a:r>
            <a:r>
              <a:rPr lang="ko-KR" altLang="en-US" sz="2000" dirty="0"/>
              <a:t>값을 얻음</a:t>
            </a:r>
            <a:endParaRPr lang="en-US" altLang="ko-KR" sz="2000" dirty="0"/>
          </a:p>
          <a:p>
            <a:pPr lvl="1"/>
            <a:r>
              <a:rPr lang="ko-KR" altLang="en-US" sz="1800" dirty="0"/>
              <a:t>인덱스 기호 </a:t>
            </a:r>
            <a:r>
              <a:rPr lang="en-US" altLang="ko-KR" sz="1800" dirty="0"/>
              <a:t>[ ] </a:t>
            </a:r>
            <a:r>
              <a:rPr lang="ko-KR" altLang="en-US" sz="1800" dirty="0"/>
              <a:t>사용</a:t>
            </a:r>
            <a:endParaRPr lang="en-US" altLang="ko-KR" sz="1800" dirty="0"/>
          </a:p>
          <a:p>
            <a:pPr lvl="1"/>
            <a:r>
              <a:rPr lang="en-US" altLang="ko-KR" sz="1800" dirty="0"/>
              <a:t>[ ] </a:t>
            </a:r>
            <a:r>
              <a:rPr lang="ko-KR" altLang="en-US" sz="1800" dirty="0"/>
              <a:t>안에 </a:t>
            </a:r>
            <a:r>
              <a:rPr lang="en-US" altLang="ko-KR" sz="1800" dirty="0"/>
              <a:t>key </a:t>
            </a:r>
            <a:r>
              <a:rPr lang="ko-KR" altLang="en-US" sz="1800" dirty="0"/>
              <a:t>값을 지정</a:t>
            </a:r>
            <a:endParaRPr lang="en-US" altLang="ko-KR" sz="1800" dirty="0"/>
          </a:p>
          <a:p>
            <a:pPr lvl="1"/>
            <a:r>
              <a:rPr lang="ko-KR" altLang="en-US" sz="1800" dirty="0"/>
              <a:t>원소</a:t>
            </a:r>
            <a:r>
              <a:rPr lang="en-US" altLang="ko-KR" sz="1800" dirty="0"/>
              <a:t>(</a:t>
            </a:r>
            <a:r>
              <a:rPr lang="ko-KR" altLang="en-US" sz="1800" dirty="0"/>
              <a:t>쌍</a:t>
            </a:r>
            <a:r>
              <a:rPr lang="en-US" altLang="ko-KR" sz="1800" dirty="0"/>
              <a:t>)</a:t>
            </a:r>
            <a:r>
              <a:rPr lang="ko-KR" altLang="en-US" sz="1800" dirty="0"/>
              <a:t>의 추가</a:t>
            </a:r>
            <a:r>
              <a:rPr lang="en-US" altLang="ko-KR" sz="1800" dirty="0"/>
              <a:t>/</a:t>
            </a:r>
            <a:r>
              <a:rPr lang="ko-KR" altLang="en-US" sz="1800" dirty="0"/>
              <a:t>삭제에도 사용됨</a:t>
            </a:r>
            <a:endParaRPr lang="en-US" altLang="ko-KR" sz="1800" dirty="0"/>
          </a:p>
          <a:p>
            <a:pPr lvl="1"/>
            <a:r>
              <a:rPr lang="ko-KR" altLang="en-US" sz="1800" dirty="0"/>
              <a:t>리스트</a:t>
            </a:r>
            <a:r>
              <a:rPr lang="en-US" altLang="ko-KR" sz="1800" dirty="0"/>
              <a:t>/</a:t>
            </a:r>
            <a:r>
              <a:rPr lang="ko-KR" altLang="en-US" sz="1800" dirty="0" err="1"/>
              <a:t>튜플은</a:t>
            </a:r>
            <a:r>
              <a:rPr lang="ko-KR" altLang="en-US" sz="1800" dirty="0"/>
              <a:t> 인덱싱과 </a:t>
            </a:r>
            <a:r>
              <a:rPr lang="ko-KR" altLang="en-US" sz="1800" dirty="0" err="1"/>
              <a:t>슬라이싱</a:t>
            </a:r>
            <a:r>
              <a:rPr lang="ko-KR" altLang="en-US" sz="1800" dirty="0"/>
              <a:t> 기법으로 순차적으로</a:t>
            </a:r>
            <a:r>
              <a:rPr lang="en-US" altLang="ko-KR" sz="1800" dirty="0"/>
              <a:t>(sequential) </a:t>
            </a:r>
            <a:r>
              <a:rPr lang="ko-KR" altLang="en-US" sz="1800" dirty="0"/>
              <a:t>해당 원소를 얻음</a:t>
            </a:r>
            <a:br>
              <a:rPr lang="en-US" altLang="ko-KR" sz="1800" dirty="0"/>
            </a:br>
            <a:r>
              <a:rPr lang="en-US" altLang="ko-KR" sz="1800" dirty="0">
                <a:sym typeface="Wingdings" panose="05000000000000000000" pitchFamily="2" charset="2"/>
              </a:rPr>
              <a:t> </a:t>
            </a:r>
            <a:r>
              <a:rPr lang="ko-KR" altLang="en-US" sz="1800" dirty="0">
                <a:sym typeface="Wingdings" panose="05000000000000000000" pitchFamily="2" charset="2"/>
              </a:rPr>
              <a:t>순서가 있는 </a:t>
            </a:r>
            <a:r>
              <a:rPr lang="ko-KR" altLang="en-US" sz="1800" dirty="0" err="1">
                <a:sym typeface="Wingdings" panose="05000000000000000000" pitchFamily="2" charset="2"/>
              </a:rPr>
              <a:t>자료형이므로</a:t>
            </a:r>
            <a:r>
              <a:rPr lang="en-US" altLang="ko-KR" sz="1800" dirty="0">
                <a:sym typeface="Wingdings" panose="05000000000000000000" pitchFamily="2" charset="2"/>
              </a:rPr>
              <a:t>!</a:t>
            </a:r>
            <a:endParaRPr lang="en-US" altLang="ko-KR" sz="1800" dirty="0"/>
          </a:p>
          <a:p>
            <a:r>
              <a:rPr lang="en-US" altLang="ko-KR" sz="2000" dirty="0" err="1"/>
              <a:t>Memerbship</a:t>
            </a:r>
            <a:r>
              <a:rPr lang="en-US" altLang="ko-KR" sz="2000" dirty="0"/>
              <a:t> test (in, not in </a:t>
            </a:r>
            <a:r>
              <a:rPr lang="ko-KR" altLang="en-US" sz="2000" dirty="0"/>
              <a:t>연산자</a:t>
            </a:r>
            <a:r>
              <a:rPr lang="en-US" altLang="ko-KR" sz="2000" dirty="0"/>
              <a:t>) </a:t>
            </a:r>
            <a:r>
              <a:rPr lang="ko-KR" altLang="en-US" sz="2000" dirty="0"/>
              <a:t>및 </a:t>
            </a:r>
            <a:r>
              <a:rPr lang="en-US" altLang="ko-KR" sz="2000" dirty="0" err="1"/>
              <a:t>len</a:t>
            </a:r>
            <a:r>
              <a:rPr lang="en-US" altLang="ko-KR" sz="2000" dirty="0"/>
              <a:t>( ) </a:t>
            </a:r>
            <a:r>
              <a:rPr lang="ko-KR" altLang="en-US" sz="2000" dirty="0"/>
              <a:t>함수 사용 가능</a:t>
            </a:r>
            <a:endParaRPr lang="en-US" altLang="ko-KR" sz="2000" dirty="0"/>
          </a:p>
          <a:p>
            <a:pPr lvl="1"/>
            <a:r>
              <a:rPr lang="en-US" altLang="ko-KR" sz="1800" dirty="0"/>
              <a:t>in, not in </a:t>
            </a:r>
            <a:r>
              <a:rPr lang="ko-KR" altLang="en-US" sz="1800" dirty="0"/>
              <a:t>의 경우 </a:t>
            </a:r>
            <a:r>
              <a:rPr lang="en-US" altLang="ko-KR" sz="1800" b="1" dirty="0">
                <a:solidFill>
                  <a:srgbClr val="C00000"/>
                </a:solidFill>
              </a:rPr>
              <a:t>key </a:t>
            </a:r>
            <a:r>
              <a:rPr lang="ko-KR" altLang="en-US" sz="1800" b="1" dirty="0">
                <a:solidFill>
                  <a:srgbClr val="C00000"/>
                </a:solidFill>
              </a:rPr>
              <a:t>값</a:t>
            </a:r>
            <a:r>
              <a:rPr lang="ko-KR" altLang="en-US" sz="1800" dirty="0"/>
              <a:t>에 대해서 연산</a:t>
            </a:r>
            <a:endParaRPr lang="en-US" altLang="ko-KR" sz="1800" dirty="0"/>
          </a:p>
          <a:p>
            <a:r>
              <a:rPr lang="en-US" altLang="ko-KR" sz="2000" dirty="0"/>
              <a:t>+, * </a:t>
            </a:r>
            <a:r>
              <a:rPr lang="ko-KR" altLang="en-US" sz="2000" dirty="0"/>
              <a:t>연산 지원되지 않음</a:t>
            </a:r>
            <a:endParaRPr lang="en-US" altLang="ko-KR" sz="20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7909846" y="5153054"/>
            <a:ext cx="3157735" cy="1299935"/>
            <a:chOff x="7370289" y="1907619"/>
            <a:chExt cx="3173022" cy="1306228"/>
          </a:xfrm>
        </p:grpSpPr>
        <p:sp>
          <p:nvSpPr>
            <p:cNvPr id="12" name="직사각형 11"/>
            <p:cNvSpPr/>
            <p:nvPr/>
          </p:nvSpPr>
          <p:spPr>
            <a:xfrm>
              <a:off x="7855295" y="2226756"/>
              <a:ext cx="1089212" cy="98709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1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038489" y="2362563"/>
              <a:ext cx="723275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1439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393" dirty="0"/>
                <a:t>홍길동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38488" y="2768842"/>
              <a:ext cx="723275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1439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393" dirty="0"/>
                <a:t>강감찬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204483" y="2362563"/>
              <a:ext cx="1338828" cy="306687"/>
            </a:xfrm>
            <a:prstGeom prst="rect">
              <a:avLst/>
            </a:prstGeom>
            <a:noFill/>
            <a:ln>
              <a:solidFill>
                <a:srgbClr val="21439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393" dirty="0"/>
                <a:t>010-1234-4568</a:t>
              </a:r>
              <a:endParaRPr lang="ko-KR" altLang="en-US" sz="1393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204482" y="2768842"/>
              <a:ext cx="1338828" cy="306687"/>
            </a:xfrm>
            <a:prstGeom prst="rect">
              <a:avLst/>
            </a:prstGeom>
            <a:noFill/>
            <a:ln>
              <a:solidFill>
                <a:srgbClr val="21439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393" dirty="0"/>
                <a:t>010-1357-2468</a:t>
              </a:r>
              <a:endParaRPr lang="ko-KR" altLang="en-US" sz="1393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144254" y="1907619"/>
              <a:ext cx="562975" cy="367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91" b="1" dirty="0">
                  <a:solidFill>
                    <a:schemeClr val="accent2">
                      <a:lumMod val="75000"/>
                    </a:schemeClr>
                  </a:solidFill>
                </a:rPr>
                <a:t>key</a:t>
              </a:r>
              <a:endParaRPr lang="ko-KR" altLang="en-US" sz="1791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504339" y="2034523"/>
              <a:ext cx="763351" cy="367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91" b="1" dirty="0">
                  <a:solidFill>
                    <a:schemeClr val="accent2">
                      <a:lumMod val="75000"/>
                    </a:schemeClr>
                  </a:solidFill>
                </a:rPr>
                <a:t>value</a:t>
              </a:r>
              <a:endParaRPr lang="ko-KR" altLang="en-US" sz="1791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70289" y="2177737"/>
              <a:ext cx="499047" cy="367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91" b="1" dirty="0">
                  <a:solidFill>
                    <a:schemeClr val="accent2">
                      <a:lumMod val="75000"/>
                    </a:schemeClr>
                  </a:solidFill>
                </a:rPr>
                <a:t>Tel</a:t>
              </a:r>
              <a:endParaRPr lang="ko-KR" altLang="en-US" sz="1791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4" name="직선 화살표 연결선 13"/>
            <p:cNvCxnSpPr>
              <a:stCxn id="5" idx="3"/>
              <a:endCxn id="7" idx="1"/>
            </p:cNvCxnSpPr>
            <p:nvPr/>
          </p:nvCxnSpPr>
          <p:spPr>
            <a:xfrm flipV="1">
              <a:off x="8761764" y="2515907"/>
              <a:ext cx="442719" cy="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6" idx="3"/>
              <a:endCxn id="8" idx="1"/>
            </p:cNvCxnSpPr>
            <p:nvPr/>
          </p:nvCxnSpPr>
          <p:spPr>
            <a:xfrm flipV="1">
              <a:off x="8761763" y="2922186"/>
              <a:ext cx="442719" cy="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0C9EEED-E5A5-4C97-BF80-268BF99D5692}"/>
              </a:ext>
            </a:extLst>
          </p:cNvPr>
          <p:cNvSpPr txBox="1"/>
          <p:nvPr/>
        </p:nvSpPr>
        <p:spPr>
          <a:xfrm>
            <a:off x="1170087" y="5589240"/>
            <a:ext cx="6465466" cy="849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pt-BR" altLang="ko-KR" sz="1400" dirty="0"/>
              <a:t>&gt;&gt;&gt; Tel = {</a:t>
            </a:r>
            <a:r>
              <a:rPr lang="en-US" altLang="ko-KR" sz="1400" dirty="0"/>
              <a:t>'</a:t>
            </a:r>
            <a:r>
              <a:rPr lang="ko-KR" altLang="en-US" sz="1400" dirty="0"/>
              <a:t>홍길동</a:t>
            </a:r>
            <a:r>
              <a:rPr lang="en-US" altLang="ko-KR" sz="1400" dirty="0"/>
              <a:t>':'010-1234-5678'</a:t>
            </a:r>
            <a:r>
              <a:rPr lang="pt-BR" altLang="ko-KR" sz="1400" dirty="0"/>
              <a:t>, </a:t>
            </a:r>
            <a:r>
              <a:rPr lang="en-US" altLang="ko-KR" sz="1400" dirty="0"/>
              <a:t>'</a:t>
            </a:r>
            <a:r>
              <a:rPr lang="ko-KR" altLang="en-US" sz="1400" dirty="0"/>
              <a:t>강감찬</a:t>
            </a:r>
            <a:r>
              <a:rPr lang="en-US" altLang="ko-KR" sz="1400" dirty="0"/>
              <a:t>':'010-1357-2468'</a:t>
            </a:r>
            <a:r>
              <a:rPr lang="pt-BR" altLang="ko-KR" sz="1400" dirty="0"/>
              <a:t>}</a:t>
            </a:r>
            <a:endParaRPr lang="pt-BR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altLang="ko-KR" sz="1400" dirty="0"/>
              <a:t>&gt;&gt;&gt; </a:t>
            </a:r>
            <a:r>
              <a:rPr lang="en-US" altLang="ko-KR" sz="1400" dirty="0"/>
              <a:t>Tel['</a:t>
            </a:r>
            <a:r>
              <a:rPr lang="ko-KR" altLang="en-US" sz="1400" dirty="0"/>
              <a:t>홍길동</a:t>
            </a:r>
            <a:r>
              <a:rPr lang="en-US" altLang="ko-KR" sz="1400" dirty="0"/>
              <a:t>']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'010-1234-5678'</a:t>
            </a:r>
            <a:endParaRPr lang="pt-BR" altLang="ko-KR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5592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사전 생성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빈 사전 생성</a:t>
            </a:r>
            <a:endParaRPr lang="en-US" altLang="ko-KR" dirty="0"/>
          </a:p>
          <a:p>
            <a:pPr lvl="1"/>
            <a:r>
              <a:rPr lang="en-US" altLang="ko-KR" dirty="0"/>
              <a:t>d = </a:t>
            </a:r>
            <a:r>
              <a:rPr lang="en-US" altLang="ko-KR" dirty="0" err="1"/>
              <a:t>dict</a:t>
            </a:r>
            <a:r>
              <a:rPr lang="en-US" altLang="ko-KR" dirty="0"/>
              <a:t>( )</a:t>
            </a:r>
          </a:p>
          <a:p>
            <a:pPr lvl="1"/>
            <a:r>
              <a:rPr lang="en-US" altLang="ko-KR" dirty="0"/>
              <a:t>d = { }</a:t>
            </a:r>
          </a:p>
          <a:p>
            <a:pPr lvl="3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r>
              <a:rPr lang="ko-KR" altLang="en-US" dirty="0"/>
              <a:t>사전 사용 예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반 </a:t>
            </a:r>
            <a:r>
              <a:rPr lang="en-US" altLang="ko-KR" dirty="0"/>
              <a:t>25</a:t>
            </a:r>
            <a:r>
              <a:rPr lang="ko-KR" altLang="en-US" dirty="0"/>
              <a:t>명</a:t>
            </a:r>
            <a:r>
              <a:rPr lang="en-US" altLang="ko-KR" dirty="0"/>
              <a:t>, 2</a:t>
            </a:r>
            <a:r>
              <a:rPr lang="ko-KR" altLang="en-US" dirty="0"/>
              <a:t>반 </a:t>
            </a:r>
            <a:r>
              <a:rPr lang="en-US" altLang="ko-KR" dirty="0"/>
              <a:t>30</a:t>
            </a:r>
            <a:r>
              <a:rPr lang="ko-KR" altLang="en-US" dirty="0"/>
              <a:t>명</a:t>
            </a:r>
            <a:r>
              <a:rPr lang="en-US" altLang="ko-KR" dirty="0"/>
              <a:t>, 3</a:t>
            </a:r>
            <a:r>
              <a:rPr lang="ko-KR" altLang="en-US" dirty="0"/>
              <a:t>반 </a:t>
            </a:r>
            <a:r>
              <a:rPr lang="en-US" altLang="ko-KR" dirty="0"/>
              <a:t>27</a:t>
            </a:r>
            <a:r>
              <a:rPr lang="ko-KR" altLang="en-US" dirty="0"/>
              <a:t>명이라는 정보를 저장해보자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55921" y="1628801"/>
            <a:ext cx="5498942" cy="20829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&gt;&gt;&gt; d1 = 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dict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()</a:t>
            </a:r>
            <a:r>
              <a:rPr lang="en-US" sz="1800" dirty="0">
                <a:solidFill>
                  <a:schemeClr val="tx1"/>
                </a:solidFill>
              </a:rPr>
              <a:t>    	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빈 사전 생성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</a:t>
            </a:r>
            <a:r>
              <a:rPr lang="en-US" sz="1800" dirty="0">
                <a:solidFill>
                  <a:schemeClr val="tx1"/>
                </a:solidFill>
              </a:rPr>
              <a:t>type(d1)     </a:t>
            </a:r>
          </a:p>
          <a:p>
            <a:r>
              <a:rPr lang="en-US" sz="1800" dirty="0">
                <a:solidFill>
                  <a:srgbClr val="0070C0"/>
                </a:solidFill>
              </a:rPr>
              <a:t>&lt;class '</a:t>
            </a:r>
            <a:r>
              <a:rPr lang="en-US" sz="1800" dirty="0" err="1">
                <a:solidFill>
                  <a:srgbClr val="0070C0"/>
                </a:solidFill>
              </a:rPr>
              <a:t>dict</a:t>
            </a:r>
            <a:r>
              <a:rPr lang="en-US" sz="1800" dirty="0">
                <a:solidFill>
                  <a:srgbClr val="0070C0"/>
                </a:solidFill>
              </a:rPr>
              <a:t>'&gt; </a:t>
            </a:r>
          </a:p>
          <a:p>
            <a:endParaRPr lang="en-US" sz="1800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&gt;&gt;&gt; d2 =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{}  </a:t>
            </a:r>
            <a:r>
              <a:rPr lang="en-US" sz="1800" dirty="0">
                <a:solidFill>
                  <a:schemeClr val="tx1"/>
                </a:solidFill>
              </a:rPr>
              <a:t>     	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빈 사전 생성 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</a:t>
            </a:r>
            <a:r>
              <a:rPr lang="en-US" sz="1800" dirty="0">
                <a:solidFill>
                  <a:schemeClr val="tx1"/>
                </a:solidFill>
              </a:rPr>
              <a:t>type(d2)   </a:t>
            </a:r>
          </a:p>
          <a:p>
            <a:r>
              <a:rPr lang="en-US" sz="1800" dirty="0">
                <a:solidFill>
                  <a:srgbClr val="0070C0"/>
                </a:solidFill>
              </a:rPr>
              <a:t>&lt;class '</a:t>
            </a:r>
            <a:r>
              <a:rPr lang="en-US" sz="1800" dirty="0" err="1">
                <a:solidFill>
                  <a:srgbClr val="0070C0"/>
                </a:solidFill>
              </a:rPr>
              <a:t>dict</a:t>
            </a:r>
            <a:r>
              <a:rPr lang="en-US" sz="1800" dirty="0">
                <a:solidFill>
                  <a:srgbClr val="0070C0"/>
                </a:solidFill>
              </a:rPr>
              <a:t>'&gt;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6111" y="5013176"/>
            <a:ext cx="4881912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&gt;&gt;&gt; number =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{1:25, 2:30, 3:27}</a:t>
            </a:r>
            <a:r>
              <a:rPr lang="ko-KR" altLang="en-US" sz="1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altLang="ko-KR" sz="1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</a:t>
            </a:r>
            <a:r>
              <a:rPr lang="en-US" sz="1800" dirty="0">
                <a:solidFill>
                  <a:schemeClr val="tx1"/>
                </a:solidFill>
              </a:rPr>
              <a:t>type(number)     </a:t>
            </a:r>
          </a:p>
          <a:p>
            <a:r>
              <a:rPr lang="en-US" sz="1800" dirty="0">
                <a:solidFill>
                  <a:srgbClr val="0070C0"/>
                </a:solidFill>
              </a:rPr>
              <a:t>&lt;class '</a:t>
            </a:r>
            <a:r>
              <a:rPr lang="en-US" sz="1800" dirty="0" err="1">
                <a:solidFill>
                  <a:srgbClr val="0070C0"/>
                </a:solidFill>
              </a:rPr>
              <a:t>dict</a:t>
            </a:r>
            <a:r>
              <a:rPr lang="en-US" sz="1800" dirty="0">
                <a:solidFill>
                  <a:srgbClr val="0070C0"/>
                </a:solidFill>
              </a:rPr>
              <a:t>'&gt; </a:t>
            </a:r>
          </a:p>
        </p:txBody>
      </p:sp>
    </p:spTree>
    <p:extLst>
      <p:ext uri="{BB962C8B-B14F-4D97-AF65-F5344CB8AC3E}">
        <p14:creationId xmlns:p14="http://schemas.microsoft.com/office/powerpoint/2010/main" val="23609198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사전 생성 예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D607A02-49E1-46AC-97E7-E0906BE86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71734" y="1946394"/>
            <a:ext cx="9547425" cy="30483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&gt;&gt;&gt; D = </a:t>
            </a:r>
            <a:r>
              <a:rPr lang="en-US" altLang="ko-KR" sz="1800" dirty="0" err="1">
                <a:solidFill>
                  <a:schemeClr val="tx1"/>
                </a:solidFill>
              </a:rPr>
              <a:t>dict</a:t>
            </a:r>
            <a:r>
              <a:rPr lang="en-US" altLang="ko-KR" sz="1800" dirty="0">
                <a:solidFill>
                  <a:schemeClr val="tx1"/>
                </a:solidFill>
              </a:rPr>
              <a:t>()            	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빈 사전 생성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.   D = {}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와 동일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ko-KR" altLang="en-US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D1 = {'a': 1, 'b': 1}   	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# key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는 변경할 수 없는 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object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D2 = { 1 : 'ab', 2 : [1, 2, 3]} 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# value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는 유형 제한 없음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ko-KR" altLang="en-US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D3 = </a:t>
            </a:r>
            <a:r>
              <a:rPr lang="en-US" altLang="ko-KR" sz="1800" dirty="0" err="1">
                <a:solidFill>
                  <a:schemeClr val="tx1"/>
                </a:solidFill>
              </a:rPr>
              <a:t>dict</a:t>
            </a:r>
            <a:r>
              <a:rPr lang="en-US" altLang="ko-KR" sz="1800" dirty="0">
                <a:solidFill>
                  <a:schemeClr val="tx1"/>
                </a:solidFill>
              </a:rPr>
              <a:t>([(1,'a'), (2,'b')])  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쌍으로 이루어진 원소를 갖는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D4 = </a:t>
            </a:r>
            <a:r>
              <a:rPr lang="en-US" altLang="ko-KR" sz="1800" dirty="0" err="1">
                <a:solidFill>
                  <a:schemeClr val="tx1"/>
                </a:solidFill>
              </a:rPr>
              <a:t>dict</a:t>
            </a:r>
            <a:r>
              <a:rPr lang="en-US" altLang="ko-KR" sz="1800" dirty="0">
                <a:solidFill>
                  <a:schemeClr val="tx1"/>
                </a:solidFill>
              </a:rPr>
              <a:t>(({1,'a'}, {2,'b'}))   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# list, tuple, set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등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D5 = </a:t>
            </a:r>
            <a:r>
              <a:rPr lang="en-US" altLang="ko-KR" sz="1800" dirty="0" err="1">
                <a:solidFill>
                  <a:schemeClr val="tx1"/>
                </a:solidFill>
              </a:rPr>
              <a:t>dict</a:t>
            </a:r>
            <a:r>
              <a:rPr lang="en-US" altLang="ko-KR" sz="1800" dirty="0">
                <a:solidFill>
                  <a:schemeClr val="tx1"/>
                </a:solidFill>
              </a:rPr>
              <a:t>({(1,'a'), (2,'b')})  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데이터를 가지고 생성</a:t>
            </a:r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print(D5)   		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# D3, D4, D5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는 동일한 사전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800" dirty="0">
                <a:solidFill>
                  <a:srgbClr val="0070C0"/>
                </a:solidFill>
              </a:rPr>
              <a:t>{1:'a', 2:'b'}</a:t>
            </a:r>
          </a:p>
        </p:txBody>
      </p:sp>
    </p:spTree>
    <p:extLst>
      <p:ext uri="{BB962C8B-B14F-4D97-AF65-F5344CB8AC3E}">
        <p14:creationId xmlns:p14="http://schemas.microsoft.com/office/powerpoint/2010/main" val="20028005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사전 </a:t>
            </a:r>
            <a:r>
              <a:rPr lang="en-US" altLang="ko-KR" dirty="0"/>
              <a:t>: </a:t>
            </a:r>
            <a:r>
              <a:rPr lang="ko-KR" altLang="en-US" dirty="0"/>
              <a:t>원소 값 얻기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>
                <a:solidFill>
                  <a:srgbClr val="C00000"/>
                </a:solidFill>
              </a:rPr>
              <a:t>사전명</a:t>
            </a:r>
            <a:r>
              <a:rPr lang="en-US" altLang="ko-KR" b="1" dirty="0">
                <a:solidFill>
                  <a:srgbClr val="C00000"/>
                </a:solidFill>
              </a:rPr>
              <a:t>[key]</a:t>
            </a:r>
            <a:r>
              <a:rPr lang="en-US" altLang="ko-KR" dirty="0"/>
              <a:t>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ko-KR" altLang="en-US" dirty="0"/>
              <a:t>원소의 </a:t>
            </a:r>
            <a:r>
              <a:rPr lang="en-US" altLang="ko-KR" dirty="0"/>
              <a:t>key</a:t>
            </a:r>
            <a:r>
              <a:rPr lang="ko-KR" altLang="en-US" dirty="0"/>
              <a:t>에 없는 값을 사용하면 </a:t>
            </a:r>
            <a:r>
              <a:rPr lang="en-US" altLang="ko-KR" dirty="0" err="1"/>
              <a:t>KeyError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0291" y="2420888"/>
            <a:ext cx="9944892" cy="38164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&gt;&gt;&gt; </a:t>
            </a:r>
            <a:r>
              <a:rPr lang="en-US" altLang="ko-KR" sz="1800" dirty="0" err="1">
                <a:solidFill>
                  <a:schemeClr val="tx1"/>
                </a:solidFill>
              </a:rPr>
              <a:t>dic</a:t>
            </a:r>
            <a:r>
              <a:rPr lang="en-US" altLang="ko-KR" sz="1800" dirty="0">
                <a:solidFill>
                  <a:schemeClr val="tx1"/>
                </a:solidFill>
              </a:rPr>
              <a:t> = {'name':'</a:t>
            </a:r>
            <a:r>
              <a:rPr lang="en-US" altLang="ko-KR" sz="1800" dirty="0" err="1">
                <a:solidFill>
                  <a:schemeClr val="tx1"/>
                </a:solidFill>
              </a:rPr>
              <a:t>pey</a:t>
            </a:r>
            <a:r>
              <a:rPr lang="en-US" altLang="ko-KR" sz="1800" dirty="0">
                <a:solidFill>
                  <a:schemeClr val="tx1"/>
                </a:solidFill>
              </a:rPr>
              <a:t>', 'phone':'010-9999-3323', 'birth': '1118'}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</a:t>
            </a:r>
            <a:r>
              <a:rPr lang="en-US" altLang="ko-KR" sz="1800" dirty="0" err="1">
                <a:solidFill>
                  <a:schemeClr val="tx1"/>
                </a:solidFill>
              </a:rPr>
              <a:t>dic</a:t>
            </a:r>
            <a:r>
              <a:rPr lang="en-US" altLang="ko-KR" sz="1800" dirty="0">
                <a:solidFill>
                  <a:schemeClr val="tx1"/>
                </a:solidFill>
              </a:rPr>
              <a:t>['name']</a:t>
            </a:r>
          </a:p>
          <a:p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'</a:t>
            </a:r>
            <a:r>
              <a:rPr lang="en-US" altLang="ko-KR" sz="1800" dirty="0" err="1">
                <a:solidFill>
                  <a:schemeClr val="accent6">
                    <a:lumMod val="75000"/>
                  </a:schemeClr>
                </a:solidFill>
              </a:rPr>
              <a:t>pey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'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</a:t>
            </a:r>
            <a:r>
              <a:rPr lang="en-US" altLang="ko-KR" sz="1800" dirty="0" err="1">
                <a:solidFill>
                  <a:schemeClr val="tx1"/>
                </a:solidFill>
              </a:rPr>
              <a:t>dic</a:t>
            </a:r>
            <a:r>
              <a:rPr lang="en-US" altLang="ko-KR" sz="1800" dirty="0">
                <a:solidFill>
                  <a:schemeClr val="tx1"/>
                </a:solidFill>
              </a:rPr>
              <a:t>['phone']</a:t>
            </a:r>
          </a:p>
          <a:p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'010-9999-3323'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</a:t>
            </a:r>
            <a:r>
              <a:rPr lang="en-US" altLang="ko-KR" sz="1800" dirty="0" err="1">
                <a:solidFill>
                  <a:schemeClr val="tx1"/>
                </a:solidFill>
              </a:rPr>
              <a:t>dic</a:t>
            </a:r>
            <a:r>
              <a:rPr lang="en-US" altLang="ko-KR" sz="1800" dirty="0">
                <a:solidFill>
                  <a:schemeClr val="tx1"/>
                </a:solidFill>
              </a:rPr>
              <a:t>['birth']</a:t>
            </a:r>
          </a:p>
          <a:p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'1118'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</a:t>
            </a:r>
            <a:r>
              <a:rPr lang="en-US" altLang="ko-KR" sz="1800" dirty="0" err="1">
                <a:solidFill>
                  <a:schemeClr val="tx1"/>
                </a:solidFill>
              </a:rPr>
              <a:t>dic</a:t>
            </a:r>
            <a:r>
              <a:rPr lang="en-US" altLang="ko-KR" sz="1800" dirty="0">
                <a:solidFill>
                  <a:schemeClr val="tx1"/>
                </a:solidFill>
              </a:rPr>
              <a:t>['gender']	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원소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쌍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에서 없는 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key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값일 경우 </a:t>
            </a:r>
            <a:r>
              <a:rPr lang="en-US" altLang="ko-KR" sz="1800" dirty="0" err="1">
                <a:solidFill>
                  <a:schemeClr val="accent6">
                    <a:lumMod val="75000"/>
                  </a:schemeClr>
                </a:solidFill>
              </a:rPr>
              <a:t>KeyError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800" dirty="0">
                <a:solidFill>
                  <a:srgbClr val="C00000"/>
                </a:solidFill>
              </a:rPr>
              <a:t>...</a:t>
            </a:r>
          </a:p>
          <a:p>
            <a:r>
              <a:rPr lang="en-US" altLang="ko-KR" sz="1800" dirty="0" err="1">
                <a:solidFill>
                  <a:srgbClr val="C00000"/>
                </a:solidFill>
              </a:rPr>
              <a:t>KeyError</a:t>
            </a:r>
            <a:r>
              <a:rPr lang="en-US" altLang="ko-KR" sz="1800" dirty="0">
                <a:solidFill>
                  <a:srgbClr val="C00000"/>
                </a:solidFill>
              </a:rPr>
              <a:t>: 'gender'</a:t>
            </a:r>
            <a:endParaRPr lang="pt-BR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</a:t>
            </a:r>
            <a:r>
              <a:rPr lang="en-US" altLang="ko-KR" sz="1800" dirty="0" err="1">
                <a:solidFill>
                  <a:schemeClr val="tx1"/>
                </a:solidFill>
              </a:rPr>
              <a:t>dic</a:t>
            </a:r>
            <a:r>
              <a:rPr lang="en-US" altLang="ko-KR" sz="1800" dirty="0">
                <a:solidFill>
                  <a:schemeClr val="tx1"/>
                </a:solidFill>
              </a:rPr>
              <a:t>[0]		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인덱스 적용 안 됨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. [ ]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안의 값은 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key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값으로 간주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800" dirty="0">
                <a:solidFill>
                  <a:srgbClr val="C00000"/>
                </a:solidFill>
              </a:rPr>
              <a:t>...</a:t>
            </a:r>
          </a:p>
          <a:p>
            <a:r>
              <a:rPr lang="en-US" altLang="ko-KR" sz="1800" dirty="0" err="1">
                <a:solidFill>
                  <a:srgbClr val="C00000"/>
                </a:solidFill>
              </a:rPr>
              <a:t>KeyError</a:t>
            </a:r>
            <a:r>
              <a:rPr lang="en-US" altLang="ko-KR" sz="1800" dirty="0">
                <a:solidFill>
                  <a:srgbClr val="C00000"/>
                </a:solidFill>
              </a:rPr>
              <a:t>: 0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9568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사전 </a:t>
            </a:r>
            <a:r>
              <a:rPr lang="en-US" altLang="ko-KR" dirty="0"/>
              <a:t>: </a:t>
            </a:r>
            <a:r>
              <a:rPr lang="ko-KR" altLang="en-US" dirty="0"/>
              <a:t>원소</a:t>
            </a:r>
            <a:r>
              <a:rPr lang="en-US" altLang="ko-KR" dirty="0"/>
              <a:t>(</a:t>
            </a:r>
            <a:r>
              <a:rPr lang="ko-KR" altLang="en-US" dirty="0"/>
              <a:t>쌍</a:t>
            </a:r>
            <a:r>
              <a:rPr lang="en-US" altLang="ko-KR" dirty="0"/>
              <a:t>) </a:t>
            </a:r>
            <a:r>
              <a:rPr lang="ko-KR" altLang="en-US" dirty="0"/>
              <a:t>추가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>
                <a:solidFill>
                  <a:srgbClr val="C00000"/>
                </a:solidFill>
              </a:rPr>
              <a:t>사전명</a:t>
            </a:r>
            <a:r>
              <a:rPr lang="en-US" altLang="ko-KR" b="1" dirty="0">
                <a:solidFill>
                  <a:srgbClr val="C00000"/>
                </a:solidFill>
              </a:rPr>
              <a:t>[key] = value</a:t>
            </a:r>
            <a:r>
              <a:rPr lang="en-US" altLang="ko-KR" dirty="0"/>
              <a:t>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ko-KR" altLang="en-US" dirty="0"/>
              <a:t>인덱스 기호 </a:t>
            </a:r>
            <a:r>
              <a:rPr lang="en-US" altLang="ko-KR" dirty="0"/>
              <a:t>[ ] </a:t>
            </a:r>
            <a:r>
              <a:rPr lang="ko-KR" altLang="en-US" dirty="0"/>
              <a:t>사용하여 안에 </a:t>
            </a:r>
            <a:r>
              <a:rPr lang="en-US" altLang="ko-KR" dirty="0"/>
              <a:t>key </a:t>
            </a:r>
            <a:r>
              <a:rPr lang="ko-KR" altLang="en-US" dirty="0"/>
              <a:t>값을 지정</a:t>
            </a:r>
            <a:endParaRPr lang="en-US" altLang="ko-KR" dirty="0"/>
          </a:p>
          <a:p>
            <a:pPr lvl="1"/>
            <a:r>
              <a:rPr lang="en-US" altLang="ko-KR" dirty="0"/>
              <a:t>key : value </a:t>
            </a:r>
            <a:r>
              <a:rPr lang="ko-KR" altLang="en-US" dirty="0"/>
              <a:t>쌍이 원소로 사전에 추가</a:t>
            </a:r>
            <a:endParaRPr lang="en-US" altLang="ko-KR" dirty="0"/>
          </a:p>
          <a:p>
            <a:pPr lvl="1"/>
            <a:r>
              <a:rPr lang="ko-KR" altLang="en-US" dirty="0"/>
              <a:t>이미 있는 </a:t>
            </a:r>
            <a:r>
              <a:rPr lang="en-US" altLang="ko-KR" dirty="0"/>
              <a:t>key </a:t>
            </a:r>
            <a:r>
              <a:rPr lang="ko-KR" altLang="en-US" dirty="0"/>
              <a:t>값일 경우</a:t>
            </a:r>
            <a:r>
              <a:rPr lang="en-US" altLang="ko-KR" dirty="0"/>
              <a:t>, key</a:t>
            </a:r>
            <a:r>
              <a:rPr lang="ko-KR" altLang="en-US" dirty="0"/>
              <a:t>에 해당하는 </a:t>
            </a:r>
            <a:r>
              <a:rPr lang="en-US" altLang="ko-KR" dirty="0"/>
              <a:t>value</a:t>
            </a:r>
            <a:r>
              <a:rPr lang="ko-KR" altLang="en-US" dirty="0"/>
              <a:t>를 덮어씀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445" y="3573016"/>
            <a:ext cx="10704157" cy="27968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d = {1:'a', 0:'b'}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d[3] = 'python'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3:'python'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가 사전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d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에 추가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			# {1:'a', 0:'b'} =&gt; {1:'a', 0:'b', </a:t>
            </a:r>
            <a:r>
              <a:rPr lang="en-US" altLang="ko-KR" dirty="0">
                <a:solidFill>
                  <a:srgbClr val="C00000"/>
                </a:solidFill>
              </a:rPr>
              <a:t>3:'python'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			# key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는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immutable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자료형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, value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는 모든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자료형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가능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d['c'] = [2, 4]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'c':[2, 4]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가 사전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d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에 추가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			# {1:'a', 0:'b', 3:'python'} =&gt; {1:'a', 0:'b', 3:'python', </a:t>
            </a:r>
            <a:r>
              <a:rPr lang="en-US" altLang="ko-KR" dirty="0">
                <a:solidFill>
                  <a:srgbClr val="C00000"/>
                </a:solidFill>
              </a:rPr>
              <a:t>'c':[2, 4]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			# key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는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immutable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자료형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, value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는 모든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자료형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가능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d[1] = 'd'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1:'a'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를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1:'d'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로 대치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			# {</a:t>
            </a:r>
            <a:r>
              <a:rPr lang="en-US" altLang="ko-KR" dirty="0">
                <a:solidFill>
                  <a:srgbClr val="0070C0"/>
                </a:solidFill>
              </a:rPr>
              <a:t>1:'a'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, 0:'b', 3:'python', 'c':[2, 4]}</a:t>
            </a:r>
            <a:b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			# =&gt; {</a:t>
            </a:r>
            <a:r>
              <a:rPr lang="en-US" altLang="ko-KR" dirty="0">
                <a:solidFill>
                  <a:srgbClr val="C00000"/>
                </a:solidFill>
              </a:rPr>
              <a:t>1:'d'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, 0:'b', 3:'python', 'c':[2, 4]}</a:t>
            </a:r>
          </a:p>
        </p:txBody>
      </p:sp>
    </p:spTree>
    <p:extLst>
      <p:ext uri="{BB962C8B-B14F-4D97-AF65-F5344CB8AC3E}">
        <p14:creationId xmlns:p14="http://schemas.microsoft.com/office/powerpoint/2010/main" val="29008745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사전 </a:t>
            </a:r>
            <a:r>
              <a:rPr lang="en-US" altLang="ko-KR" dirty="0"/>
              <a:t>: </a:t>
            </a:r>
            <a:r>
              <a:rPr lang="ko-KR" altLang="en-US" dirty="0"/>
              <a:t>원소</a:t>
            </a:r>
            <a:r>
              <a:rPr lang="en-US" altLang="ko-KR" dirty="0"/>
              <a:t>(</a:t>
            </a:r>
            <a:r>
              <a:rPr lang="ko-KR" altLang="en-US" dirty="0"/>
              <a:t>쌍</a:t>
            </a:r>
            <a:r>
              <a:rPr lang="en-US" altLang="ko-KR" dirty="0"/>
              <a:t>) </a:t>
            </a:r>
            <a:r>
              <a:rPr lang="ko-KR" altLang="en-US" dirty="0"/>
              <a:t>삭제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</a:rPr>
              <a:t>del </a:t>
            </a:r>
            <a:r>
              <a:rPr lang="ko-KR" altLang="en-US" b="1" dirty="0" err="1">
                <a:solidFill>
                  <a:srgbClr val="C00000"/>
                </a:solidFill>
              </a:rPr>
              <a:t>사전명</a:t>
            </a:r>
            <a:r>
              <a:rPr lang="en-US" altLang="ko-KR" b="1" dirty="0">
                <a:solidFill>
                  <a:srgbClr val="C00000"/>
                </a:solidFill>
              </a:rPr>
              <a:t>[key]</a:t>
            </a:r>
            <a:r>
              <a:rPr lang="en-US" altLang="ko-KR" dirty="0"/>
              <a:t>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ko-KR" altLang="en-US" dirty="0"/>
              <a:t>인덱스 기호 </a:t>
            </a:r>
            <a:r>
              <a:rPr lang="en-US" altLang="ko-KR" dirty="0"/>
              <a:t>[ ] </a:t>
            </a:r>
            <a:r>
              <a:rPr lang="ko-KR" altLang="en-US" dirty="0"/>
              <a:t>사용하여 안에 </a:t>
            </a:r>
            <a:r>
              <a:rPr lang="en-US" altLang="ko-KR" dirty="0"/>
              <a:t>key </a:t>
            </a:r>
            <a:r>
              <a:rPr lang="ko-KR" altLang="en-US" dirty="0"/>
              <a:t>값을 지정</a:t>
            </a:r>
            <a:endParaRPr lang="en-US" altLang="ko-KR" dirty="0"/>
          </a:p>
          <a:p>
            <a:pPr lvl="1"/>
            <a:r>
              <a:rPr lang="en-US" altLang="ko-KR" dirty="0"/>
              <a:t>key</a:t>
            </a:r>
            <a:r>
              <a:rPr lang="ko-KR" altLang="en-US" dirty="0"/>
              <a:t>에 해당하는 </a:t>
            </a:r>
            <a:r>
              <a:rPr lang="en-US" altLang="ko-KR" dirty="0"/>
              <a:t>key : value </a:t>
            </a:r>
            <a:r>
              <a:rPr lang="ko-KR" altLang="en-US" dirty="0"/>
              <a:t>쌍이 사전에서 삭제</a:t>
            </a:r>
            <a:endParaRPr lang="en-US" altLang="ko-KR" dirty="0"/>
          </a:p>
          <a:p>
            <a:pPr lvl="1"/>
            <a:r>
              <a:rPr lang="en-US" altLang="ko-KR" dirty="0"/>
              <a:t>key </a:t>
            </a:r>
            <a:r>
              <a:rPr lang="ko-KR" altLang="en-US" dirty="0"/>
              <a:t>값이</a:t>
            </a:r>
            <a:r>
              <a:rPr lang="en-US" altLang="ko-KR" dirty="0"/>
              <a:t> </a:t>
            </a:r>
            <a:r>
              <a:rPr lang="ko-KR" altLang="en-US" dirty="0"/>
              <a:t>없을 경우</a:t>
            </a:r>
            <a:r>
              <a:rPr lang="en-US" altLang="ko-KR" dirty="0"/>
              <a:t> </a:t>
            </a:r>
            <a:r>
              <a:rPr lang="en-US" altLang="ko-KR" dirty="0" err="1"/>
              <a:t>KeyError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42095" y="3429000"/>
            <a:ext cx="8640960" cy="18333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592" dirty="0">
                <a:solidFill>
                  <a:schemeClr val="tx1"/>
                </a:solidFill>
              </a:rPr>
              <a:t>d = {1:'a', 0:'b'}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del d[1]			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# key 1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에 해당하는 원소 쌍 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1:'a' 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가 사전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 d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에서 삭제</a:t>
            </a:r>
            <a:endParaRPr lang="en-US" altLang="ko-KR" sz="1592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			# {</a:t>
            </a:r>
            <a:r>
              <a:rPr lang="en-US" altLang="ko-KR" sz="1592" dirty="0">
                <a:solidFill>
                  <a:srgbClr val="0070C0"/>
                </a:solidFill>
              </a:rPr>
              <a:t>1:'a'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, 0:'b'} =&gt; {0:'b'}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del d[2]			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# key 2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가 없으므로 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error</a:t>
            </a:r>
          </a:p>
          <a:p>
            <a:r>
              <a:rPr lang="en-US" altLang="ko-KR" sz="1592" dirty="0">
                <a:solidFill>
                  <a:srgbClr val="C00000"/>
                </a:solidFill>
              </a:rPr>
              <a:t>...</a:t>
            </a:r>
          </a:p>
          <a:p>
            <a:r>
              <a:rPr lang="en-US" altLang="ko-KR" sz="1592" dirty="0" err="1">
                <a:solidFill>
                  <a:srgbClr val="C00000"/>
                </a:solidFill>
              </a:rPr>
              <a:t>KeyError</a:t>
            </a:r>
            <a:r>
              <a:rPr lang="en-US" altLang="ko-KR" sz="1592" dirty="0">
                <a:solidFill>
                  <a:srgbClr val="C00000"/>
                </a:solidFill>
              </a:rPr>
              <a:t>: 2</a:t>
            </a:r>
            <a:endParaRPr lang="en-US" altLang="ko-KR" sz="1592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4181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사전 연산자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791" dirty="0"/>
              <a:t>Membership test (in, not in </a:t>
            </a:r>
            <a:r>
              <a:rPr lang="ko-KR" altLang="en-US" sz="1791" dirty="0"/>
              <a:t>연산</a:t>
            </a:r>
            <a:r>
              <a:rPr lang="en-US" altLang="ko-KR" sz="1791" dirty="0"/>
              <a:t>) </a:t>
            </a:r>
            <a:r>
              <a:rPr lang="ko-KR" altLang="en-US" sz="1791" dirty="0"/>
              <a:t>가능 </a:t>
            </a:r>
            <a:r>
              <a:rPr lang="en-US" altLang="ko-KR" sz="1791" dirty="0"/>
              <a:t>: key </a:t>
            </a:r>
            <a:r>
              <a:rPr lang="ko-KR" altLang="en-US" sz="1791" dirty="0"/>
              <a:t>에 대해서만 가능</a:t>
            </a:r>
            <a:endParaRPr lang="en-US" altLang="ko-KR" sz="1791" dirty="0"/>
          </a:p>
          <a:p>
            <a:r>
              <a:rPr lang="en-US" altLang="ko-KR" sz="1791" dirty="0"/>
              <a:t>+, * </a:t>
            </a:r>
            <a:r>
              <a:rPr lang="ko-KR" altLang="en-US" sz="1791" dirty="0"/>
              <a:t>연산자 지원되지 않음</a:t>
            </a:r>
            <a:endParaRPr lang="en-US" altLang="ko-KR" sz="1791" dirty="0"/>
          </a:p>
          <a:p>
            <a:endParaRPr lang="ko-KR" altLang="en-US" sz="1791" dirty="0"/>
          </a:p>
        </p:txBody>
      </p:sp>
      <p:sp>
        <p:nvSpPr>
          <p:cNvPr id="5" name="TextBox 4"/>
          <p:cNvSpPr txBox="1"/>
          <p:nvPr/>
        </p:nvSpPr>
        <p:spPr>
          <a:xfrm>
            <a:off x="810047" y="2348880"/>
            <a:ext cx="10827919" cy="37202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592" dirty="0">
                <a:solidFill>
                  <a:schemeClr val="tx1"/>
                </a:solidFill>
              </a:rPr>
              <a:t>&gt;&gt;&gt; contacts = {'Kim':'010-1234-5678',  'Park':'010-1236-4568', 'Lee':'010-1238-4569'}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'Kim' in contacts			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# key 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중에 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'Kim' 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이 있으므로 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True 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반환</a:t>
            </a:r>
            <a:r>
              <a:rPr lang="en-US" altLang="ko-KR" sz="1592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True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'Choi' in contacts			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# key 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중에 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'Choi' 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가 없으므로 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False 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반환</a:t>
            </a:r>
            <a:r>
              <a:rPr lang="en-US" altLang="ko-KR" sz="1592" dirty="0">
                <a:solidFill>
                  <a:schemeClr val="tx1"/>
                </a:solidFill>
              </a:rPr>
              <a:t>		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False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'010-1234-5678' in contacts		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# membership test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는 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key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에 대해서만 수행</a:t>
            </a:r>
            <a:endParaRPr lang="en-US" altLang="ko-KR" sz="1592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592" dirty="0">
                <a:solidFill>
                  <a:srgbClr val="0070C0"/>
                </a:solidFill>
              </a:rPr>
              <a:t>False</a:t>
            </a:r>
            <a:endParaRPr lang="en-US" altLang="ko-KR" sz="1592" dirty="0">
              <a:solidFill>
                <a:schemeClr val="tx1"/>
              </a:solidFill>
            </a:endParaRP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</a:t>
            </a:r>
            <a:r>
              <a:rPr lang="en-US" altLang="ko-KR" sz="1592" dirty="0" err="1">
                <a:solidFill>
                  <a:schemeClr val="tx1"/>
                </a:solidFill>
              </a:rPr>
              <a:t>tel</a:t>
            </a:r>
            <a:r>
              <a:rPr lang="en-US" altLang="ko-KR" sz="1592" dirty="0">
                <a:solidFill>
                  <a:schemeClr val="tx1"/>
                </a:solidFill>
              </a:rPr>
              <a:t> = {'Lim':'010-2468-1357'}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contacts + </a:t>
            </a:r>
            <a:r>
              <a:rPr lang="en-US" altLang="ko-KR" sz="1592" dirty="0" err="1">
                <a:solidFill>
                  <a:schemeClr val="tx1"/>
                </a:solidFill>
              </a:rPr>
              <a:t>tel</a:t>
            </a:r>
            <a:endParaRPr lang="en-US" altLang="ko-KR" sz="1592" dirty="0">
              <a:solidFill>
                <a:schemeClr val="tx1"/>
              </a:solidFill>
            </a:endParaRPr>
          </a:p>
          <a:p>
            <a:r>
              <a:rPr lang="en-US" altLang="ko-KR" sz="1592" dirty="0">
                <a:solidFill>
                  <a:srgbClr val="C00000"/>
                </a:solidFill>
              </a:rPr>
              <a:t>...</a:t>
            </a:r>
          </a:p>
          <a:p>
            <a:r>
              <a:rPr lang="en-US" altLang="ko-KR" sz="1592" dirty="0" err="1">
                <a:solidFill>
                  <a:srgbClr val="C00000"/>
                </a:solidFill>
              </a:rPr>
              <a:t>TypeError</a:t>
            </a:r>
            <a:r>
              <a:rPr lang="en-US" altLang="ko-KR" sz="1592" dirty="0">
                <a:solidFill>
                  <a:srgbClr val="C00000"/>
                </a:solidFill>
              </a:rPr>
              <a:t>: unsupported operand type(s) for +: '</a:t>
            </a:r>
            <a:r>
              <a:rPr lang="en-US" altLang="ko-KR" sz="1592" dirty="0" err="1">
                <a:solidFill>
                  <a:srgbClr val="C00000"/>
                </a:solidFill>
              </a:rPr>
              <a:t>dict</a:t>
            </a:r>
            <a:r>
              <a:rPr lang="en-US" altLang="ko-KR" sz="1592" dirty="0">
                <a:solidFill>
                  <a:srgbClr val="C00000"/>
                </a:solidFill>
              </a:rPr>
              <a:t>' and '</a:t>
            </a:r>
            <a:r>
              <a:rPr lang="en-US" altLang="ko-KR" sz="1592" dirty="0" err="1">
                <a:solidFill>
                  <a:srgbClr val="C00000"/>
                </a:solidFill>
              </a:rPr>
              <a:t>dict</a:t>
            </a:r>
            <a:r>
              <a:rPr lang="en-US" altLang="ko-KR" sz="1592" dirty="0">
                <a:solidFill>
                  <a:srgbClr val="C00000"/>
                </a:solidFill>
              </a:rPr>
              <a:t>'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contacts * 2</a:t>
            </a:r>
          </a:p>
          <a:p>
            <a:r>
              <a:rPr lang="en-US" altLang="ko-KR" sz="1592" dirty="0">
                <a:solidFill>
                  <a:srgbClr val="C00000"/>
                </a:solidFill>
              </a:rPr>
              <a:t>...</a:t>
            </a:r>
          </a:p>
          <a:p>
            <a:r>
              <a:rPr lang="en-US" altLang="ko-KR" sz="1592" dirty="0" err="1">
                <a:solidFill>
                  <a:srgbClr val="C00000"/>
                </a:solidFill>
              </a:rPr>
              <a:t>TypeError</a:t>
            </a:r>
            <a:r>
              <a:rPr lang="en-US" altLang="ko-KR" sz="1592" dirty="0">
                <a:solidFill>
                  <a:srgbClr val="C00000"/>
                </a:solidFill>
              </a:rPr>
              <a:t>: unsupported operand type(s) for *: '</a:t>
            </a:r>
            <a:r>
              <a:rPr lang="en-US" altLang="ko-KR" sz="1592" dirty="0" err="1">
                <a:solidFill>
                  <a:srgbClr val="C00000"/>
                </a:solidFill>
              </a:rPr>
              <a:t>dict</a:t>
            </a:r>
            <a:r>
              <a:rPr lang="en-US" altLang="ko-KR" sz="1592" dirty="0">
                <a:solidFill>
                  <a:srgbClr val="C00000"/>
                </a:solidFill>
              </a:rPr>
              <a:t>' and '</a:t>
            </a:r>
            <a:r>
              <a:rPr lang="en-US" altLang="ko-KR" sz="1592" dirty="0" err="1">
                <a:solidFill>
                  <a:srgbClr val="C00000"/>
                </a:solidFill>
              </a:rPr>
              <a:t>int</a:t>
            </a:r>
            <a:r>
              <a:rPr lang="en-US" altLang="ko-KR" sz="1592" dirty="0">
                <a:solidFill>
                  <a:srgbClr val="C00000"/>
                </a:solidFill>
              </a:rPr>
              <a:t>'</a:t>
            </a:r>
            <a:endParaRPr lang="en-US" altLang="ko-KR" sz="1592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03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생성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/>
              <a:t>리스트 생성하기 </a:t>
            </a:r>
            <a:endParaRPr lang="en-US" altLang="ko-KR" dirty="0"/>
          </a:p>
          <a:p>
            <a:pPr lvl="1"/>
            <a:r>
              <a:rPr lang="en-US" altLang="ko-KR" dirty="0"/>
              <a:t>[ ] </a:t>
            </a:r>
            <a:r>
              <a:rPr lang="ko-KR" altLang="en-US" dirty="0"/>
              <a:t>안에 직접 원소를 지정하여 생성</a:t>
            </a:r>
            <a:endParaRPr lang="en-US" altLang="ko-KR" dirty="0"/>
          </a:p>
          <a:p>
            <a:pPr lvl="1"/>
            <a:r>
              <a:rPr lang="en-US" altLang="ko-KR" dirty="0"/>
              <a:t>list() </a:t>
            </a:r>
            <a:r>
              <a:rPr lang="ko-KR" altLang="en-US" dirty="0"/>
              <a:t>함수에 인수를 지정하여 생성  </a:t>
            </a:r>
            <a:endParaRPr lang="en-US" altLang="ko-KR" dirty="0"/>
          </a:p>
          <a:p>
            <a:pPr lvl="2"/>
            <a:r>
              <a:rPr lang="ko-KR" altLang="en-US" dirty="0"/>
              <a:t>인수로는 원소를 갖는 </a:t>
            </a:r>
            <a:r>
              <a:rPr lang="en-US" altLang="ko-KR" dirty="0" err="1">
                <a:solidFill>
                  <a:srgbClr val="FF0000"/>
                </a:solidFill>
              </a:rPr>
              <a:t>iterable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한 데이터</a:t>
            </a:r>
            <a:r>
              <a:rPr lang="en-US" altLang="ko-KR" dirty="0">
                <a:solidFill>
                  <a:srgbClr val="FF0000"/>
                </a:solidFill>
              </a:rPr>
              <a:t> 1</a:t>
            </a:r>
            <a:r>
              <a:rPr lang="ko-KR" altLang="en-US" dirty="0">
                <a:solidFill>
                  <a:srgbClr val="FF0000"/>
                </a:solidFill>
              </a:rPr>
              <a:t>개만</a:t>
            </a:r>
            <a:r>
              <a:rPr lang="ko-KR" altLang="en-US" dirty="0"/>
              <a:t> 올 수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인수로 </a:t>
            </a:r>
            <a:r>
              <a:rPr lang="ko-KR" altLang="en-US" dirty="0">
                <a:solidFill>
                  <a:srgbClr val="FF0000"/>
                </a:solidFill>
              </a:rPr>
              <a:t>지정된 값이 리스트의 원소로 변환</a:t>
            </a:r>
            <a:r>
              <a:rPr lang="ko-KR" altLang="en-US" dirty="0"/>
              <a:t> 됨</a:t>
            </a:r>
            <a:endParaRPr lang="en-US" altLang="ko-KR" dirty="0"/>
          </a:p>
          <a:p>
            <a:pPr marL="445526" lvl="1" indent="0">
              <a:buNone/>
            </a:pPr>
            <a:r>
              <a:rPr lang="ko-KR" altLang="en-US" dirty="0"/>
              <a:t>리스트 생성 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list2 = ["red", "green", "blue"]</a:t>
            </a: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dirty="0">
                <a:latin typeface="Consolas" panose="020B0609020204030204" pitchFamily="49" charset="0"/>
              </a:rPr>
              <a:t>list2 =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list(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["red", "green", "blue"]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)	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# ["red", "green", "blue"]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list3 =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list(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abcd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latin typeface="Consolas" panose="020B0609020204030204" pitchFamily="49" charset="0"/>
              </a:rPr>
              <a:t>  			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# ["</a:t>
            </a:r>
            <a:r>
              <a:rPr lang="en-US" altLang="ko-KR" dirty="0" err="1">
                <a:solidFill>
                  <a:srgbClr val="00B050"/>
                </a:solidFill>
                <a:latin typeface="Consolas" panose="020B0609020204030204" pitchFamily="49" charset="0"/>
              </a:rPr>
              <a:t>a","b","c","d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"]</a:t>
            </a:r>
            <a:b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list3 = ["a", "b", "c", "d"]</a:t>
            </a:r>
            <a:b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latin typeface="Consolas" panose="020B0609020204030204" pitchFamily="49" charset="0"/>
              </a:rPr>
              <a:t>list3 = list("a")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			#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["a"]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list4 = list("")				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# [] ""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은 </a:t>
            </a:r>
            <a:r>
              <a:rPr lang="ko-KR" alt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비어있지만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B050"/>
                </a:solidFill>
                <a:latin typeface="Consolas" panose="020B0609020204030204" pitchFamily="49" charset="0"/>
              </a:rPr>
              <a:t>iterable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한 하나의 값</a:t>
            </a:r>
            <a:endParaRPr lang="en-US" altLang="ko-KR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list5 = [2, "three", 3.14]		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서로 다른 타입의 원소를 가질 수 있다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0837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사전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사전에서 사용할 수 있는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C00000"/>
                </a:solidFill>
              </a:rPr>
              <a:t>사전</a:t>
            </a:r>
            <a:r>
              <a:rPr lang="en-US" altLang="ko-KR" b="1" dirty="0">
                <a:solidFill>
                  <a:srgbClr val="C00000"/>
                </a:solidFill>
              </a:rPr>
              <a:t>.</a:t>
            </a:r>
            <a:r>
              <a:rPr lang="ko-KR" altLang="en-US" b="1" dirty="0" err="1">
                <a:solidFill>
                  <a:srgbClr val="C00000"/>
                </a:solidFill>
              </a:rPr>
              <a:t>메소드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dirty="0"/>
              <a:t>의 형태로 사용 </a:t>
            </a:r>
            <a:r>
              <a:rPr lang="en-US" altLang="ko-KR" dirty="0"/>
              <a:t>(</a:t>
            </a:r>
            <a:r>
              <a:rPr lang="ko-KR" altLang="en-US" dirty="0"/>
              <a:t>사전</a:t>
            </a:r>
            <a:r>
              <a:rPr lang="ko-KR" altLang="en-US" dirty="0">
                <a:solidFill>
                  <a:srgbClr val="C00000"/>
                </a:solidFill>
              </a:rPr>
              <a:t>의</a:t>
            </a:r>
            <a:r>
              <a:rPr lang="ko-KR" altLang="en-US" dirty="0"/>
              <a:t> </a:t>
            </a:r>
            <a:r>
              <a:rPr lang="ko-KR" altLang="en-US" dirty="0" err="1"/>
              <a:t>메소드로</a:t>
            </a:r>
            <a:r>
              <a:rPr lang="ko-KR" altLang="en-US" dirty="0"/>
              <a:t> 해석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사전 </a:t>
            </a:r>
            <a:r>
              <a:rPr lang="ko-KR" altLang="en-US" dirty="0" err="1"/>
              <a:t>메소드</a:t>
            </a:r>
            <a:r>
              <a:rPr lang="ko-KR" altLang="en-US" dirty="0"/>
              <a:t> 목록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14103" y="3008447"/>
            <a:ext cx="7755823" cy="265280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592" dirty="0">
                <a:solidFill>
                  <a:schemeClr val="tx1"/>
                </a:solidFill>
              </a:rPr>
              <a:t>&gt;&gt;&gt; </a:t>
            </a:r>
            <a:r>
              <a:rPr lang="en-US" altLang="ko-KR" sz="1592" dirty="0" err="1">
                <a:solidFill>
                  <a:schemeClr val="tx1"/>
                </a:solidFill>
              </a:rPr>
              <a:t>dir</a:t>
            </a:r>
            <a:r>
              <a:rPr lang="en-US" altLang="ko-KR" sz="1592" dirty="0">
                <a:solidFill>
                  <a:schemeClr val="tx1"/>
                </a:solidFill>
              </a:rPr>
              <a:t>(</a:t>
            </a:r>
            <a:r>
              <a:rPr lang="en-US" altLang="ko-KR" sz="1592" dirty="0" err="1">
                <a:solidFill>
                  <a:schemeClr val="tx1"/>
                </a:solidFill>
              </a:rPr>
              <a:t>dict</a:t>
            </a:r>
            <a:r>
              <a:rPr lang="en-US" altLang="ko-KR" sz="1592" dirty="0">
                <a:solidFill>
                  <a:schemeClr val="tx1"/>
                </a:solidFill>
              </a:rPr>
              <a:t>) 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['__class__', '__contains__', '__</a:t>
            </a:r>
            <a:r>
              <a:rPr lang="en-US" altLang="ko-KR" sz="1592" dirty="0" err="1">
                <a:solidFill>
                  <a:srgbClr val="0070C0"/>
                </a:solidFill>
              </a:rPr>
              <a:t>delattr</a:t>
            </a:r>
            <a:r>
              <a:rPr lang="en-US" altLang="ko-KR" sz="1592" dirty="0">
                <a:solidFill>
                  <a:srgbClr val="0070C0"/>
                </a:solidFill>
              </a:rPr>
              <a:t>__', '__</a:t>
            </a:r>
            <a:r>
              <a:rPr lang="en-US" altLang="ko-KR" sz="1592" dirty="0" err="1">
                <a:solidFill>
                  <a:srgbClr val="0070C0"/>
                </a:solidFill>
              </a:rPr>
              <a:t>delitem</a:t>
            </a:r>
            <a:r>
              <a:rPr lang="en-US" altLang="ko-KR" sz="1592" dirty="0">
                <a:solidFill>
                  <a:srgbClr val="0070C0"/>
                </a:solidFill>
              </a:rPr>
              <a:t>__', '__</a:t>
            </a:r>
            <a:r>
              <a:rPr lang="en-US" altLang="ko-KR" sz="1592" dirty="0" err="1">
                <a:solidFill>
                  <a:srgbClr val="0070C0"/>
                </a:solidFill>
              </a:rPr>
              <a:t>dir</a:t>
            </a:r>
            <a:r>
              <a:rPr lang="en-US" altLang="ko-KR" sz="1592" dirty="0">
                <a:solidFill>
                  <a:srgbClr val="0070C0"/>
                </a:solidFill>
              </a:rPr>
              <a:t>__', '__doc__', '__</a:t>
            </a:r>
            <a:r>
              <a:rPr lang="en-US" altLang="ko-KR" sz="1592" dirty="0" err="1">
                <a:solidFill>
                  <a:srgbClr val="0070C0"/>
                </a:solidFill>
              </a:rPr>
              <a:t>eq</a:t>
            </a:r>
            <a:r>
              <a:rPr lang="en-US" altLang="ko-KR" sz="1592" dirty="0">
                <a:solidFill>
                  <a:srgbClr val="0070C0"/>
                </a:solidFill>
              </a:rPr>
              <a:t>__', '__format__', '__</a:t>
            </a:r>
            <a:r>
              <a:rPr lang="en-US" altLang="ko-KR" sz="1592" dirty="0" err="1">
                <a:solidFill>
                  <a:srgbClr val="0070C0"/>
                </a:solidFill>
              </a:rPr>
              <a:t>ge</a:t>
            </a:r>
            <a:r>
              <a:rPr lang="en-US" altLang="ko-KR" sz="1592" dirty="0">
                <a:solidFill>
                  <a:srgbClr val="0070C0"/>
                </a:solidFill>
              </a:rPr>
              <a:t>__', '__</a:t>
            </a:r>
            <a:r>
              <a:rPr lang="en-US" altLang="ko-KR" sz="1592" dirty="0" err="1">
                <a:solidFill>
                  <a:srgbClr val="0070C0"/>
                </a:solidFill>
              </a:rPr>
              <a:t>getattribute</a:t>
            </a:r>
            <a:r>
              <a:rPr lang="en-US" altLang="ko-KR" sz="1592" dirty="0">
                <a:solidFill>
                  <a:srgbClr val="0070C0"/>
                </a:solidFill>
              </a:rPr>
              <a:t>__', '__</a:t>
            </a:r>
            <a:r>
              <a:rPr lang="en-US" altLang="ko-KR" sz="1592" dirty="0" err="1">
                <a:solidFill>
                  <a:srgbClr val="0070C0"/>
                </a:solidFill>
              </a:rPr>
              <a:t>getitem</a:t>
            </a:r>
            <a:r>
              <a:rPr lang="en-US" altLang="ko-KR" sz="1592" dirty="0">
                <a:solidFill>
                  <a:srgbClr val="0070C0"/>
                </a:solidFill>
              </a:rPr>
              <a:t>__', '__</a:t>
            </a:r>
            <a:r>
              <a:rPr lang="en-US" altLang="ko-KR" sz="1592" dirty="0" err="1">
                <a:solidFill>
                  <a:srgbClr val="0070C0"/>
                </a:solidFill>
              </a:rPr>
              <a:t>gt</a:t>
            </a:r>
            <a:r>
              <a:rPr lang="en-US" altLang="ko-KR" sz="1592" dirty="0">
                <a:solidFill>
                  <a:srgbClr val="0070C0"/>
                </a:solidFill>
              </a:rPr>
              <a:t>__', '__hash__', '__</a:t>
            </a:r>
            <a:r>
              <a:rPr lang="en-US" altLang="ko-KR" sz="1592" dirty="0" err="1">
                <a:solidFill>
                  <a:srgbClr val="0070C0"/>
                </a:solidFill>
              </a:rPr>
              <a:t>init</a:t>
            </a:r>
            <a:r>
              <a:rPr lang="en-US" altLang="ko-KR" sz="1592" dirty="0">
                <a:solidFill>
                  <a:srgbClr val="0070C0"/>
                </a:solidFill>
              </a:rPr>
              <a:t>__', '__</a:t>
            </a:r>
            <a:r>
              <a:rPr lang="en-US" altLang="ko-KR" sz="1592" dirty="0" err="1">
                <a:solidFill>
                  <a:srgbClr val="0070C0"/>
                </a:solidFill>
              </a:rPr>
              <a:t>init_subclass</a:t>
            </a:r>
            <a:r>
              <a:rPr lang="en-US" altLang="ko-KR" sz="1592" dirty="0">
                <a:solidFill>
                  <a:srgbClr val="0070C0"/>
                </a:solidFill>
              </a:rPr>
              <a:t>__', '__</a:t>
            </a:r>
            <a:r>
              <a:rPr lang="en-US" altLang="ko-KR" sz="1592" dirty="0" err="1">
                <a:solidFill>
                  <a:srgbClr val="0070C0"/>
                </a:solidFill>
              </a:rPr>
              <a:t>iter</a:t>
            </a:r>
            <a:r>
              <a:rPr lang="en-US" altLang="ko-KR" sz="1592" dirty="0">
                <a:solidFill>
                  <a:srgbClr val="0070C0"/>
                </a:solidFill>
              </a:rPr>
              <a:t>__', '__le__', '__</a:t>
            </a:r>
            <a:r>
              <a:rPr lang="en-US" altLang="ko-KR" sz="1592" dirty="0" err="1">
                <a:solidFill>
                  <a:srgbClr val="0070C0"/>
                </a:solidFill>
              </a:rPr>
              <a:t>len</a:t>
            </a:r>
            <a:r>
              <a:rPr lang="en-US" altLang="ko-KR" sz="1592" dirty="0">
                <a:solidFill>
                  <a:srgbClr val="0070C0"/>
                </a:solidFill>
              </a:rPr>
              <a:t>__', '__</a:t>
            </a:r>
            <a:r>
              <a:rPr lang="en-US" altLang="ko-KR" sz="1592" dirty="0" err="1">
                <a:solidFill>
                  <a:srgbClr val="0070C0"/>
                </a:solidFill>
              </a:rPr>
              <a:t>lt</a:t>
            </a:r>
            <a:r>
              <a:rPr lang="en-US" altLang="ko-KR" sz="1592" dirty="0">
                <a:solidFill>
                  <a:srgbClr val="0070C0"/>
                </a:solidFill>
              </a:rPr>
              <a:t>__', '__ne__', '__new__', '__reduce__', '__</a:t>
            </a:r>
            <a:r>
              <a:rPr lang="en-US" altLang="ko-KR" sz="1592" dirty="0" err="1">
                <a:solidFill>
                  <a:srgbClr val="0070C0"/>
                </a:solidFill>
              </a:rPr>
              <a:t>reduce_ex</a:t>
            </a:r>
            <a:r>
              <a:rPr lang="en-US" altLang="ko-KR" sz="1592" dirty="0">
                <a:solidFill>
                  <a:srgbClr val="0070C0"/>
                </a:solidFill>
              </a:rPr>
              <a:t>__', '__</a:t>
            </a:r>
            <a:r>
              <a:rPr lang="en-US" altLang="ko-KR" sz="1592" dirty="0" err="1">
                <a:solidFill>
                  <a:srgbClr val="0070C0"/>
                </a:solidFill>
              </a:rPr>
              <a:t>repr</a:t>
            </a:r>
            <a:r>
              <a:rPr lang="en-US" altLang="ko-KR" sz="1592" dirty="0">
                <a:solidFill>
                  <a:srgbClr val="0070C0"/>
                </a:solidFill>
              </a:rPr>
              <a:t>__', '__reversed__', '__</a:t>
            </a:r>
            <a:r>
              <a:rPr lang="en-US" altLang="ko-KR" sz="1592" dirty="0" err="1">
                <a:solidFill>
                  <a:srgbClr val="0070C0"/>
                </a:solidFill>
              </a:rPr>
              <a:t>setattr</a:t>
            </a:r>
            <a:r>
              <a:rPr lang="en-US" altLang="ko-KR" sz="1592" dirty="0">
                <a:solidFill>
                  <a:srgbClr val="0070C0"/>
                </a:solidFill>
              </a:rPr>
              <a:t>__', '__</a:t>
            </a:r>
            <a:r>
              <a:rPr lang="en-US" altLang="ko-KR" sz="1592" dirty="0" err="1">
                <a:solidFill>
                  <a:srgbClr val="0070C0"/>
                </a:solidFill>
              </a:rPr>
              <a:t>setitem</a:t>
            </a:r>
            <a:r>
              <a:rPr lang="en-US" altLang="ko-KR" sz="1592" dirty="0">
                <a:solidFill>
                  <a:srgbClr val="0070C0"/>
                </a:solidFill>
              </a:rPr>
              <a:t>__', '__</a:t>
            </a:r>
            <a:r>
              <a:rPr lang="en-US" altLang="ko-KR" sz="1592" dirty="0" err="1">
                <a:solidFill>
                  <a:srgbClr val="0070C0"/>
                </a:solidFill>
              </a:rPr>
              <a:t>sizeof</a:t>
            </a:r>
            <a:r>
              <a:rPr lang="en-US" altLang="ko-KR" sz="1592" dirty="0">
                <a:solidFill>
                  <a:srgbClr val="0070C0"/>
                </a:solidFill>
              </a:rPr>
              <a:t>__', '__</a:t>
            </a:r>
            <a:r>
              <a:rPr lang="en-US" altLang="ko-KR" sz="1592" dirty="0" err="1">
                <a:solidFill>
                  <a:srgbClr val="0070C0"/>
                </a:solidFill>
              </a:rPr>
              <a:t>str</a:t>
            </a:r>
            <a:r>
              <a:rPr lang="en-US" altLang="ko-KR" sz="1592" dirty="0">
                <a:solidFill>
                  <a:srgbClr val="0070C0"/>
                </a:solidFill>
              </a:rPr>
              <a:t>__', '__</a:t>
            </a:r>
            <a:r>
              <a:rPr lang="en-US" altLang="ko-KR" sz="1592" dirty="0" err="1">
                <a:solidFill>
                  <a:srgbClr val="0070C0"/>
                </a:solidFill>
              </a:rPr>
              <a:t>subclasshook</a:t>
            </a:r>
            <a:r>
              <a:rPr lang="en-US" altLang="ko-KR" sz="1592" dirty="0">
                <a:solidFill>
                  <a:srgbClr val="0070C0"/>
                </a:solidFill>
              </a:rPr>
              <a:t>__', 'clear', 'copy', '</a:t>
            </a:r>
            <a:r>
              <a:rPr lang="en-US" altLang="ko-KR" sz="1592" dirty="0" err="1">
                <a:solidFill>
                  <a:srgbClr val="0070C0"/>
                </a:solidFill>
              </a:rPr>
              <a:t>fromkeys</a:t>
            </a:r>
            <a:r>
              <a:rPr lang="en-US" altLang="ko-KR" sz="1592" dirty="0">
                <a:solidFill>
                  <a:srgbClr val="0070C0"/>
                </a:solidFill>
              </a:rPr>
              <a:t>', 'get', 'items', 'keys', 'pop', '</a:t>
            </a:r>
            <a:r>
              <a:rPr lang="en-US" altLang="ko-KR" sz="1592" dirty="0" err="1">
                <a:solidFill>
                  <a:srgbClr val="0070C0"/>
                </a:solidFill>
              </a:rPr>
              <a:t>popitem</a:t>
            </a:r>
            <a:r>
              <a:rPr lang="en-US" altLang="ko-KR" sz="1592" dirty="0">
                <a:solidFill>
                  <a:srgbClr val="0070C0"/>
                </a:solidFill>
              </a:rPr>
              <a:t>', '</a:t>
            </a:r>
            <a:r>
              <a:rPr lang="en-US" altLang="ko-KR" sz="1592" dirty="0" err="1">
                <a:solidFill>
                  <a:srgbClr val="0070C0"/>
                </a:solidFill>
              </a:rPr>
              <a:t>setdefault</a:t>
            </a:r>
            <a:r>
              <a:rPr lang="en-US" altLang="ko-KR" sz="1592" dirty="0">
                <a:solidFill>
                  <a:srgbClr val="0070C0"/>
                </a:solidFill>
              </a:rPr>
              <a:t>', 'update', 'values']</a:t>
            </a:r>
          </a:p>
        </p:txBody>
      </p:sp>
    </p:spTree>
    <p:extLst>
      <p:ext uri="{BB962C8B-B14F-4D97-AF65-F5344CB8AC3E}">
        <p14:creationId xmlns:p14="http://schemas.microsoft.com/office/powerpoint/2010/main" val="2333943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사전 </a:t>
            </a:r>
            <a:r>
              <a:rPr lang="ko-KR" altLang="en-US" dirty="0" err="1"/>
              <a:t>메소드</a:t>
            </a:r>
            <a:r>
              <a:rPr lang="ko-KR" altLang="en-US" dirty="0"/>
              <a:t> 목록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015732" y="1274959"/>
          <a:ext cx="10101798" cy="474633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7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1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6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method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Description (D:</a:t>
                      </a:r>
                      <a:r>
                        <a:rPr lang="ko-KR" altLang="en-US" sz="18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 사전</a:t>
                      </a:r>
                      <a:r>
                        <a:rPr lang="en-US" altLang="ko-KR" sz="18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, d: </a:t>
                      </a:r>
                      <a:r>
                        <a:rPr lang="ko-KR" altLang="en-US" sz="18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임의의 </a:t>
                      </a:r>
                      <a:r>
                        <a:rPr lang="en-US" altLang="ko-KR" sz="18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object)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6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D.clear</a:t>
                      </a: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 )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사전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의 모든 원소를 삭제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빈 사전으로 만듦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. D = { } 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와 동일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37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D.items</a:t>
                      </a: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 )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key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와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value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의 쌍을 </a:t>
                      </a:r>
                      <a:r>
                        <a:rPr lang="ko-KR" altLang="en-US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튜플로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 묶은 값을 </a:t>
                      </a:r>
                      <a:r>
                        <a:rPr lang="en-US" altLang="ko-KR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dict_items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객체로 반환</a:t>
                      </a:r>
                      <a:endParaRPr lang="en-US" altLang="ko-KR" sz="16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72000" indent="0" algn="l" fontAlgn="ctr"/>
                      <a:r>
                        <a:rPr lang="ko-KR" altLang="en-US" sz="16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튜플</a:t>
                      </a:r>
                      <a:r>
                        <a:rPr lang="ko-KR" altLang="en-US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(key, value)</a:t>
                      </a:r>
                      <a:r>
                        <a:rPr lang="ko-KR" altLang="en-US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로 구성된 리스트를 만들거나 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(key, value)</a:t>
                      </a:r>
                      <a:r>
                        <a:rPr lang="ko-KR" altLang="en-US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가 필요한 </a:t>
                      </a:r>
                      <a:r>
                        <a:rPr lang="ko-KR" altLang="en-US" sz="16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반복문에서</a:t>
                      </a:r>
                      <a:r>
                        <a:rPr lang="ko-KR" altLang="en-US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 사용가능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9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D.keys</a:t>
                      </a: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 )</a:t>
                      </a: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사전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의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key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만을 모아서 </a:t>
                      </a:r>
                      <a:r>
                        <a:rPr lang="en-US" altLang="ko-KR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dict_keys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객체를 반환</a:t>
                      </a:r>
                      <a:endParaRPr lang="en-US" altLang="ko-KR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72000" indent="0" algn="l" fontAlgn="ctr"/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반복성 구문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예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: for)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에서 사용가능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59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D.values</a:t>
                      </a: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 )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사전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의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value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만을 모아서 </a:t>
                      </a:r>
                      <a:r>
                        <a:rPr lang="en-US" altLang="ko-KR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dict_values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객체를 반환</a:t>
                      </a:r>
                      <a:endParaRPr lang="en-US" altLang="ko-KR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72000" indent="0" algn="l" fontAlgn="ctr"/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반복성 구문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예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: for)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에서 사용가능</a:t>
                      </a:r>
                      <a:endParaRPr lang="en-US" altLang="ko-KR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37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D.get</a:t>
                      </a: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(key, d)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대한 </a:t>
                      </a:r>
                      <a:r>
                        <a:rPr lang="en-US" altLang="ko-KR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value </a:t>
                      </a:r>
                      <a:r>
                        <a:rPr lang="ko-KR" alt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반환</a:t>
                      </a:r>
                      <a:endParaRPr lang="en-US" altLang="ko-KR" sz="1600" b="0" u="none" strike="noStrike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72000" indent="0" algn="l" fontAlgn="ctr"/>
                      <a:r>
                        <a:rPr lang="en-US" altLang="ko-KR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가 없으면 </a:t>
                      </a:r>
                      <a:r>
                        <a:rPr lang="en-US" altLang="ko-KR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d </a:t>
                      </a:r>
                      <a:r>
                        <a:rPr lang="ko-KR" alt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반환 </a:t>
                      </a:r>
                      <a:r>
                        <a:rPr lang="en-US" altLang="ko-KR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(d</a:t>
                      </a:r>
                      <a:r>
                        <a:rPr lang="ko-KR" alt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가</a:t>
                      </a:r>
                      <a:r>
                        <a:rPr lang="en-US" altLang="ko-KR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주어지지 않았으면 </a:t>
                      </a:r>
                      <a:r>
                        <a:rPr lang="en-US" altLang="ko-KR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None)</a:t>
                      </a:r>
                    </a:p>
                    <a:p>
                      <a:pPr marL="72000" indent="0" algn="l" fontAlgn="ctr"/>
                      <a:r>
                        <a:rPr lang="ko-KR" alt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6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D.get</a:t>
                      </a:r>
                      <a:r>
                        <a:rPr lang="en-US" altLang="ko-KR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(2) or </a:t>
                      </a:r>
                      <a:r>
                        <a:rPr lang="en-US" altLang="ko-KR" sz="16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D.get</a:t>
                      </a:r>
                      <a:r>
                        <a:rPr lang="en-US" altLang="ko-KR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(2, 1)</a:t>
                      </a:r>
                      <a:endParaRPr lang="en-US" altLang="ko-KR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596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j-ea"/>
                        </a:rPr>
                        <a:t>D.pop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j-ea"/>
                        </a:rPr>
                        <a:t>(key, d)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대한 </a:t>
                      </a:r>
                      <a:r>
                        <a:rPr lang="en-US" altLang="ko-KR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value </a:t>
                      </a:r>
                      <a:r>
                        <a:rPr lang="ko-KR" alt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반환하고 해당 원소</a:t>
                      </a:r>
                      <a:r>
                        <a:rPr lang="en-US" altLang="ko-KR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쌍</a:t>
                      </a:r>
                      <a:r>
                        <a:rPr lang="en-US" altLang="ko-KR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을 삭제</a:t>
                      </a:r>
                      <a:endParaRPr lang="en-US" altLang="ko-KR" sz="1600" b="0" u="none" strike="noStrike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72000" indent="0" algn="l" fontAlgn="ctr"/>
                      <a:r>
                        <a:rPr lang="en-US" altLang="ko-KR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가 없으면 </a:t>
                      </a:r>
                      <a:r>
                        <a:rPr lang="en-US" altLang="ko-KR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d </a:t>
                      </a:r>
                      <a:r>
                        <a:rPr lang="ko-KR" alt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반환 </a:t>
                      </a:r>
                      <a:r>
                        <a:rPr lang="en-US" altLang="ko-KR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(d</a:t>
                      </a:r>
                      <a:r>
                        <a:rPr lang="ko-KR" alt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가</a:t>
                      </a:r>
                      <a:r>
                        <a:rPr lang="en-US" altLang="ko-KR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주어지지 않았으면 </a:t>
                      </a:r>
                      <a:r>
                        <a:rPr lang="en-US" altLang="ko-KR" sz="16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KeyError</a:t>
                      </a:r>
                      <a:r>
                        <a:rPr lang="en-US" altLang="ko-KR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en-US" altLang="ko-KR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16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D.copy</a:t>
                      </a: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 )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사전 </a:t>
                      </a:r>
                      <a:r>
                        <a:rPr lang="en-US" altLang="ko-KR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ko-KR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를 복사하여 반환 </a:t>
                      </a:r>
                      <a:r>
                        <a:rPr lang="en-US" altLang="ko-KR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(shallow copy)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596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D.update</a:t>
                      </a:r>
                      <a:r>
                        <a:rPr lang="en-US" altLang="ko-KR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(other)</a:t>
                      </a:r>
                      <a:endParaRPr lang="en-US" altLang="ko-KR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이미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key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가 있으면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value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를 갱신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없으면 쌍을 추가</a:t>
                      </a:r>
                      <a:endParaRPr lang="en-US" altLang="ko-KR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7200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예</a:t>
                      </a:r>
                      <a:r>
                        <a:rPr lang="en-US" altLang="ko-KR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en-US" altLang="ko-KR" sz="1600" b="0" i="0" u="none" strike="noStrike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D.update</a:t>
                      </a:r>
                      <a:r>
                        <a:rPr lang="en-US" altLang="ko-KR" sz="1600" b="0" i="0" u="none" strike="noStrike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([(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'a'</a:t>
                      </a:r>
                      <a:r>
                        <a:rPr lang="en-US" altLang="ko-KR" sz="1600" b="0" i="0" u="none" strike="noStrike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,2),(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'b'</a:t>
                      </a:r>
                      <a:r>
                        <a:rPr lang="en-US" altLang="ko-KR" sz="1600" b="0" i="0" u="none" strike="noStrike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,3)]) #D</a:t>
                      </a:r>
                      <a:r>
                        <a:rPr lang="ko-KR" altLang="en-US" sz="1600" b="0" i="0" u="none" strike="noStrike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에 없으면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'a'</a:t>
                      </a:r>
                      <a:r>
                        <a:rPr lang="en-US" altLang="ko-KR" sz="1600" b="0" i="0" u="none" strike="noStrike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:2</a:t>
                      </a:r>
                      <a:r>
                        <a:rPr lang="ko-KR" altLang="en-US" sz="1600" b="0" i="0" u="none" strike="noStrike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'b':</a:t>
                      </a:r>
                      <a:r>
                        <a:rPr lang="en-US" altLang="ko-KR" sz="1600" b="0" i="0" u="none" strike="noStrike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ko-KR" altLang="en-US" sz="1600" b="0" i="0" u="none" strike="noStrike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를 추가</a:t>
                      </a:r>
                      <a:r>
                        <a:rPr lang="en-US" altLang="ko-KR" sz="1600" b="0" i="0" u="none" strike="noStrike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15732" y="6237312"/>
            <a:ext cx="10101798" cy="520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93" dirty="0" err="1"/>
              <a:t>리턴값</a:t>
            </a:r>
            <a:r>
              <a:rPr lang="ko-KR" altLang="en-US" sz="1393" dirty="0"/>
              <a:t> </a:t>
            </a:r>
            <a:r>
              <a:rPr lang="en-US" altLang="ko-KR" sz="1393" dirty="0" err="1"/>
              <a:t>dict_keys</a:t>
            </a:r>
            <a:r>
              <a:rPr lang="ko-KR" altLang="en-US" sz="1393" dirty="0"/>
              <a:t>은 </a:t>
            </a:r>
            <a:r>
              <a:rPr lang="en-US" altLang="ko-KR" sz="1393" dirty="0"/>
              <a:t>"list(</a:t>
            </a:r>
            <a:r>
              <a:rPr lang="en-US" altLang="ko-KR" sz="1393" dirty="0" err="1"/>
              <a:t>a.keys</a:t>
            </a:r>
            <a:r>
              <a:rPr lang="en-US" altLang="ko-KR" sz="1393" dirty="0"/>
              <a:t>())"</a:t>
            </a:r>
            <a:r>
              <a:rPr lang="ko-KR" altLang="en-US" sz="1393" dirty="0"/>
              <a:t>를 사용하여 리스트로 변환 가능</a:t>
            </a:r>
            <a:r>
              <a:rPr lang="en-US" altLang="ko-KR" sz="1393" dirty="0"/>
              <a:t>. </a:t>
            </a:r>
            <a:r>
              <a:rPr lang="ko-KR" altLang="en-US" sz="1393" dirty="0"/>
              <a:t>리스트로 변환하지 않더라도 기본적인 반복성 구문</a:t>
            </a:r>
            <a:r>
              <a:rPr lang="en-US" altLang="ko-KR" sz="1393" dirty="0"/>
              <a:t>(</a:t>
            </a:r>
            <a:r>
              <a:rPr lang="ko-KR" altLang="en-US" sz="1393" dirty="0"/>
              <a:t>예</a:t>
            </a:r>
            <a:r>
              <a:rPr lang="en-US" altLang="ko-KR" sz="1393" dirty="0"/>
              <a:t>: for</a:t>
            </a:r>
            <a:r>
              <a:rPr lang="ko-KR" altLang="en-US" sz="1393" dirty="0"/>
              <a:t>문</a:t>
            </a:r>
            <a:r>
              <a:rPr lang="en-US" altLang="ko-KR" sz="1393" dirty="0"/>
              <a:t>)</a:t>
            </a:r>
            <a:r>
              <a:rPr lang="ko-KR" altLang="en-US" sz="1393" dirty="0"/>
              <a:t>을 실행할 수 있다</a:t>
            </a:r>
            <a:r>
              <a:rPr lang="en-US" altLang="ko-KR" sz="1393" dirty="0"/>
              <a:t>. (</a:t>
            </a:r>
            <a:r>
              <a:rPr lang="en-US" altLang="ko-KR" sz="1393" dirty="0" err="1"/>
              <a:t>dict_values</a:t>
            </a:r>
            <a:r>
              <a:rPr lang="en-US" altLang="ko-KR" sz="1393" dirty="0"/>
              <a:t>, </a:t>
            </a:r>
            <a:r>
              <a:rPr lang="en-US" altLang="ko-KR" sz="1393" dirty="0" err="1"/>
              <a:t>dict_items</a:t>
            </a:r>
            <a:r>
              <a:rPr lang="ko-KR" altLang="en-US" sz="1393" dirty="0"/>
              <a:t>도 동일하다</a:t>
            </a:r>
            <a:r>
              <a:rPr lang="en-US" altLang="ko-KR" sz="1393" dirty="0"/>
              <a:t>.)</a:t>
            </a:r>
            <a:endParaRPr lang="ko-KR" altLang="en-US" sz="1393" dirty="0"/>
          </a:p>
        </p:txBody>
      </p:sp>
    </p:spTree>
    <p:extLst>
      <p:ext uri="{BB962C8B-B14F-4D97-AF65-F5344CB8AC3E}">
        <p14:creationId xmlns:p14="http://schemas.microsoft.com/office/powerpoint/2010/main" val="14605073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사전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항목 접근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/>
              <a:t>D.get</a:t>
            </a:r>
            <a:r>
              <a:rPr lang="en-US" altLang="ko-KR" sz="2000" dirty="0"/>
              <a:t>(x) : key </a:t>
            </a:r>
            <a:r>
              <a:rPr lang="ko-KR" altLang="en-US" sz="2000" dirty="0"/>
              <a:t>값 </a:t>
            </a:r>
            <a:r>
              <a:rPr lang="en-US" altLang="ko-KR" sz="2000" dirty="0"/>
              <a:t>x</a:t>
            </a:r>
            <a:r>
              <a:rPr lang="ko-KR" altLang="en-US" sz="2000" dirty="0"/>
              <a:t>에 대응되는 </a:t>
            </a:r>
            <a:r>
              <a:rPr lang="en-US" altLang="ko-KR" sz="2000" dirty="0"/>
              <a:t>value </a:t>
            </a:r>
            <a:r>
              <a:rPr lang="ko-KR" altLang="en-US" sz="2000" dirty="0"/>
              <a:t>반환 </a:t>
            </a:r>
            <a:r>
              <a:rPr lang="en-US" altLang="ko-KR" sz="2000" dirty="0"/>
              <a:t>(D: </a:t>
            </a:r>
            <a:r>
              <a:rPr lang="ko-KR" altLang="en-US" sz="2000" dirty="0"/>
              <a:t>사전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1800" dirty="0"/>
              <a:t>존재하지 않는 </a:t>
            </a:r>
            <a:r>
              <a:rPr lang="en-US" altLang="ko-KR" sz="1800" dirty="0"/>
              <a:t>key </a:t>
            </a:r>
            <a:r>
              <a:rPr lang="ko-KR" altLang="en-US" sz="1800" dirty="0"/>
              <a:t>값일 경우 </a:t>
            </a:r>
            <a:r>
              <a:rPr lang="en-US" altLang="ko-KR" sz="1800" dirty="0"/>
              <a:t>None </a:t>
            </a:r>
            <a:r>
              <a:rPr lang="ko-KR" altLang="en-US" sz="1800" dirty="0"/>
              <a:t>반환</a:t>
            </a:r>
            <a:endParaRPr lang="en-US" altLang="ko-KR" sz="1800" dirty="0"/>
          </a:p>
          <a:p>
            <a:pPr lvl="1"/>
            <a:r>
              <a:rPr lang="en-US" altLang="ko-KR" sz="1800" dirty="0" err="1"/>
              <a:t>D.get</a:t>
            </a:r>
            <a:r>
              <a:rPr lang="en-US" altLang="ko-KR" sz="1800" dirty="0"/>
              <a:t>(x, d) : </a:t>
            </a:r>
            <a:r>
              <a:rPr lang="ko-KR" altLang="en-US" sz="1800" dirty="0"/>
              <a:t>존재하지 않는 </a:t>
            </a:r>
            <a:r>
              <a:rPr lang="en-US" altLang="ko-KR" sz="1800" dirty="0"/>
              <a:t>key </a:t>
            </a:r>
            <a:r>
              <a:rPr lang="ko-KR" altLang="en-US" sz="1800" dirty="0"/>
              <a:t>값일 경우 </a:t>
            </a:r>
            <a:r>
              <a:rPr lang="en-US" altLang="ko-KR" sz="1800" dirty="0"/>
              <a:t>d </a:t>
            </a:r>
            <a:r>
              <a:rPr lang="ko-KR" altLang="en-US" sz="1800" dirty="0"/>
              <a:t>반환</a:t>
            </a:r>
            <a:endParaRPr lang="en-US" altLang="ko-KR" sz="1800" dirty="0"/>
          </a:p>
          <a:p>
            <a:pPr lvl="1"/>
            <a:r>
              <a:rPr lang="en-US" altLang="ko-KR" sz="1800" dirty="0"/>
              <a:t>D[x]</a:t>
            </a:r>
            <a:r>
              <a:rPr lang="ko-KR" altLang="en-US" sz="1800" dirty="0"/>
              <a:t>와 동일하나 </a:t>
            </a:r>
            <a:r>
              <a:rPr lang="en-US" altLang="ko-KR" sz="1800" dirty="0"/>
              <a:t>D[x]</a:t>
            </a:r>
            <a:r>
              <a:rPr lang="ko-KR" altLang="en-US" sz="1800" dirty="0"/>
              <a:t>에서는 존재하지 않는 </a:t>
            </a:r>
            <a:r>
              <a:rPr lang="en-US" altLang="ko-KR" sz="1800" dirty="0"/>
              <a:t>key </a:t>
            </a:r>
            <a:r>
              <a:rPr lang="ko-KR" altLang="en-US" sz="1800" dirty="0"/>
              <a:t>값일 경우 </a:t>
            </a:r>
            <a:r>
              <a:rPr lang="en-US" altLang="ko-KR" sz="1800" dirty="0" err="1"/>
              <a:t>KeyError</a:t>
            </a:r>
            <a:r>
              <a:rPr lang="en-US" altLang="ko-KR" sz="1800" dirty="0"/>
              <a:t> </a:t>
            </a:r>
            <a:r>
              <a:rPr lang="ko-KR" altLang="en-US" sz="1800" dirty="0"/>
              <a:t>발생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9371" y="3429000"/>
            <a:ext cx="9927820" cy="26939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592" dirty="0">
                <a:solidFill>
                  <a:schemeClr val="tx1"/>
                </a:solidFill>
              </a:rPr>
              <a:t>&gt;&gt;&gt; contacts = {'Kim':'010-1234-5678',  'Park':'010-1236-4568', 'Lee':'010-1238-4569'}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</a:t>
            </a:r>
            <a:r>
              <a:rPr lang="en-US" altLang="ko-KR" sz="1592" dirty="0" err="1">
                <a:solidFill>
                  <a:schemeClr val="tx1"/>
                </a:solidFill>
              </a:rPr>
              <a:t>contacts.get</a:t>
            </a:r>
            <a:r>
              <a:rPr lang="en-US" altLang="ko-KR" sz="1592" dirty="0">
                <a:solidFill>
                  <a:schemeClr val="tx1"/>
                </a:solidFill>
              </a:rPr>
              <a:t>('Kim')		</a:t>
            </a:r>
            <a:r>
              <a:rPr lang="en-US" altLang="ko-KR" sz="1592" dirty="0">
                <a:solidFill>
                  <a:schemeClr val="accent6">
                    <a:lumMod val="75000"/>
                  </a:schemeClr>
                </a:solidFill>
              </a:rPr>
              <a:t># contacts["Kim"] </a:t>
            </a:r>
            <a:r>
              <a:rPr lang="ko-KR" altLang="en-US" sz="1592" dirty="0">
                <a:solidFill>
                  <a:schemeClr val="accent6">
                    <a:lumMod val="75000"/>
                  </a:schemeClr>
                </a:solidFill>
              </a:rPr>
              <a:t>과 동일</a:t>
            </a:r>
            <a:endParaRPr lang="en-US" altLang="ko-KR" sz="1592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592" dirty="0">
                <a:solidFill>
                  <a:srgbClr val="0070C0"/>
                </a:solidFill>
              </a:rPr>
              <a:t>'010-1234-5678'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print(</a:t>
            </a:r>
            <a:r>
              <a:rPr lang="en-US" altLang="ko-KR" sz="1592" dirty="0" err="1">
                <a:solidFill>
                  <a:schemeClr val="tx1"/>
                </a:solidFill>
              </a:rPr>
              <a:t>contacts.get</a:t>
            </a:r>
            <a:r>
              <a:rPr lang="en-US" altLang="ko-KR" sz="1592" dirty="0">
                <a:solidFill>
                  <a:schemeClr val="tx1"/>
                </a:solidFill>
              </a:rPr>
              <a:t>("Lim"))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None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print(contacts["Lim"])</a:t>
            </a:r>
          </a:p>
          <a:p>
            <a:r>
              <a:rPr lang="en-US" altLang="ko-KR" sz="1592" dirty="0">
                <a:solidFill>
                  <a:srgbClr val="C00000"/>
                </a:solidFill>
              </a:rPr>
              <a:t>...</a:t>
            </a:r>
          </a:p>
          <a:p>
            <a:r>
              <a:rPr lang="en-US" altLang="ko-KR" sz="1592" dirty="0" err="1">
                <a:solidFill>
                  <a:srgbClr val="C00000"/>
                </a:solidFill>
              </a:rPr>
              <a:t>KeyError</a:t>
            </a:r>
            <a:r>
              <a:rPr lang="en-US" altLang="ko-KR" sz="1592" dirty="0">
                <a:solidFill>
                  <a:srgbClr val="C00000"/>
                </a:solidFill>
              </a:rPr>
              <a:t>: 'Lim'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</a:t>
            </a:r>
            <a:r>
              <a:rPr lang="en-US" altLang="ko-KR" sz="1592" dirty="0" err="1">
                <a:solidFill>
                  <a:schemeClr val="tx1"/>
                </a:solidFill>
              </a:rPr>
              <a:t>contacts.get</a:t>
            </a:r>
            <a:r>
              <a:rPr lang="en-US" altLang="ko-KR" sz="1592" dirty="0">
                <a:solidFill>
                  <a:schemeClr val="tx1"/>
                </a:solidFill>
              </a:rPr>
              <a:t>("Lim", '010-0000-0000')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'010-0000-0000'</a:t>
            </a:r>
          </a:p>
        </p:txBody>
      </p:sp>
    </p:spTree>
    <p:extLst>
      <p:ext uri="{BB962C8B-B14F-4D97-AF65-F5344CB8AC3E}">
        <p14:creationId xmlns:p14="http://schemas.microsoft.com/office/powerpoint/2010/main" val="19205043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사전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원소 삭제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pop(x) : key </a:t>
            </a:r>
            <a:r>
              <a:rPr lang="ko-KR" altLang="en-US" sz="2000" dirty="0"/>
              <a:t>값 </a:t>
            </a:r>
            <a:r>
              <a:rPr lang="en-US" altLang="ko-KR" sz="2000" dirty="0"/>
              <a:t>x</a:t>
            </a:r>
            <a:r>
              <a:rPr lang="ko-KR" altLang="en-US" sz="2000" dirty="0"/>
              <a:t>에 대응되는 </a:t>
            </a:r>
            <a:r>
              <a:rPr lang="en-US" altLang="ko-KR" sz="2000" dirty="0"/>
              <a:t>value</a:t>
            </a:r>
            <a:r>
              <a:rPr lang="ko-KR" altLang="en-US" sz="2000" dirty="0"/>
              <a:t>를 반환하고 해당 원소 쌍을 삭제</a:t>
            </a:r>
            <a:endParaRPr lang="en-US" altLang="ko-KR" sz="2000" dirty="0"/>
          </a:p>
          <a:p>
            <a:pPr lvl="1"/>
            <a:r>
              <a:rPr lang="ko-KR" altLang="en-US" sz="1800" dirty="0"/>
              <a:t>존재하지 않는 </a:t>
            </a:r>
            <a:r>
              <a:rPr lang="en-US" altLang="ko-KR" sz="1800" dirty="0"/>
              <a:t>key </a:t>
            </a:r>
            <a:r>
              <a:rPr lang="ko-KR" altLang="en-US" sz="1800" dirty="0"/>
              <a:t>값일 경우 </a:t>
            </a:r>
            <a:r>
              <a:rPr lang="en-US" altLang="ko-KR" sz="1800" dirty="0" err="1"/>
              <a:t>KeyError</a:t>
            </a:r>
            <a:endParaRPr lang="en-US" altLang="ko-KR" sz="1800" dirty="0"/>
          </a:p>
          <a:p>
            <a:pPr lvl="1"/>
            <a:r>
              <a:rPr lang="en-US" altLang="ko-KR" sz="1800" dirty="0"/>
              <a:t>pop(x, d) : </a:t>
            </a:r>
            <a:r>
              <a:rPr lang="ko-KR" altLang="en-US" sz="1800" dirty="0"/>
              <a:t>존재하지 않는 </a:t>
            </a:r>
            <a:r>
              <a:rPr lang="en-US" altLang="ko-KR" sz="1800" dirty="0"/>
              <a:t>key </a:t>
            </a:r>
            <a:r>
              <a:rPr lang="ko-KR" altLang="en-US" sz="1800" dirty="0"/>
              <a:t>값일 경우 </a:t>
            </a:r>
            <a:r>
              <a:rPr lang="en-US" altLang="ko-KR" sz="1800" dirty="0"/>
              <a:t>d</a:t>
            </a:r>
            <a:r>
              <a:rPr lang="ko-KR" altLang="en-US" sz="1800" dirty="0"/>
              <a:t>를 반환</a:t>
            </a:r>
            <a:endParaRPr lang="en-US" altLang="ko-KR" sz="1800" dirty="0"/>
          </a:p>
          <a:p>
            <a:r>
              <a:rPr lang="en-US" altLang="ko-KR" sz="2000" dirty="0"/>
              <a:t>clear( ) : </a:t>
            </a:r>
            <a:r>
              <a:rPr lang="ko-KR" altLang="en-US" sz="2000" dirty="0"/>
              <a:t>사전의 모든 원소 쌍을 삭제 </a:t>
            </a:r>
            <a:r>
              <a:rPr lang="en-US" altLang="ko-KR" sz="2000" dirty="0"/>
              <a:t>(</a:t>
            </a:r>
            <a:r>
              <a:rPr lang="ko-KR" altLang="en-US" sz="2000" dirty="0"/>
              <a:t>빈 사전으로 만듦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179371" y="3272488"/>
            <a:ext cx="10143844" cy="331880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592" dirty="0">
                <a:solidFill>
                  <a:schemeClr val="tx1"/>
                </a:solidFill>
              </a:rPr>
              <a:t>&gt;&gt;&gt; contacts = {'Kim':'010-1234-5678',  'Park':'010-1236-4568', 'Lee':'010-1238-4569'}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</a:t>
            </a:r>
            <a:r>
              <a:rPr lang="en-US" altLang="ko-KR" sz="1592" dirty="0" err="1">
                <a:solidFill>
                  <a:schemeClr val="tx1"/>
                </a:solidFill>
              </a:rPr>
              <a:t>contacts.pop</a:t>
            </a:r>
            <a:r>
              <a:rPr lang="en-US" altLang="ko-KR" sz="1592" dirty="0">
                <a:solidFill>
                  <a:schemeClr val="tx1"/>
                </a:solidFill>
              </a:rPr>
              <a:t>("Kim")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'010-1234-5678'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contacts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{'Lee':'010-123-4569', 'Park':'010-123-4568'}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</a:t>
            </a:r>
            <a:r>
              <a:rPr lang="en-US" altLang="ko-KR" sz="1592" dirty="0" err="1">
                <a:solidFill>
                  <a:schemeClr val="tx1"/>
                </a:solidFill>
              </a:rPr>
              <a:t>contacts.pop</a:t>
            </a:r>
            <a:r>
              <a:rPr lang="en-US" altLang="ko-KR" sz="1592" dirty="0">
                <a:solidFill>
                  <a:schemeClr val="tx1"/>
                </a:solidFill>
              </a:rPr>
              <a:t>("Lim")</a:t>
            </a:r>
          </a:p>
          <a:p>
            <a:r>
              <a:rPr lang="en-US" altLang="ko-KR" sz="1592" dirty="0">
                <a:solidFill>
                  <a:srgbClr val="C00000"/>
                </a:solidFill>
              </a:rPr>
              <a:t>...</a:t>
            </a:r>
          </a:p>
          <a:p>
            <a:r>
              <a:rPr lang="en-US" altLang="ko-KR" sz="1592" dirty="0" err="1">
                <a:solidFill>
                  <a:srgbClr val="C00000"/>
                </a:solidFill>
              </a:rPr>
              <a:t>KeyError</a:t>
            </a:r>
            <a:r>
              <a:rPr lang="en-US" altLang="ko-KR" sz="1592" dirty="0">
                <a:solidFill>
                  <a:srgbClr val="C00000"/>
                </a:solidFill>
              </a:rPr>
              <a:t>: 'Lim'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</a:t>
            </a:r>
            <a:r>
              <a:rPr lang="en-US" altLang="ko-KR" sz="1592" dirty="0" err="1">
                <a:solidFill>
                  <a:schemeClr val="tx1"/>
                </a:solidFill>
              </a:rPr>
              <a:t>contacts.pop</a:t>
            </a:r>
            <a:r>
              <a:rPr lang="en-US" altLang="ko-KR" sz="1592" dirty="0">
                <a:solidFill>
                  <a:schemeClr val="tx1"/>
                </a:solidFill>
              </a:rPr>
              <a:t>("Lim", '010-0000-0000')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'010-0000-0000'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</a:t>
            </a:r>
            <a:r>
              <a:rPr lang="en-US" altLang="ko-KR" sz="1592" dirty="0" err="1">
                <a:solidFill>
                  <a:schemeClr val="tx1"/>
                </a:solidFill>
              </a:rPr>
              <a:t>contacts.clear</a:t>
            </a:r>
            <a:r>
              <a:rPr lang="en-US" altLang="ko-KR" sz="1592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contacts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{}</a:t>
            </a:r>
          </a:p>
        </p:txBody>
      </p:sp>
    </p:spTree>
    <p:extLst>
      <p:ext uri="{BB962C8B-B14F-4D97-AF65-F5344CB8AC3E}">
        <p14:creationId xmlns:p14="http://schemas.microsoft.com/office/powerpoint/2010/main" val="40248102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사전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key </a:t>
            </a:r>
            <a:r>
              <a:rPr lang="ko-KR" altLang="en-US" dirty="0"/>
              <a:t>리스트 </a:t>
            </a:r>
            <a:r>
              <a:rPr lang="en-US" altLang="ko-KR" dirty="0"/>
              <a:t>/ value </a:t>
            </a:r>
            <a:r>
              <a:rPr lang="ko-KR" altLang="en-US" dirty="0"/>
              <a:t>리스트 </a:t>
            </a:r>
            <a:r>
              <a:rPr lang="ko-KR" altLang="en-US" dirty="0" err="1"/>
              <a:t>얻어오기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keys( ) : </a:t>
            </a:r>
            <a:r>
              <a:rPr lang="ko-KR" altLang="en-US" sz="2000" dirty="0">
                <a:cs typeface="Times New Roman" panose="02020603050405020304" pitchFamily="18" charset="0"/>
              </a:rPr>
              <a:t>사전의 </a:t>
            </a:r>
            <a:r>
              <a:rPr lang="en-US" altLang="ko-KR" sz="2000" dirty="0">
                <a:cs typeface="Times New Roman" panose="02020603050405020304" pitchFamily="18" charset="0"/>
              </a:rPr>
              <a:t>key</a:t>
            </a:r>
            <a:r>
              <a:rPr lang="ko-KR" altLang="en-US" sz="2000" dirty="0">
                <a:cs typeface="Times New Roman" panose="02020603050405020304" pitchFamily="18" charset="0"/>
              </a:rPr>
              <a:t>만을 모아서 </a:t>
            </a:r>
            <a:r>
              <a:rPr lang="en-US" altLang="ko-KR" sz="2000" dirty="0" err="1">
                <a:cs typeface="Times New Roman" panose="02020603050405020304" pitchFamily="18" charset="0"/>
              </a:rPr>
              <a:t>dict_keys</a:t>
            </a:r>
            <a:r>
              <a:rPr lang="en-US" altLang="ko-KR" sz="2000" dirty="0">
                <a:cs typeface="Times New Roman" panose="02020603050405020304" pitchFamily="18" charset="0"/>
              </a:rPr>
              <a:t> </a:t>
            </a:r>
            <a:r>
              <a:rPr lang="ko-KR" altLang="en-US" sz="2000" dirty="0">
                <a:cs typeface="Times New Roman" panose="02020603050405020304" pitchFamily="18" charset="0"/>
              </a:rPr>
              <a:t>객체를 반환</a:t>
            </a:r>
            <a:endParaRPr lang="en-US" altLang="ko-KR" sz="20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800" dirty="0" err="1"/>
              <a:t>dict_keys</a:t>
            </a:r>
            <a:r>
              <a:rPr lang="en-US" altLang="ko-KR" sz="1800" dirty="0"/>
              <a:t> </a:t>
            </a:r>
            <a:r>
              <a:rPr lang="ko-KR" altLang="en-US" sz="1800" dirty="0"/>
              <a:t>객체도 리스트를 사용하는 것과 동일하게 사용하면 됨</a:t>
            </a:r>
          </a:p>
          <a:p>
            <a:r>
              <a:rPr lang="en-US" altLang="ko-KR" sz="2000" dirty="0"/>
              <a:t>values( ) : </a:t>
            </a:r>
            <a:r>
              <a:rPr lang="ko-KR" altLang="en-US" sz="2000" dirty="0">
                <a:cs typeface="Times New Roman" panose="02020603050405020304" pitchFamily="18" charset="0"/>
              </a:rPr>
              <a:t>사전의 </a:t>
            </a:r>
            <a:r>
              <a:rPr lang="en-US" altLang="ko-KR" sz="2000" dirty="0">
                <a:cs typeface="Times New Roman" panose="02020603050405020304" pitchFamily="18" charset="0"/>
              </a:rPr>
              <a:t>value</a:t>
            </a:r>
            <a:r>
              <a:rPr lang="ko-KR" altLang="en-US" sz="2000" dirty="0">
                <a:cs typeface="Times New Roman" panose="02020603050405020304" pitchFamily="18" charset="0"/>
              </a:rPr>
              <a:t>만을 모아서 </a:t>
            </a:r>
            <a:r>
              <a:rPr lang="en-US" altLang="ko-KR" sz="2000" dirty="0" err="1">
                <a:cs typeface="Times New Roman" panose="02020603050405020304" pitchFamily="18" charset="0"/>
              </a:rPr>
              <a:t>dict_values</a:t>
            </a:r>
            <a:r>
              <a:rPr lang="en-US" altLang="ko-KR" sz="2000" dirty="0">
                <a:cs typeface="Times New Roman" panose="02020603050405020304" pitchFamily="18" charset="0"/>
              </a:rPr>
              <a:t> </a:t>
            </a:r>
            <a:r>
              <a:rPr lang="ko-KR" altLang="en-US" sz="2000" dirty="0">
                <a:cs typeface="Times New Roman" panose="02020603050405020304" pitchFamily="18" charset="0"/>
              </a:rPr>
              <a:t>객체를 반환</a:t>
            </a:r>
            <a:endParaRPr lang="en-US" altLang="ko-KR" sz="20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800" dirty="0" err="1"/>
              <a:t>dict_values</a:t>
            </a:r>
            <a:r>
              <a:rPr lang="en-US" altLang="ko-KR" sz="1800" dirty="0"/>
              <a:t> </a:t>
            </a:r>
            <a:r>
              <a:rPr lang="ko-KR" altLang="en-US" sz="1800" dirty="0"/>
              <a:t>객체도 리스트를 사용하는 것과 동일하게 사용하면 됨</a:t>
            </a:r>
            <a:endParaRPr lang="en-US" altLang="ko-KR" sz="1800" dirty="0"/>
          </a:p>
          <a:p>
            <a:pPr marL="0" indent="0">
              <a:buNone/>
            </a:pP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098079" y="3401075"/>
            <a:ext cx="10009112" cy="29976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592" dirty="0">
                <a:solidFill>
                  <a:schemeClr val="tx1"/>
                </a:solidFill>
              </a:rPr>
              <a:t>&gt;&gt;&gt; contacts = {'Kim':'010-1234-5678',  'Park':'010-1236-4568', 'Lee':'010-1238-4569'}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</a:t>
            </a:r>
            <a:r>
              <a:rPr lang="en-US" altLang="ko-KR" sz="1592" dirty="0" err="1">
                <a:solidFill>
                  <a:schemeClr val="tx1"/>
                </a:solidFill>
              </a:rPr>
              <a:t>contacts.keys</a:t>
            </a:r>
            <a:r>
              <a:rPr lang="en-US" altLang="ko-KR" sz="1592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sz="1592" dirty="0" err="1">
                <a:solidFill>
                  <a:srgbClr val="0070C0"/>
                </a:solidFill>
              </a:rPr>
              <a:t>dict_keys</a:t>
            </a:r>
            <a:r>
              <a:rPr lang="en-US" altLang="ko-KR" sz="1592" dirty="0">
                <a:solidFill>
                  <a:srgbClr val="0070C0"/>
                </a:solidFill>
              </a:rPr>
              <a:t>(['Kim', 'Park', 'Lee'])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</a:t>
            </a:r>
            <a:r>
              <a:rPr lang="en-US" altLang="ko-KR" sz="1592" dirty="0" err="1">
                <a:solidFill>
                  <a:schemeClr val="tx1"/>
                </a:solidFill>
              </a:rPr>
              <a:t>contacts.values</a:t>
            </a:r>
            <a:r>
              <a:rPr lang="en-US" altLang="ko-KR" sz="1592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sz="1592" dirty="0" err="1">
                <a:solidFill>
                  <a:srgbClr val="0070C0"/>
                </a:solidFill>
              </a:rPr>
              <a:t>dict_values</a:t>
            </a:r>
            <a:r>
              <a:rPr lang="en-US" altLang="ko-KR" sz="1592" dirty="0">
                <a:solidFill>
                  <a:srgbClr val="0070C0"/>
                </a:solidFill>
              </a:rPr>
              <a:t>(['010-1234-5678', '010-1236-4568', '010-1238-4569'])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keys = list(</a:t>
            </a:r>
            <a:r>
              <a:rPr lang="en-US" altLang="ko-KR" sz="1592" dirty="0" err="1">
                <a:solidFill>
                  <a:schemeClr val="tx1"/>
                </a:solidFill>
              </a:rPr>
              <a:t>contacts.keys</a:t>
            </a:r>
            <a:r>
              <a:rPr lang="en-US" altLang="ko-KR" sz="1592" dirty="0">
                <a:solidFill>
                  <a:schemeClr val="tx1"/>
                </a:solidFill>
              </a:rPr>
              <a:t>())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keys</a:t>
            </a:r>
            <a:endParaRPr lang="en-US" altLang="ko-KR" sz="1592" dirty="0">
              <a:solidFill>
                <a:srgbClr val="0070C0"/>
              </a:solidFill>
            </a:endParaRPr>
          </a:p>
          <a:p>
            <a:r>
              <a:rPr lang="en-US" altLang="ko-KR" sz="1592" dirty="0">
                <a:solidFill>
                  <a:srgbClr val="0070C0"/>
                </a:solidFill>
              </a:rPr>
              <a:t>['Kim', 'Park', 'Lee']</a:t>
            </a:r>
            <a:endParaRPr lang="en-US" altLang="ko-KR" sz="1592" dirty="0">
              <a:solidFill>
                <a:schemeClr val="tx1"/>
              </a:solidFill>
            </a:endParaRP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values = list(</a:t>
            </a:r>
            <a:r>
              <a:rPr lang="en-US" altLang="ko-KR" sz="1592" dirty="0" err="1">
                <a:solidFill>
                  <a:schemeClr val="tx1"/>
                </a:solidFill>
              </a:rPr>
              <a:t>contacts.values</a:t>
            </a:r>
            <a:r>
              <a:rPr lang="en-US" altLang="ko-KR" sz="1592" dirty="0">
                <a:solidFill>
                  <a:schemeClr val="tx1"/>
                </a:solidFill>
              </a:rPr>
              <a:t>())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values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['010-1234-5678', '010-1236-4568', '010-1238-4569']</a:t>
            </a:r>
            <a:endParaRPr lang="en-US" altLang="ko-KR" sz="1592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9475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사전 관련 </a:t>
            </a:r>
            <a:r>
              <a:rPr lang="ko-KR" altLang="en-US" dirty="0" err="1"/>
              <a:t>내장함수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파이썬에서</a:t>
            </a:r>
            <a:r>
              <a:rPr lang="ko-KR" altLang="en-US" dirty="0"/>
              <a:t> 기본 제공되는 함수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129279" y="2140383"/>
          <a:ext cx="8897792" cy="29976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08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9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function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Description (</a:t>
                      </a:r>
                      <a:r>
                        <a:rPr lang="ko-KR" alt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인수 </a:t>
                      </a:r>
                      <a:r>
                        <a:rPr lang="en-US" altLang="ko-KR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D</a:t>
                      </a:r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:</a:t>
                      </a:r>
                      <a:r>
                        <a:rPr lang="ko-KR" alt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 사전</a:t>
                      </a:r>
                      <a:r>
                        <a:rPr lang="en-US" altLang="ko-KR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9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len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(D)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D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의 원소 개수 반환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499392"/>
                  </a:ext>
                </a:extLst>
              </a:tr>
              <a:tr h="5727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j-ea"/>
                        </a:rPr>
                        <a:t>sorted(D)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D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의 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key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를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정렬한 리스트 반환</a:t>
                      </a:r>
                      <a:endParaRPr lang="en-US" altLang="ko-KR" sz="1400" b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72000" indent="0" algn="l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는 불변이고 오름차순 또는 내림차순으로 정렬 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내림차순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sorted(D,</a:t>
                      </a:r>
                      <a:r>
                        <a:rPr 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reverse=True))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9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list(D)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D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의 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key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들을</a:t>
                      </a:r>
                      <a:r>
                        <a:rPr lang="en-US" altLang="ko-KR" sz="1400" b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리스트로 변환하여 반환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9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set(D)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D</a:t>
                      </a:r>
                      <a:r>
                        <a:rPr lang="ko-KR" alt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들을</a:t>
                      </a:r>
                      <a:r>
                        <a:rPr lang="en-US" altLang="ko-KR" sz="14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집합으로 변환하여 반환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9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tuple(D)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D</a:t>
                      </a:r>
                      <a:r>
                        <a:rPr lang="ko-KR" alt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들을</a:t>
                      </a:r>
                      <a:r>
                        <a:rPr lang="en-US" altLang="ko-KR" sz="14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튜플로</a:t>
                      </a:r>
                      <a:r>
                        <a:rPr lang="ko-KR" altLang="en-US" sz="14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변환하여 반환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70687" y="3797033"/>
            <a:ext cx="4659443" cy="29976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592" dirty="0">
                <a:solidFill>
                  <a:schemeClr val="tx1"/>
                </a:solidFill>
              </a:rPr>
              <a:t>&gt;&gt;&gt; d1 = {1:10, 5:50, 3:30, 2:20}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</a:t>
            </a:r>
            <a:r>
              <a:rPr lang="en-US" altLang="ko-KR" sz="1592" dirty="0" err="1">
                <a:solidFill>
                  <a:schemeClr val="tx1"/>
                </a:solidFill>
              </a:rPr>
              <a:t>len</a:t>
            </a:r>
            <a:r>
              <a:rPr lang="en-US" altLang="ko-KR" sz="1592" dirty="0">
                <a:solidFill>
                  <a:schemeClr val="tx1"/>
                </a:solidFill>
              </a:rPr>
              <a:t>(d1)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4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d2 = sorted(d1)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d2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[1, 2, 3, 5]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list(d1)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[1, 5, 3, 2]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set(d1)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{1, 2, 3, 5}</a:t>
            </a:r>
          </a:p>
          <a:p>
            <a:r>
              <a:rPr lang="en-US" altLang="ko-KR" sz="1592" dirty="0">
                <a:solidFill>
                  <a:schemeClr val="tx1"/>
                </a:solidFill>
              </a:rPr>
              <a:t>&gt;&gt;&gt; tuple(d1)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(1, 5, 3, 2)</a:t>
            </a:r>
          </a:p>
        </p:txBody>
      </p:sp>
    </p:spTree>
    <p:extLst>
      <p:ext uri="{BB962C8B-B14F-4D97-AF65-F5344CB8AC3E}">
        <p14:creationId xmlns:p14="http://schemas.microsoft.com/office/powerpoint/2010/main" val="20870098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C64BE53-C075-FC76-C9ED-CEC021535D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22" y="2700687"/>
            <a:ext cx="10660616" cy="1232384"/>
          </a:xfrm>
        </p:spPr>
        <p:txBody>
          <a:bodyPr>
            <a:normAutofit fontScale="90000"/>
          </a:bodyPr>
          <a:lstStyle/>
          <a:p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</a:rPr>
              <a:t>Part II - 5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장</a:t>
            </a:r>
            <a:br>
              <a:rPr lang="en-US" altLang="ko-KR" sz="3600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US" altLang="ko-KR" sz="1300" b="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ko-KR" altLang="en-US" dirty="0"/>
              <a:t>문자열 함수와 기능</a:t>
            </a:r>
          </a:p>
        </p:txBody>
      </p:sp>
    </p:spTree>
    <p:extLst>
      <p:ext uri="{BB962C8B-B14F-4D97-AF65-F5344CB8AC3E}">
        <p14:creationId xmlns:p14="http://schemas.microsoft.com/office/powerpoint/2010/main" val="35090869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E0DAA7-E6CE-E14C-954A-FCA3CC47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22" y="2700687"/>
            <a:ext cx="10660616" cy="1232384"/>
          </a:xfrm>
        </p:spPr>
        <p:txBody>
          <a:bodyPr/>
          <a:lstStyle/>
          <a:p>
            <a:r>
              <a:rPr kumimoji="1" lang="x-none" altLang="en-US" dirty="0"/>
              <a:t>문</a:t>
            </a:r>
            <a:r>
              <a:rPr kumimoji="1" lang="ko-KR" altLang="en-US" dirty="0" err="1"/>
              <a:t>자열</a:t>
            </a:r>
            <a:r>
              <a:rPr kumimoji="1" lang="ko-KR" altLang="en-US" dirty="0"/>
              <a:t> 연산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2909104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연산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연결하기</a:t>
            </a:r>
            <a:endParaRPr lang="en-US" altLang="ko-KR" dirty="0"/>
          </a:p>
          <a:p>
            <a:pPr lvl="1"/>
            <a:r>
              <a:rPr lang="en-US" altLang="ko-KR" sz="1990" b="1" dirty="0">
                <a:solidFill>
                  <a:srgbClr val="C00000"/>
                </a:solidFill>
              </a:rPr>
              <a:t>+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ko-KR" altLang="en-US" dirty="0">
                <a:solidFill>
                  <a:srgbClr val="000000"/>
                </a:solidFill>
              </a:rPr>
              <a:t>연산자는 두 문자열을 연결하는데 사용</a:t>
            </a:r>
            <a:endParaRPr lang="en-US" altLang="ko-KR" dirty="0">
              <a:solidFill>
                <a:srgbClr val="000000"/>
              </a:solidFill>
            </a:endParaRPr>
          </a:p>
          <a:p>
            <a:endParaRPr lang="ko-KR" altLang="en-US" sz="1791" dirty="0"/>
          </a:p>
        </p:txBody>
      </p:sp>
      <p:sp>
        <p:nvSpPr>
          <p:cNvPr id="5" name="TextBox 4"/>
          <p:cNvSpPr txBox="1"/>
          <p:nvPr/>
        </p:nvSpPr>
        <p:spPr>
          <a:xfrm>
            <a:off x="4225499" y="3538764"/>
            <a:ext cx="989080" cy="82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77" b="1" dirty="0">
                <a:solidFill>
                  <a:srgbClr val="2143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</a:t>
            </a:r>
            <a:endParaRPr lang="ko-KR" altLang="en-US" sz="4777" dirty="0">
              <a:solidFill>
                <a:srgbClr val="21439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5366" y="2458766"/>
            <a:ext cx="4543691" cy="8990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sz="1592" dirty="0"/>
              <a:t>&gt;&gt;&gt; </a:t>
            </a:r>
            <a:r>
              <a:rPr lang="en-US" altLang="ko-KR" sz="1592" dirty="0">
                <a:solidFill>
                  <a:schemeClr val="accent2">
                    <a:lumMod val="75000"/>
                  </a:schemeClr>
                </a:solidFill>
              </a:rPr>
              <a:t>'Hello'</a:t>
            </a:r>
            <a:r>
              <a:rPr lang="en-US" altLang="ko-KR" sz="1592" dirty="0"/>
              <a:t> + </a:t>
            </a:r>
            <a:r>
              <a:rPr lang="en-US" altLang="ko-KR" sz="1592" dirty="0">
                <a:solidFill>
                  <a:schemeClr val="accent4">
                    <a:lumMod val="75000"/>
                  </a:schemeClr>
                </a:solidFill>
              </a:rPr>
              <a:t>'World!'</a:t>
            </a:r>
          </a:p>
          <a:p>
            <a:r>
              <a:rPr lang="en-US" altLang="ko-KR" sz="1592" dirty="0">
                <a:solidFill>
                  <a:srgbClr val="0070C0"/>
                </a:solidFill>
              </a:rPr>
              <a:t>'HelloWorld!'</a:t>
            </a:r>
          </a:p>
          <a:p>
            <a:r>
              <a:rPr lang="en-US" altLang="ko-KR" sz="1592" dirty="0"/>
              <a:t>&gt;&gt;&gt;</a:t>
            </a:r>
            <a:endParaRPr lang="ko-KR" altLang="en-US" sz="1592" dirty="0"/>
          </a:p>
        </p:txBody>
      </p:sp>
      <p:sp>
        <p:nvSpPr>
          <p:cNvPr id="40" name="액자 39"/>
          <p:cNvSpPr/>
          <p:nvPr/>
        </p:nvSpPr>
        <p:spPr>
          <a:xfrm>
            <a:off x="1792016" y="3773857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H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43" name="액자 42"/>
          <p:cNvSpPr/>
          <p:nvPr/>
        </p:nvSpPr>
        <p:spPr>
          <a:xfrm>
            <a:off x="2256016" y="3773854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e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44" name="액자 43"/>
          <p:cNvSpPr/>
          <p:nvPr/>
        </p:nvSpPr>
        <p:spPr>
          <a:xfrm>
            <a:off x="2720016" y="3773857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l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46" name="액자 45"/>
          <p:cNvSpPr/>
          <p:nvPr/>
        </p:nvSpPr>
        <p:spPr>
          <a:xfrm>
            <a:off x="3184016" y="3773853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l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47" name="액자 46"/>
          <p:cNvSpPr/>
          <p:nvPr/>
        </p:nvSpPr>
        <p:spPr>
          <a:xfrm>
            <a:off x="3648016" y="3773852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o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49" name="액자 48"/>
          <p:cNvSpPr/>
          <p:nvPr/>
        </p:nvSpPr>
        <p:spPr>
          <a:xfrm>
            <a:off x="5134103" y="3773852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W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50" name="액자 49"/>
          <p:cNvSpPr/>
          <p:nvPr/>
        </p:nvSpPr>
        <p:spPr>
          <a:xfrm>
            <a:off x="5598102" y="3773849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o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51" name="액자 50"/>
          <p:cNvSpPr/>
          <p:nvPr/>
        </p:nvSpPr>
        <p:spPr>
          <a:xfrm>
            <a:off x="6062103" y="3773852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r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52" name="액자 51"/>
          <p:cNvSpPr/>
          <p:nvPr/>
        </p:nvSpPr>
        <p:spPr>
          <a:xfrm>
            <a:off x="6526103" y="3773848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l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53" name="액자 52"/>
          <p:cNvSpPr/>
          <p:nvPr/>
        </p:nvSpPr>
        <p:spPr>
          <a:xfrm>
            <a:off x="6990103" y="3773847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d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54" name="액자 53"/>
          <p:cNvSpPr/>
          <p:nvPr/>
        </p:nvSpPr>
        <p:spPr>
          <a:xfrm>
            <a:off x="7454102" y="3773847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!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55" name="액자 54"/>
          <p:cNvSpPr/>
          <p:nvPr/>
        </p:nvSpPr>
        <p:spPr>
          <a:xfrm>
            <a:off x="2256016" y="5257899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H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56" name="액자 55"/>
          <p:cNvSpPr/>
          <p:nvPr/>
        </p:nvSpPr>
        <p:spPr>
          <a:xfrm>
            <a:off x="2720015" y="5257896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e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57" name="액자 56"/>
          <p:cNvSpPr/>
          <p:nvPr/>
        </p:nvSpPr>
        <p:spPr>
          <a:xfrm>
            <a:off x="3184016" y="5257899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l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58" name="액자 57"/>
          <p:cNvSpPr/>
          <p:nvPr/>
        </p:nvSpPr>
        <p:spPr>
          <a:xfrm>
            <a:off x="3648016" y="5257895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l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59" name="액자 58"/>
          <p:cNvSpPr/>
          <p:nvPr/>
        </p:nvSpPr>
        <p:spPr>
          <a:xfrm>
            <a:off x="4112016" y="5257894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o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60" name="액자 59"/>
          <p:cNvSpPr/>
          <p:nvPr/>
        </p:nvSpPr>
        <p:spPr>
          <a:xfrm>
            <a:off x="4583838" y="5257894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W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61" name="액자 60"/>
          <p:cNvSpPr/>
          <p:nvPr/>
        </p:nvSpPr>
        <p:spPr>
          <a:xfrm>
            <a:off x="5047837" y="5257891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o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62" name="액자 61"/>
          <p:cNvSpPr/>
          <p:nvPr/>
        </p:nvSpPr>
        <p:spPr>
          <a:xfrm>
            <a:off x="5511838" y="5257894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r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63" name="액자 62"/>
          <p:cNvSpPr/>
          <p:nvPr/>
        </p:nvSpPr>
        <p:spPr>
          <a:xfrm>
            <a:off x="5975838" y="5257890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l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64" name="액자 63"/>
          <p:cNvSpPr/>
          <p:nvPr/>
        </p:nvSpPr>
        <p:spPr>
          <a:xfrm>
            <a:off x="6439838" y="5257889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d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65" name="액자 64"/>
          <p:cNvSpPr/>
          <p:nvPr/>
        </p:nvSpPr>
        <p:spPr>
          <a:xfrm>
            <a:off x="6903837" y="5257889"/>
            <a:ext cx="421907" cy="421907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91" dirty="0">
                <a:solidFill>
                  <a:schemeClr val="tx1"/>
                </a:solidFill>
              </a:rPr>
              <a:t>!</a:t>
            </a:r>
            <a:endParaRPr lang="ko-KR" altLang="en-US" sz="1791" dirty="0">
              <a:solidFill>
                <a:schemeClr val="tx1"/>
              </a:solidFill>
            </a:endParaRPr>
          </a:p>
        </p:txBody>
      </p:sp>
      <p:sp>
        <p:nvSpPr>
          <p:cNvPr id="66" name="화살표: 오른쪽 3">
            <a:extLst>
              <a:ext uri="{FF2B5EF4-FFF2-40B4-BE49-F238E27FC236}">
                <a16:creationId xmlns:a16="http://schemas.microsoft.com/office/drawing/2014/main" id="{7DF950D0-7C8A-458A-9A49-F54269D6F945}"/>
              </a:ext>
            </a:extLst>
          </p:cNvPr>
          <p:cNvSpPr/>
          <p:nvPr/>
        </p:nvSpPr>
        <p:spPr>
          <a:xfrm rot="5400000">
            <a:off x="4346508" y="4543197"/>
            <a:ext cx="463631" cy="510711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E95683-F52E-4ED9-AE2A-1A9EFC9DE78D}"/>
              </a:ext>
            </a:extLst>
          </p:cNvPr>
          <p:cNvSpPr txBox="1"/>
          <p:nvPr/>
        </p:nvSpPr>
        <p:spPr>
          <a:xfrm>
            <a:off x="7665056" y="1723660"/>
            <a:ext cx="3568961" cy="14631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791" b="1" dirty="0">
                <a:solidFill>
                  <a:srgbClr val="00B0F0"/>
                </a:solidFill>
              </a:rPr>
              <a:t>+ </a:t>
            </a:r>
            <a:r>
              <a:rPr lang="ko-KR" altLang="en-US" sz="1791" b="1" dirty="0">
                <a:solidFill>
                  <a:srgbClr val="00B0F0"/>
                </a:solidFill>
              </a:rPr>
              <a:t>연산</a:t>
            </a:r>
            <a:endParaRPr lang="en-US" altLang="ko-KR" sz="1791" b="1" dirty="0">
              <a:solidFill>
                <a:srgbClr val="00B0F0"/>
              </a:solidFill>
            </a:endParaRPr>
          </a:p>
          <a:p>
            <a:r>
              <a:rPr lang="ko-KR" altLang="en-US" sz="1791" dirty="0"/>
              <a:t>수자 </a:t>
            </a:r>
            <a:r>
              <a:rPr lang="en-US" altLang="ko-KR" sz="1791" dirty="0">
                <a:solidFill>
                  <a:srgbClr val="FF0000"/>
                </a:solidFill>
              </a:rPr>
              <a:t>+</a:t>
            </a:r>
            <a:r>
              <a:rPr lang="en-US" altLang="ko-KR" sz="1791" dirty="0"/>
              <a:t> </a:t>
            </a:r>
            <a:r>
              <a:rPr lang="ko-KR" altLang="en-US" sz="1791" dirty="0"/>
              <a:t>수자 </a:t>
            </a:r>
            <a:r>
              <a:rPr lang="en-US" altLang="ko-KR" sz="1791" dirty="0">
                <a:sym typeface="Wingdings" panose="05000000000000000000" pitchFamily="2" charset="2"/>
              </a:rPr>
              <a:t> </a:t>
            </a:r>
            <a:r>
              <a:rPr lang="ko-KR" altLang="en-US" sz="1791" dirty="0">
                <a:sym typeface="Wingdings" panose="05000000000000000000" pitchFamily="2" charset="2"/>
              </a:rPr>
              <a:t>덧셈연산</a:t>
            </a:r>
            <a:endParaRPr lang="en-US" altLang="ko-KR" sz="1791" dirty="0">
              <a:sym typeface="Wingdings" panose="05000000000000000000" pitchFamily="2" charset="2"/>
            </a:endParaRPr>
          </a:p>
          <a:p>
            <a:r>
              <a:rPr lang="ko-KR" altLang="en-US" sz="1791" dirty="0">
                <a:sym typeface="Wingdings" panose="05000000000000000000" pitchFamily="2" charset="2"/>
              </a:rPr>
              <a:t>문자열 </a:t>
            </a:r>
            <a:r>
              <a:rPr lang="en-US" altLang="ko-KR" sz="1791" dirty="0">
                <a:solidFill>
                  <a:srgbClr val="FF0000"/>
                </a:solidFill>
                <a:sym typeface="Wingdings" panose="05000000000000000000" pitchFamily="2" charset="2"/>
              </a:rPr>
              <a:t>+</a:t>
            </a:r>
            <a:r>
              <a:rPr lang="en-US" altLang="ko-KR" sz="1791" dirty="0">
                <a:sym typeface="Wingdings" panose="05000000000000000000" pitchFamily="2" charset="2"/>
              </a:rPr>
              <a:t> </a:t>
            </a:r>
            <a:r>
              <a:rPr lang="ko-KR" altLang="en-US" sz="1791" dirty="0">
                <a:sym typeface="Wingdings" panose="05000000000000000000" pitchFamily="2" charset="2"/>
              </a:rPr>
              <a:t>문자열 </a:t>
            </a:r>
            <a:r>
              <a:rPr lang="en-US" altLang="ko-KR" sz="1791" dirty="0">
                <a:sym typeface="Wingdings" panose="05000000000000000000" pitchFamily="2" charset="2"/>
              </a:rPr>
              <a:t> </a:t>
            </a:r>
            <a:r>
              <a:rPr lang="ko-KR" altLang="en-US" sz="1791" dirty="0">
                <a:sym typeface="Wingdings" panose="05000000000000000000" pitchFamily="2" charset="2"/>
              </a:rPr>
              <a:t>문자열 연결</a:t>
            </a:r>
            <a:endParaRPr lang="en-US" altLang="ko-KR" sz="1791" dirty="0">
              <a:sym typeface="Wingdings" panose="05000000000000000000" pitchFamily="2" charset="2"/>
            </a:endParaRPr>
          </a:p>
          <a:p>
            <a:r>
              <a:rPr lang="ko-KR" altLang="en-US" sz="1791" dirty="0">
                <a:sym typeface="Wingdings" panose="05000000000000000000" pitchFamily="2" charset="2"/>
              </a:rPr>
              <a:t>수자 </a:t>
            </a:r>
            <a:r>
              <a:rPr lang="en-US" altLang="ko-KR" sz="1791" dirty="0">
                <a:solidFill>
                  <a:srgbClr val="FF0000"/>
                </a:solidFill>
                <a:sym typeface="Wingdings" panose="05000000000000000000" pitchFamily="2" charset="2"/>
              </a:rPr>
              <a:t>+</a:t>
            </a:r>
            <a:r>
              <a:rPr lang="en-US" altLang="ko-KR" sz="1791" dirty="0">
                <a:sym typeface="Wingdings" panose="05000000000000000000" pitchFamily="2" charset="2"/>
              </a:rPr>
              <a:t> </a:t>
            </a:r>
            <a:r>
              <a:rPr lang="ko-KR" altLang="en-US" sz="1791" dirty="0">
                <a:sym typeface="Wingdings" panose="05000000000000000000" pitchFamily="2" charset="2"/>
              </a:rPr>
              <a:t>문자열 </a:t>
            </a:r>
            <a:r>
              <a:rPr lang="en-US" altLang="ko-KR" sz="1791" dirty="0">
                <a:sym typeface="Wingdings" panose="05000000000000000000" pitchFamily="2" charset="2"/>
              </a:rPr>
              <a:t> </a:t>
            </a:r>
            <a:r>
              <a:rPr lang="ko-KR" altLang="en-US" sz="1791" dirty="0">
                <a:sym typeface="Wingdings" panose="05000000000000000000" pitchFamily="2" charset="2"/>
              </a:rPr>
              <a:t>오류 </a:t>
            </a:r>
            <a:r>
              <a:rPr lang="en-US" altLang="ko-KR" sz="1791" dirty="0">
                <a:sym typeface="Wingdings" panose="05000000000000000000" pitchFamily="2" charset="2"/>
              </a:rPr>
              <a:t>(</a:t>
            </a:r>
            <a:r>
              <a:rPr lang="ko-KR" altLang="en-US" sz="1791" dirty="0">
                <a:sym typeface="Wingdings" panose="05000000000000000000" pitchFamily="2" charset="2"/>
              </a:rPr>
              <a:t>연산불가</a:t>
            </a:r>
            <a:r>
              <a:rPr lang="en-US" altLang="ko-KR" sz="1791" dirty="0">
                <a:sym typeface="Wingdings" panose="05000000000000000000" pitchFamily="2" charset="2"/>
              </a:rPr>
              <a:t>)</a:t>
            </a:r>
          </a:p>
          <a:p>
            <a:r>
              <a:rPr lang="ko-KR" altLang="en-US" sz="1791" dirty="0">
                <a:sym typeface="Wingdings" panose="05000000000000000000" pitchFamily="2" charset="2"/>
              </a:rPr>
              <a:t>문자열 </a:t>
            </a:r>
            <a:r>
              <a:rPr lang="en-US" altLang="ko-KR" sz="1791" dirty="0">
                <a:solidFill>
                  <a:srgbClr val="FF0000"/>
                </a:solidFill>
                <a:sym typeface="Wingdings" panose="05000000000000000000" pitchFamily="2" charset="2"/>
              </a:rPr>
              <a:t>+</a:t>
            </a:r>
            <a:r>
              <a:rPr lang="en-US" altLang="ko-KR" sz="1791" dirty="0">
                <a:sym typeface="Wingdings" panose="05000000000000000000" pitchFamily="2" charset="2"/>
              </a:rPr>
              <a:t> </a:t>
            </a:r>
            <a:r>
              <a:rPr lang="ko-KR" altLang="en-US" sz="1791" dirty="0">
                <a:sym typeface="Wingdings" panose="05000000000000000000" pitchFamily="2" charset="2"/>
              </a:rPr>
              <a:t>수자 </a:t>
            </a:r>
            <a:r>
              <a:rPr lang="en-US" altLang="ko-KR" sz="1791" dirty="0">
                <a:sym typeface="Wingdings" panose="05000000000000000000" pitchFamily="2" charset="2"/>
              </a:rPr>
              <a:t> </a:t>
            </a:r>
            <a:r>
              <a:rPr lang="ko-KR" altLang="en-US" sz="1791" dirty="0">
                <a:sym typeface="Wingdings" panose="05000000000000000000" pitchFamily="2" charset="2"/>
              </a:rPr>
              <a:t>오류 </a:t>
            </a:r>
            <a:r>
              <a:rPr lang="en-US" altLang="ko-KR" sz="1791" dirty="0">
                <a:sym typeface="Wingdings" panose="05000000000000000000" pitchFamily="2" charset="2"/>
              </a:rPr>
              <a:t>(</a:t>
            </a:r>
            <a:r>
              <a:rPr lang="ko-KR" altLang="en-US" sz="1791" dirty="0">
                <a:sym typeface="Wingdings" panose="05000000000000000000" pitchFamily="2" charset="2"/>
              </a:rPr>
              <a:t>연산불가</a:t>
            </a:r>
            <a:r>
              <a:rPr lang="en-US" altLang="ko-KR" sz="1791" dirty="0">
                <a:sym typeface="Wingdings" panose="05000000000000000000" pitchFamily="2" charset="2"/>
              </a:rPr>
              <a:t>)</a:t>
            </a:r>
            <a:endParaRPr lang="ko-KR" altLang="en-US" sz="1791" dirty="0"/>
          </a:p>
        </p:txBody>
      </p:sp>
    </p:spTree>
    <p:extLst>
      <p:ext uri="{BB962C8B-B14F-4D97-AF65-F5344CB8AC3E}">
        <p14:creationId xmlns:p14="http://schemas.microsoft.com/office/powerpoint/2010/main" val="6693888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연산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연결 연산자 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A65889-DA71-45E0-B421-A56C05A01C62}"/>
              </a:ext>
            </a:extLst>
          </p:cNvPr>
          <p:cNvSpPr txBox="1"/>
          <p:nvPr/>
        </p:nvSpPr>
        <p:spPr>
          <a:xfrm>
            <a:off x="1344048" y="1865405"/>
            <a:ext cx="7329339" cy="39712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pPr>
              <a:lnSpc>
                <a:spcPts val="2986"/>
              </a:lnSpc>
            </a:pPr>
            <a:r>
              <a:rPr lang="en-US" altLang="ko-KR" sz="1791" dirty="0">
                <a:ea typeface="나눔스퀘어 ExtraBold" panose="020B0600000101010101" pitchFamily="50" charset="-127"/>
              </a:rPr>
              <a:t>&gt;&gt;&gt; name = "</a:t>
            </a:r>
            <a:r>
              <a:rPr lang="ko-KR" altLang="en-US" sz="1791" dirty="0">
                <a:ea typeface="나눔스퀘어 ExtraBold" panose="020B0600000101010101" pitchFamily="50" charset="-127"/>
              </a:rPr>
              <a:t>홍길동</a:t>
            </a:r>
            <a:r>
              <a:rPr lang="en-US" altLang="ko-KR" sz="1791" dirty="0">
                <a:ea typeface="나눔스퀘어 ExtraBold" panose="020B0600000101010101" pitchFamily="50" charset="-127"/>
              </a:rPr>
              <a:t>"</a:t>
            </a:r>
          </a:p>
          <a:p>
            <a:pPr>
              <a:lnSpc>
                <a:spcPts val="2986"/>
              </a:lnSpc>
            </a:pPr>
            <a:r>
              <a:rPr lang="en-US" altLang="ko-KR" sz="1791" dirty="0">
                <a:ea typeface="나눔스퀘어 ExtraBold" panose="020B0600000101010101" pitchFamily="50" charset="-127"/>
              </a:rPr>
              <a:t>&gt;&gt;&gt; message = "</a:t>
            </a:r>
            <a:r>
              <a:rPr lang="ko-KR" altLang="en-US" sz="1791" b="1" dirty="0">
                <a:solidFill>
                  <a:schemeClr val="accent2">
                    <a:lumMod val="75000"/>
                  </a:schemeClr>
                </a:solidFill>
                <a:ea typeface="나눔스퀘어 ExtraBold" panose="020B0600000101010101" pitchFamily="50" charset="-127"/>
              </a:rPr>
              <a:t>내 이름은</a:t>
            </a:r>
            <a:r>
              <a:rPr lang="en-US" altLang="ko-KR" sz="1791" dirty="0">
                <a:ea typeface="나눔스퀘어 ExtraBold" panose="020B0600000101010101" pitchFamily="50" charset="-127"/>
              </a:rPr>
              <a:t>" + name + "</a:t>
            </a:r>
            <a:r>
              <a:rPr lang="ko-KR" altLang="en-US" sz="1791" b="1" dirty="0">
                <a:solidFill>
                  <a:schemeClr val="accent4">
                    <a:lumMod val="75000"/>
                  </a:schemeClr>
                </a:solidFill>
                <a:ea typeface="나눔스퀘어 ExtraBold" panose="020B0600000101010101" pitchFamily="50" charset="-127"/>
              </a:rPr>
              <a:t>입니다</a:t>
            </a:r>
            <a:r>
              <a:rPr lang="en-US" altLang="ko-KR" sz="1791" dirty="0">
                <a:ea typeface="나눔스퀘어 ExtraBold" panose="020B0600000101010101" pitchFamily="50" charset="-127"/>
              </a:rPr>
              <a:t>"</a:t>
            </a:r>
          </a:p>
          <a:p>
            <a:pPr>
              <a:lnSpc>
                <a:spcPts val="2986"/>
              </a:lnSpc>
            </a:pPr>
            <a:r>
              <a:rPr lang="en-US" altLang="ko-KR" sz="1791" dirty="0">
                <a:ea typeface="나눔스퀘어 ExtraBold" panose="020B0600000101010101" pitchFamily="50" charset="-127"/>
              </a:rPr>
              <a:t>&gt;&gt;&gt; print(message)</a:t>
            </a:r>
          </a:p>
          <a:p>
            <a:pPr>
              <a:lnSpc>
                <a:spcPts val="2986"/>
              </a:lnSpc>
            </a:pPr>
            <a:r>
              <a:rPr lang="ko-KR" altLang="en-US" sz="1791" b="1" dirty="0">
                <a:solidFill>
                  <a:schemeClr val="accent2">
                    <a:lumMod val="75000"/>
                  </a:schemeClr>
                </a:solidFill>
                <a:ea typeface="나눔스퀘어 ExtraBold" panose="020B0600000101010101" pitchFamily="50" charset="-127"/>
              </a:rPr>
              <a:t>내 </a:t>
            </a:r>
            <a:r>
              <a:rPr lang="ko-KR" altLang="en-US" sz="1791" b="1" dirty="0" err="1">
                <a:solidFill>
                  <a:schemeClr val="accent2">
                    <a:lumMod val="75000"/>
                  </a:schemeClr>
                </a:solidFill>
                <a:ea typeface="나눔스퀘어 ExtraBold" panose="020B0600000101010101" pitchFamily="50" charset="-127"/>
              </a:rPr>
              <a:t>이름은</a:t>
            </a:r>
            <a:r>
              <a:rPr lang="ko-KR" altLang="en-US" sz="1791" b="1" dirty="0" err="1">
                <a:solidFill>
                  <a:srgbClr val="0070C0"/>
                </a:solidFill>
                <a:ea typeface="나눔스퀘어 ExtraBold" panose="020B0600000101010101" pitchFamily="50" charset="-127"/>
              </a:rPr>
              <a:t>홍길동</a:t>
            </a:r>
            <a:r>
              <a:rPr lang="ko-KR" altLang="en-US" sz="1791" b="1" dirty="0" err="1">
                <a:solidFill>
                  <a:schemeClr val="accent4">
                    <a:lumMod val="75000"/>
                  </a:schemeClr>
                </a:solidFill>
                <a:ea typeface="나눔스퀘어 ExtraBold" panose="020B0600000101010101" pitchFamily="50" charset="-127"/>
              </a:rPr>
              <a:t>입니다</a:t>
            </a:r>
            <a:endParaRPr lang="en-US" altLang="ko-KR" sz="1791" dirty="0">
              <a:solidFill>
                <a:schemeClr val="accent4">
                  <a:lumMod val="7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ts val="2986"/>
              </a:lnSpc>
            </a:pPr>
            <a:r>
              <a:rPr lang="en-US" altLang="ko-KR" sz="1791" dirty="0">
                <a:ea typeface="나눔스퀘어 ExtraBold" panose="020B0600000101010101" pitchFamily="50" charset="-127"/>
              </a:rPr>
              <a:t>&gt;&gt;&gt; message = "</a:t>
            </a:r>
            <a:r>
              <a:rPr lang="ko-KR" altLang="en-US" sz="1791" b="1" dirty="0">
                <a:solidFill>
                  <a:schemeClr val="accent2">
                    <a:lumMod val="75000"/>
                  </a:schemeClr>
                </a:solidFill>
                <a:ea typeface="나눔스퀘어 ExtraBold" panose="020B0600000101010101" pitchFamily="50" charset="-127"/>
              </a:rPr>
              <a:t>내 이름은 </a:t>
            </a:r>
            <a:r>
              <a:rPr lang="en-US" altLang="ko-KR" sz="1791" dirty="0">
                <a:ea typeface="나눔스퀘어 ExtraBold" panose="020B0600000101010101" pitchFamily="50" charset="-127"/>
              </a:rPr>
              <a:t>" + name + " </a:t>
            </a:r>
            <a:r>
              <a:rPr lang="ko-KR" altLang="en-US" sz="1791" b="1" dirty="0">
                <a:solidFill>
                  <a:schemeClr val="accent4">
                    <a:lumMod val="75000"/>
                  </a:schemeClr>
                </a:solidFill>
                <a:ea typeface="나눔스퀘어 ExtraBold" panose="020B0600000101010101" pitchFamily="50" charset="-127"/>
              </a:rPr>
              <a:t>입니다</a:t>
            </a:r>
            <a:r>
              <a:rPr lang="en-US" altLang="ko-KR" sz="1791" dirty="0">
                <a:ea typeface="나눔스퀘어 ExtraBold" panose="020B0600000101010101" pitchFamily="50" charset="-127"/>
              </a:rPr>
              <a:t>"</a:t>
            </a:r>
          </a:p>
          <a:p>
            <a:pPr>
              <a:lnSpc>
                <a:spcPts val="2986"/>
              </a:lnSpc>
            </a:pPr>
            <a:r>
              <a:rPr lang="en-US" altLang="ko-KR" sz="1791" dirty="0">
                <a:ea typeface="나눔스퀘어 ExtraBold" panose="020B0600000101010101" pitchFamily="50" charset="-127"/>
              </a:rPr>
              <a:t>&gt;&gt;&gt; print(message)</a:t>
            </a:r>
          </a:p>
          <a:p>
            <a:pPr>
              <a:lnSpc>
                <a:spcPts val="2986"/>
              </a:lnSpc>
            </a:pPr>
            <a:r>
              <a:rPr lang="ko-KR" altLang="en-US" sz="1791" b="1" dirty="0">
                <a:solidFill>
                  <a:schemeClr val="accent2">
                    <a:lumMod val="75000"/>
                  </a:schemeClr>
                </a:solidFill>
                <a:ea typeface="나눔스퀘어 ExtraBold" panose="020B0600000101010101" pitchFamily="50" charset="-127"/>
              </a:rPr>
              <a:t>내 이름은</a:t>
            </a:r>
            <a:r>
              <a:rPr lang="ko-KR" altLang="en-US" sz="1791" b="1" dirty="0">
                <a:solidFill>
                  <a:schemeClr val="accent2">
                    <a:lumMod val="50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791" b="1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홍길동</a:t>
            </a:r>
            <a:r>
              <a:rPr lang="ko-KR" altLang="en-US" sz="1791" b="1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791" b="1" dirty="0">
                <a:solidFill>
                  <a:schemeClr val="accent4">
                    <a:lumMod val="75000"/>
                  </a:schemeClr>
                </a:solidFill>
                <a:ea typeface="나눔스퀘어 ExtraBold" panose="020B0600000101010101" pitchFamily="50" charset="-127"/>
              </a:rPr>
              <a:t>입니다</a:t>
            </a:r>
            <a:endParaRPr lang="en-US" altLang="ko-KR" sz="1791" dirty="0">
              <a:solidFill>
                <a:schemeClr val="accent4">
                  <a:lumMod val="7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ts val="2986"/>
              </a:lnSpc>
            </a:pPr>
            <a:r>
              <a:rPr lang="en-US" altLang="ko-KR" sz="1791" dirty="0">
                <a:ea typeface="나눔스퀘어 ExtraBold" panose="020B0600000101010101" pitchFamily="50" charset="-127"/>
              </a:rPr>
              <a:t>&gt;&gt;&gt; message = "</a:t>
            </a:r>
            <a:r>
              <a:rPr lang="ko-KR" altLang="en-US" sz="1791" b="1" dirty="0">
                <a:solidFill>
                  <a:schemeClr val="accent2">
                    <a:lumMod val="75000"/>
                  </a:schemeClr>
                </a:solidFill>
                <a:ea typeface="나눔스퀘어 ExtraBold" panose="020B0600000101010101" pitchFamily="50" charset="-127"/>
              </a:rPr>
              <a:t>내 이름은</a:t>
            </a:r>
            <a:r>
              <a:rPr lang="en-US" altLang="ko-KR" sz="1791" dirty="0">
                <a:ea typeface="나눔스퀘어 ExtraBold" panose="020B0600000101010101" pitchFamily="50" charset="-127"/>
              </a:rPr>
              <a:t>" + " " + name + " " + "</a:t>
            </a:r>
            <a:r>
              <a:rPr lang="ko-KR" altLang="en-US" sz="1791" b="1" dirty="0">
                <a:solidFill>
                  <a:schemeClr val="accent4">
                    <a:lumMod val="75000"/>
                  </a:schemeClr>
                </a:solidFill>
                <a:ea typeface="나눔스퀘어 ExtraBold" panose="020B0600000101010101" pitchFamily="50" charset="-127"/>
              </a:rPr>
              <a:t>입니다</a:t>
            </a:r>
            <a:r>
              <a:rPr lang="en-US" altLang="ko-KR" sz="1791" dirty="0">
                <a:ea typeface="나눔스퀘어 ExtraBold" panose="020B0600000101010101" pitchFamily="50" charset="-127"/>
              </a:rPr>
              <a:t>"</a:t>
            </a:r>
          </a:p>
          <a:p>
            <a:pPr>
              <a:lnSpc>
                <a:spcPts val="2986"/>
              </a:lnSpc>
            </a:pPr>
            <a:r>
              <a:rPr lang="en-US" altLang="ko-KR" sz="1791" dirty="0">
                <a:ea typeface="나눔스퀘어 ExtraBold" panose="020B0600000101010101" pitchFamily="50" charset="-127"/>
              </a:rPr>
              <a:t>&gt;&gt;&gt; print(message)</a:t>
            </a:r>
          </a:p>
          <a:p>
            <a:pPr>
              <a:lnSpc>
                <a:spcPts val="2986"/>
              </a:lnSpc>
            </a:pPr>
            <a:r>
              <a:rPr lang="ko-KR" altLang="en-US" sz="1791" b="1" dirty="0">
                <a:solidFill>
                  <a:schemeClr val="accent2">
                    <a:lumMod val="75000"/>
                  </a:schemeClr>
                </a:solidFill>
                <a:ea typeface="나눔스퀘어 ExtraBold" panose="020B0600000101010101" pitchFamily="50" charset="-127"/>
              </a:rPr>
              <a:t>내 이름은</a:t>
            </a:r>
            <a:r>
              <a:rPr lang="ko-KR" altLang="en-US" sz="1791" b="1" dirty="0">
                <a:solidFill>
                  <a:schemeClr val="accent2">
                    <a:lumMod val="50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791" b="1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홍길동</a:t>
            </a:r>
            <a:r>
              <a:rPr lang="ko-KR" altLang="en-US" sz="1791" b="1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791" b="1" dirty="0">
                <a:solidFill>
                  <a:schemeClr val="accent4">
                    <a:lumMod val="75000"/>
                  </a:schemeClr>
                </a:solidFill>
                <a:ea typeface="나눔스퀘어 ExtraBold" panose="020B0600000101010101" pitchFamily="50" charset="-127"/>
              </a:rPr>
              <a:t>입니다</a:t>
            </a:r>
            <a:endParaRPr lang="en-US" altLang="ko-KR" sz="179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9" name="위쪽 화살표 58"/>
          <p:cNvSpPr/>
          <p:nvPr/>
        </p:nvSpPr>
        <p:spPr>
          <a:xfrm>
            <a:off x="4896745" y="4928782"/>
            <a:ext cx="223942" cy="308002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위쪽 화살표 59"/>
          <p:cNvSpPr/>
          <p:nvPr/>
        </p:nvSpPr>
        <p:spPr>
          <a:xfrm>
            <a:off x="6542257" y="4916991"/>
            <a:ext cx="223942" cy="308002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위쪽 화살표 10"/>
          <p:cNvSpPr/>
          <p:nvPr/>
        </p:nvSpPr>
        <p:spPr>
          <a:xfrm>
            <a:off x="4280603" y="3771266"/>
            <a:ext cx="223942" cy="308002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위쪽 화살표 11"/>
          <p:cNvSpPr/>
          <p:nvPr/>
        </p:nvSpPr>
        <p:spPr>
          <a:xfrm>
            <a:off x="5926115" y="3759475"/>
            <a:ext cx="223942" cy="308002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171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ver.02">
      <a:majorFont>
        <a:latin typeface="Trebuchet MS"/>
        <a:ea typeface="나눔바른고딕"/>
        <a:cs typeface=""/>
      </a:majorFont>
      <a:minorFont>
        <a:latin typeface="Trebuchet MS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</TotalTime>
  <Words>19706</Words>
  <Application>Microsoft Macintosh PowerPoint</Application>
  <PresentationFormat>Custom</PresentationFormat>
  <Paragraphs>3066</Paragraphs>
  <Slides>183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183</vt:i4>
      </vt:variant>
    </vt:vector>
  </HeadingPairs>
  <TitlesOfParts>
    <vt:vector size="204" baseType="lpstr">
      <vt:lpstr>바탕</vt:lpstr>
      <vt:lpstr>굴림</vt:lpstr>
      <vt:lpstr>굴림체</vt:lpstr>
      <vt:lpstr>HY엽서L</vt:lpstr>
      <vt:lpstr>Malgun Gothic</vt:lpstr>
      <vt:lpstr>Malgun Gothic</vt:lpstr>
      <vt:lpstr>휴먼모음T</vt:lpstr>
      <vt:lpstr>Nanum Gothic</vt:lpstr>
      <vt:lpstr>새굴림</vt:lpstr>
      <vt:lpstr>나눔바른고딕</vt:lpstr>
      <vt:lpstr>나눔스퀘어 ExtraBold</vt:lpstr>
      <vt:lpstr>함초롬돋움</vt:lpstr>
      <vt:lpstr>Arial</vt:lpstr>
      <vt:lpstr>Cambria Math</vt:lpstr>
      <vt:lpstr>Consolas</vt:lpstr>
      <vt:lpstr>Courier New</vt:lpstr>
      <vt:lpstr>Symbol</vt:lpstr>
      <vt:lpstr>Times New Roman</vt:lpstr>
      <vt:lpstr>Trebuchet MS</vt:lpstr>
      <vt:lpstr>Wingdings</vt:lpstr>
      <vt:lpstr>Office 테마</vt:lpstr>
      <vt:lpstr>Part II  데이터 구조와 제어문</vt:lpstr>
      <vt:lpstr>학습 목차</vt:lpstr>
      <vt:lpstr>Part II - 4장  데이터 구조 (리스트, 튜플, 셋, 딕셔너리)</vt:lpstr>
      <vt:lpstr>리스트 데이터형</vt:lpstr>
      <vt:lpstr>리스트 소개</vt:lpstr>
      <vt:lpstr>집합형 자료형</vt:lpstr>
      <vt:lpstr>리스트</vt:lpstr>
      <vt:lpstr>리스트 </vt:lpstr>
      <vt:lpstr>리스트 생성 </vt:lpstr>
      <vt:lpstr>리스트 생성 </vt:lpstr>
      <vt:lpstr>리스트 생성</vt:lpstr>
      <vt:lpstr>리스트 활용 예 </vt:lpstr>
      <vt:lpstr>인덱싱과 슬라이싱</vt:lpstr>
      <vt:lpstr>문자열 인덱싱과 슬라이싱</vt:lpstr>
      <vt:lpstr>문자열 인덱싱(Indexing)</vt:lpstr>
      <vt:lpstr>문자열 인덱싱(Indexing)</vt:lpstr>
      <vt:lpstr>문자열 슬라이싱의 필요성 </vt:lpstr>
      <vt:lpstr>문자열 슬라이싱(slicing)</vt:lpstr>
      <vt:lpstr>문자열 슬라이싱(slicing)</vt:lpstr>
      <vt:lpstr>문자열 slicing</vt:lpstr>
      <vt:lpstr>문자열 슬라이싱(slicing)</vt:lpstr>
      <vt:lpstr>문자열 슬라이싱(slicing)</vt:lpstr>
      <vt:lpstr>문자열 슬라이싱(slicing)</vt:lpstr>
      <vt:lpstr>문자열 슬라이싱(slicing)</vt:lpstr>
      <vt:lpstr>리스트 인덱싱과 슬라이싱</vt:lpstr>
      <vt:lpstr>리스트 인덱싱</vt:lpstr>
      <vt:lpstr>리스트 인덱싱</vt:lpstr>
      <vt:lpstr>복잡한 리스트 인덱싱</vt:lpstr>
      <vt:lpstr>인덱싱을 이용한 리스트 원소 수정</vt:lpstr>
      <vt:lpstr>리스트 슬라이싱</vt:lpstr>
      <vt:lpstr>리스트 슬라이싱</vt:lpstr>
      <vt:lpstr>리스트 슬라이싱</vt:lpstr>
      <vt:lpstr>슬라이싱을 이용한 원소 제거/교체/추가</vt:lpstr>
      <vt:lpstr>슬라이싱을 이용한 원소 제거/교체/추가</vt:lpstr>
      <vt:lpstr>슬라이싱을 이용한 리스트 복사</vt:lpstr>
      <vt:lpstr>리스트 연산</vt:lpstr>
      <vt:lpstr>리스트 연산 : +, *</vt:lpstr>
      <vt:lpstr>리스트 연산 : in, not in</vt:lpstr>
      <vt:lpstr>리스트 메소드와 내장함수</vt:lpstr>
      <vt:lpstr>리스트 메소드 (Method)</vt:lpstr>
      <vt:lpstr>리스트 메소드 목록</vt:lpstr>
      <vt:lpstr>리스트 메소드 : 데이터 추가</vt:lpstr>
      <vt:lpstr>리스트 메소드 : 데이터 삭제</vt:lpstr>
      <vt:lpstr>리스트 메소드 : 데이터 위치 찾기 / 데이터 개수 세기</vt:lpstr>
      <vt:lpstr>리스트 메소드 : 리스트 참조 / 복사</vt:lpstr>
      <vt:lpstr>리스트 메소드 : 리스트 정렬 / 역순 재배치</vt:lpstr>
      <vt:lpstr>리스트 관련 내장함수</vt:lpstr>
      <vt:lpstr>리스트 관련 내장함수 : del x</vt:lpstr>
      <vt:lpstr>리스트 관련 내장함수 예제</vt:lpstr>
      <vt:lpstr>Default Argument (디폴트 인수)</vt:lpstr>
      <vt:lpstr>메소드와 함수</vt:lpstr>
      <vt:lpstr>함수의 반환값</vt:lpstr>
      <vt:lpstr>함수의 반환값</vt:lpstr>
      <vt:lpstr>리스트 원소의 값을 정렬하는 방법</vt:lpstr>
      <vt:lpstr>다양한 리스트 생성</vt:lpstr>
      <vt:lpstr>문자열의 분리(split)와 결합(join) 메소드 활용</vt:lpstr>
      <vt:lpstr>range( ) 함수를 이용한 리스트 생성</vt:lpstr>
      <vt:lpstr>튜플 (tuple)</vt:lpstr>
      <vt:lpstr>튜플 (tuple)</vt:lpstr>
      <vt:lpstr>튜플 (tuple)</vt:lpstr>
      <vt:lpstr>튜플 생성</vt:lpstr>
      <vt:lpstr>튜플</vt:lpstr>
      <vt:lpstr>튜플 packing &amp; unpacking 예</vt:lpstr>
      <vt:lpstr>튜플을 이용한 swap</vt:lpstr>
      <vt:lpstr>튜플 인덱싱</vt:lpstr>
      <vt:lpstr>튜플 슬라이싱, 연산자</vt:lpstr>
      <vt:lpstr>튜플 메소드</vt:lpstr>
      <vt:lpstr>집합 (set)</vt:lpstr>
      <vt:lpstr>II. 집합 (Set)</vt:lpstr>
      <vt:lpstr>집합 생성</vt:lpstr>
      <vt:lpstr>집합 생성 예</vt:lpstr>
      <vt:lpstr>집합 연산자</vt:lpstr>
      <vt:lpstr>집합 메소드</vt:lpstr>
      <vt:lpstr>집합 메소드 목록</vt:lpstr>
      <vt:lpstr>집합 메소드 목록</vt:lpstr>
      <vt:lpstr>집합 메소드 : 원소 추가</vt:lpstr>
      <vt:lpstr>집합 메소드 : 특정 원소 삭제</vt:lpstr>
      <vt:lpstr>집합 메소드 : 원소 삭제</vt:lpstr>
      <vt:lpstr>집합 메소드 : 집합연산 (합집합, 교집합, 차집합)</vt:lpstr>
      <vt:lpstr>집합 활용 예</vt:lpstr>
      <vt:lpstr>사전 (dictionary)</vt:lpstr>
      <vt:lpstr>사전 (dictionary)</vt:lpstr>
      <vt:lpstr>사전 (dictionary)</vt:lpstr>
      <vt:lpstr>사전 생성</vt:lpstr>
      <vt:lpstr>사전 생성 예</vt:lpstr>
      <vt:lpstr>사전 : 원소 값 얻기</vt:lpstr>
      <vt:lpstr>사전 : 원소(쌍) 추가</vt:lpstr>
      <vt:lpstr>사전 : 원소(쌍) 삭제</vt:lpstr>
      <vt:lpstr>사전 연산자</vt:lpstr>
      <vt:lpstr>사전 메소드</vt:lpstr>
      <vt:lpstr>사전 메소드 목록</vt:lpstr>
      <vt:lpstr>사전 메소드 : 항목 접근</vt:lpstr>
      <vt:lpstr>사전 메소드 : 원소 삭제</vt:lpstr>
      <vt:lpstr>사전 메소드 : key 리스트 / value 리스트 얻어오기</vt:lpstr>
      <vt:lpstr>사전 관련 내장함수</vt:lpstr>
      <vt:lpstr>Part II - 5장  문자열 함수와 기능</vt:lpstr>
      <vt:lpstr>문자열 연산</vt:lpstr>
      <vt:lpstr>문자열 연산</vt:lpstr>
      <vt:lpstr>문자열 연산</vt:lpstr>
      <vt:lpstr>문자열 연산</vt:lpstr>
      <vt:lpstr>문자열 연산</vt:lpstr>
      <vt:lpstr>문자열 연산</vt:lpstr>
      <vt:lpstr>문자열 메소드 함수</vt:lpstr>
      <vt:lpstr>문자열 메소드</vt:lpstr>
      <vt:lpstr>[참고자료] 문자열 메소드</vt:lpstr>
      <vt:lpstr>[참고자료] 문자열 메소드</vt:lpstr>
      <vt:lpstr>[참고자료] 문자열 메소드</vt:lpstr>
      <vt:lpstr>[참고자료] 문자열 메소드</vt:lpstr>
      <vt:lpstr>[참고자료] 문자열 메소드</vt:lpstr>
      <vt:lpstr>[참고자료] 문자열 메소드</vt:lpstr>
      <vt:lpstr>[참고자료] 문자열 메소드</vt:lpstr>
      <vt:lpstr>문자열의 메소드 함수 활용</vt:lpstr>
      <vt:lpstr>문자열의 메소드 함수 활용</vt:lpstr>
      <vt:lpstr>문자열의 메소드 함수 활용</vt:lpstr>
      <vt:lpstr>문자열의 메소드 함수 활용</vt:lpstr>
      <vt:lpstr>문자열의 메소드 함수 활용</vt:lpstr>
      <vt:lpstr>문자열의 메소드 함수 활용</vt:lpstr>
      <vt:lpstr>문자열의 메소드 함수 활용</vt:lpstr>
      <vt:lpstr>문자열의 메소드 함수 활용</vt:lpstr>
      <vt:lpstr>Part II - 6장  조건문과 반복문</vt:lpstr>
      <vt:lpstr>조건과 if 조건문</vt:lpstr>
      <vt:lpstr>조건문  </vt:lpstr>
      <vt:lpstr>조건문</vt:lpstr>
      <vt:lpstr>조건문</vt:lpstr>
      <vt:lpstr>기본 if문</vt:lpstr>
      <vt:lpstr>기본 if문</vt:lpstr>
      <vt:lpstr>if-else 문</vt:lpstr>
      <vt:lpstr>조건(condition)</vt:lpstr>
      <vt:lpstr>조건(condition)</vt:lpstr>
      <vt:lpstr>조건(condition) - 관계연산</vt:lpstr>
      <vt:lpstr>조건(condition) - 관계연산</vt:lpstr>
      <vt:lpstr>조건(condition) - 관계연산</vt:lpstr>
      <vt:lpstr>조건(condition) - 논리연산</vt:lpstr>
      <vt:lpstr>조건(condition) - 복합연산</vt:lpstr>
      <vt:lpstr>조건(condition) - 복합연산</vt:lpstr>
      <vt:lpstr>조건문 예제</vt:lpstr>
      <vt:lpstr>복잡한 조건문 예제</vt:lpstr>
      <vt:lpstr>if-else 조건문 예제</vt:lpstr>
      <vt:lpstr>중첩 if-else 조건문</vt:lpstr>
      <vt:lpstr>if-elif-else 조건문 </vt:lpstr>
      <vt:lpstr>if-elif-else 조건문 예 </vt:lpstr>
      <vt:lpstr>if-elif-else 조건문 예</vt:lpstr>
      <vt:lpstr>반복문의 개념</vt:lpstr>
      <vt:lpstr>반복문</vt:lpstr>
      <vt:lpstr>반복문의 필요성</vt:lpstr>
      <vt:lpstr>반복문의 사용</vt:lpstr>
      <vt:lpstr>반복문의 2가지 유형</vt:lpstr>
      <vt:lpstr>for문</vt:lpstr>
      <vt:lpstr>for 문 구조</vt:lpstr>
      <vt:lpstr>for 문의 sequence</vt:lpstr>
      <vt:lpstr>for 문의 사용 예</vt:lpstr>
      <vt:lpstr>for 문과 리스트</vt:lpstr>
      <vt:lpstr>for문과 문자열</vt:lpstr>
      <vt:lpstr>for 문과 range()</vt:lpstr>
      <vt:lpstr>for 문과 range()</vt:lpstr>
      <vt:lpstr>for 문과 range()</vt:lpstr>
      <vt:lpstr>for문과 range()</vt:lpstr>
      <vt:lpstr>continue Statement </vt:lpstr>
      <vt:lpstr>break Statement </vt:lpstr>
      <vt:lpstr>중첩 for 문 (Nested for)</vt:lpstr>
      <vt:lpstr>Nested for loop</vt:lpstr>
      <vt:lpstr>Nested for loop</vt:lpstr>
      <vt:lpstr>Nested for loop</vt:lpstr>
      <vt:lpstr>while문</vt:lpstr>
      <vt:lpstr>while 문</vt:lpstr>
      <vt:lpstr>while 문 (for문과 비교)</vt:lpstr>
      <vt:lpstr>while 문 (for문과 비교)</vt:lpstr>
      <vt:lpstr>while 문이 꼭 필요한 예</vt:lpstr>
      <vt:lpstr>while 문 프로그램 예</vt:lpstr>
      <vt:lpstr>로또번호 자동생성 프로그램 </vt:lpstr>
      <vt:lpstr>로또번호 자동생성 프로그램 </vt:lpstr>
      <vt:lpstr>다양한 리스트 생성 돌아보기</vt:lpstr>
      <vt:lpstr>로또번호 자동생성 프로그램</vt:lpstr>
      <vt:lpstr>프로그래밍 실습</vt:lpstr>
      <vt:lpstr>1.  영문 월 이름 출력하기</vt:lpstr>
      <vt:lpstr>2.  리스트 메소드 연습</vt:lpstr>
      <vt:lpstr>3.  여러 개의 수 한번에 입력받아 평균 구하기</vt:lpstr>
      <vt:lpstr>4.   중복 단어 없애기</vt:lpstr>
      <vt:lpstr>5.   수강 과목 학점 예상</vt:lpstr>
      <vt:lpstr>6.  전화번호 분리하여 출력</vt:lpstr>
      <vt:lpstr>7.  구구단 출력</vt:lpstr>
      <vt:lpstr>8.   문장 분석하기 II</vt:lpstr>
      <vt:lpstr>9.  주민등록 번호 해석하기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com</dc:creator>
  <cp:lastModifiedBy>YJ</cp:lastModifiedBy>
  <cp:revision>76</cp:revision>
  <dcterms:created xsi:type="dcterms:W3CDTF">2020-07-06T05:52:29Z</dcterms:created>
  <dcterms:modified xsi:type="dcterms:W3CDTF">2022-06-17T13:23:22Z</dcterms:modified>
</cp:coreProperties>
</file>